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00" r:id="rId1"/>
  </p:sldMasterIdLst>
  <p:notesMasterIdLst>
    <p:notesMasterId r:id="rId30"/>
  </p:notesMasterIdLst>
  <p:sldIdLst>
    <p:sldId id="256" r:id="rId2"/>
    <p:sldId id="257" r:id="rId3"/>
    <p:sldId id="258" r:id="rId4"/>
    <p:sldId id="290" r:id="rId5"/>
    <p:sldId id="259" r:id="rId6"/>
    <p:sldId id="277" r:id="rId7"/>
    <p:sldId id="278" r:id="rId8"/>
    <p:sldId id="280" r:id="rId9"/>
    <p:sldId id="291" r:id="rId10"/>
    <p:sldId id="293" r:id="rId11"/>
    <p:sldId id="302" r:id="rId12"/>
    <p:sldId id="294" r:id="rId13"/>
    <p:sldId id="295" r:id="rId14"/>
    <p:sldId id="303" r:id="rId15"/>
    <p:sldId id="304" r:id="rId16"/>
    <p:sldId id="305" r:id="rId17"/>
    <p:sldId id="296" r:id="rId18"/>
    <p:sldId id="300" r:id="rId19"/>
    <p:sldId id="299" r:id="rId20"/>
    <p:sldId id="297" r:id="rId21"/>
    <p:sldId id="285" r:id="rId22"/>
    <p:sldId id="270" r:id="rId23"/>
    <p:sldId id="287" r:id="rId24"/>
    <p:sldId id="306" r:id="rId25"/>
    <p:sldId id="307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957" autoAdjust="0"/>
  </p:normalViewPr>
  <p:slideViewPr>
    <p:cSldViewPr>
      <p:cViewPr>
        <p:scale>
          <a:sx n="100" d="100"/>
          <a:sy n="100" d="100"/>
        </p:scale>
        <p:origin x="-648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E48EF-3908-40FE-81F7-5A81675C308F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BF835-4C67-4CCB-80E4-5DA036CCEC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0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BF835-4C67-4CCB-80E4-5DA036CCEC1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34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BF835-4C67-4CCB-80E4-5DA036CCEC1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68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B17C4B7-2C25-4AA5-8AC7-965588402DF8}" type="datetimeFigureOut">
              <a:rPr lang="cs-CZ" smtClean="0"/>
              <a:pPr/>
              <a:t>21.6.2017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8F3D3D2-5EDF-47F6-9258-C893420692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lumMod val="100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ctrTitle"/>
          </p:nvPr>
        </p:nvSpPr>
        <p:spPr>
          <a:xfrm>
            <a:off x="251520" y="825512"/>
            <a:ext cx="8136904" cy="277298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Rozbor problematiky sanace panelových budov, ukázka variantního řešení sanace na zadaném objektu bytového domu.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>
          <a:xfrm>
            <a:off x="147439" y="4437112"/>
            <a:ext cx="9032032" cy="20882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bakalářské práce:</a:t>
            </a:r>
            <a:r>
              <a:rPr lang="cs-CZ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Ondřej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Ajgrman 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bakalářské práce:	doc. Dr. Ing. Luboš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Podolka</a:t>
            </a:r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bakalářské práce:	Mgr. Jana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Hlebová</a:t>
            </a:r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2017</a:t>
            </a: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68574" y="24216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</a:p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Katedra stavebnictví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" y="-10929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Zadaná studie – řez A-A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108520" y="2276872"/>
            <a:ext cx="8229600" cy="432511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doc. Dr. Ing. Luboš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Podolka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pic>
        <p:nvPicPr>
          <p:cNvPr id="4" name="Picture 2" descr="C:\Users\Ondra\Desktop\ře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1456"/>
          <a:stretch/>
        </p:blipFill>
        <p:spPr bwMode="auto">
          <a:xfrm>
            <a:off x="4283968" y="1268760"/>
            <a:ext cx="3670719" cy="53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43022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Vlastní </a:t>
            </a:r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návrh: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Výměna oken,</a:t>
            </a:r>
            <a:b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zateplení objektu,</a:t>
            </a:r>
            <a:b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zateplení střešního pláště, </a:t>
            </a:r>
            <a:b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zateplení stropu suterénu,</a:t>
            </a:r>
            <a:b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rekonstrukce podlah,</a:t>
            </a:r>
            <a:b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výměna bytového jádra,</a:t>
            </a:r>
            <a:b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rekonstrukce lodžií.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29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Obvodový plášť: původní skladba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pic>
        <p:nvPicPr>
          <p:cNvPr id="2050" name="Picture 2" descr="C:\Users\Ondra\Desktop\puvodni ste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6"/>
          <a:stretch/>
        </p:blipFill>
        <p:spPr bwMode="auto">
          <a:xfrm>
            <a:off x="656555" y="2234613"/>
            <a:ext cx="1292267" cy="224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67744" y="2492896"/>
            <a:ext cx="666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150 mm 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vnitřní nosná železobetonová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stěna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 mm - tepelná izolace - expandovaným polystyrénem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 mm -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krycí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železobetonová stěna.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872579" y="4575133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02688" y="4575133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520651" y="4575133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723752" y="4575133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800571" y="4898909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800571" y="4826901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1230680" y="4826901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1448643" y="4826901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1651744" y="4837294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448643" y="5033813"/>
            <a:ext cx="5760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60</a:t>
            </a:r>
            <a:endParaRPr lang="cs-CZ" sz="10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872579" y="5007181"/>
            <a:ext cx="5760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150</a:t>
            </a:r>
            <a:endParaRPr lang="cs-CZ" sz="10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219697" y="5033813"/>
            <a:ext cx="5760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60</a:t>
            </a:r>
            <a:endParaRPr lang="cs-CZ" sz="10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771800" y="414126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Součinitel prostupu tepla: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0,665 W/(m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K)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63570" y="558924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itchFamily="34" charset="0"/>
                <a:cs typeface="Arial" pitchFamily="34" charset="0"/>
              </a:rPr>
              <a:t>Zdroj: vlastní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745" y="-28039"/>
            <a:ext cx="9577064" cy="163352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Obvodový plášť– vlastní návrh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3356992"/>
            <a:ext cx="2771800" cy="2524912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11" y="5504100"/>
            <a:ext cx="1143000" cy="11525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35696" y="551254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Součinitel prostupu tepla :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0,252 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/(m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splněn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563888" y="1213855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Nekontaktní zateplení: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7004" y="1163375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Kontaktní zateplení: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 descr="C:\Users\Ondra\Desktop\gdshshjtukzutioti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7" y="1613965"/>
            <a:ext cx="162687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C:\Users\Ondra\Desktop\afghag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04" y="1613965"/>
            <a:ext cx="1682115" cy="16821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57150" y="2980332"/>
            <a:ext cx="595501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Stávající stěna,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penetrace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podkladu,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lepidlo,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EPS 70f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100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mm,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armovací vrstva + sklotextilní síťovina,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penetrační nátěr,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v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nější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probarvená tenkovrstvá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omítka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5996508" y="282046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Lepicí hmota,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kotevní prvky,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izolační desky,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základní vrstva,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sklotextilní síťovina,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základní nátěr,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povrchová úprava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Zástupný symbol pro obsah 1"/>
          <p:cNvSpPr txBox="1">
            <a:spLocks/>
          </p:cNvSpPr>
          <p:nvPr/>
        </p:nvSpPr>
        <p:spPr>
          <a:xfrm>
            <a:off x="3548261" y="1431917"/>
            <a:ext cx="2771800" cy="252491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109728" indent="0">
              <a:buFont typeface="Georgia"/>
              <a:buNone/>
            </a:pPr>
            <a:endParaRPr lang="cs-CZ" dirty="0" smtClean="0"/>
          </a:p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Zdroj: baumit.cz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6984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Okna –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vlastní návrh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048" y="173274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HEROAL W72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433641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Veka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http://www.oknotherm.cz/web-data/images/produkty/plastova-okna/okna-plast-economic-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16" y="4306301"/>
            <a:ext cx="2431415" cy="182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Ondra\Desktop\okno hlin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9" y="2256850"/>
            <a:ext cx="1875656" cy="17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771800" y="2132856"/>
            <a:ext cx="6459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Hliníkový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systém s modulárně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tepelnou izolací, 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otočná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výklopná,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tří-komorový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profilový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systém.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4733076"/>
            <a:ext cx="5580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Plastová okna,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univerzální k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konstrukce,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ověřená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mnohaletou úspěšnou aplikací do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staveb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celém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světě,</a:t>
            </a: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nejvíce rozšířené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použití při revitalizaci panelových domů a administrativních budov.</a:t>
            </a:r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>
          <a:xfrm>
            <a:off x="2555776" y="1712226"/>
            <a:ext cx="2771800" cy="25249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endParaRPr lang="cs-CZ" sz="2000" dirty="0" smtClean="0"/>
          </a:p>
          <a:p>
            <a:pPr marL="109728" indent="0"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109728" indent="0">
              <a:buFont typeface="Georgia"/>
              <a:buNone/>
            </a:pPr>
            <a:endParaRPr lang="cs-CZ" sz="2000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heroal.de</a:t>
            </a:r>
          </a:p>
        </p:txBody>
      </p:sp>
      <p:sp>
        <p:nvSpPr>
          <p:cNvPr id="11" name="Zástupný symbol pro obsah 1"/>
          <p:cNvSpPr txBox="1">
            <a:spLocks/>
          </p:cNvSpPr>
          <p:nvPr/>
        </p:nvSpPr>
        <p:spPr>
          <a:xfrm>
            <a:off x="6001716" y="4147156"/>
            <a:ext cx="3203848" cy="25249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109728" indent="0">
              <a:buFont typeface="Georgia"/>
              <a:buNone/>
            </a:pPr>
            <a:endParaRPr lang="cs-CZ" sz="2000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oknotherm.cz</a:t>
            </a:r>
          </a:p>
        </p:txBody>
      </p:sp>
    </p:spTree>
    <p:extLst>
      <p:ext uri="{BB962C8B-B14F-4D97-AF65-F5344CB8AC3E}">
        <p14:creationId xmlns:p14="http://schemas.microsoft.com/office/powerpoint/2010/main" val="50357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82" y="476672"/>
            <a:ext cx="8229600" cy="106984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Střešní plášť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vlastní návrh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470" y="213285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Původní skladba: S1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0277" y="2854332"/>
            <a:ext cx="88910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Stávající - stropní železobetonový panel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150 mm,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távající - tepelná izolace  - minerální plsť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120 mm,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stávající – větraná vzduchová mezera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stávající – spádový železobetonový panel,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stávající – bitumenové hydroizolační souvrství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Vedag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Vedegard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Sk – Plus,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Součinitel prostupu tepla : 0,637 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/(m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1027" name="Picture 3" descr="C:\Users\Ondra\Desktop\sfhjdktzzulzilillil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40124"/>
            <a:ext cx="2160240" cy="27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6588224" y="2060848"/>
            <a:ext cx="2771800" cy="25249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109728" indent="0">
              <a:buFont typeface="Georgia"/>
              <a:buNone/>
            </a:pPr>
            <a:endParaRPr lang="cs-CZ" dirty="0" smtClean="0"/>
          </a:p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7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41068"/>
            <a:ext cx="8229600" cy="106984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Střešní plášť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vlastní návrh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980728"/>
            <a:ext cx="9105378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Navržená skladba: S1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Stávající - stropní železobetonový panel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150 mm,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távající - tepelná izolace  - minerální plsť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120 mm,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stávající – větraná vzduchová mezera( otvory budou uzavřeny) =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něvětraná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stávající – spádový železobetonový panel,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stávající – bitumenové hydroizolační souvrství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Vedag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Vedegard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Sk – Plus,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nová – tepelná izolace EPS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350 mm,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nová – Foliová hydroizolační folie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Fatrafol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810. </a:t>
            </a:r>
          </a:p>
          <a:p>
            <a:pPr algn="just">
              <a:lnSpc>
                <a:spcPct val="150000"/>
              </a:lnSpc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Součinitel prostupu tepla : Původní : 0,637 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/(m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   Nový : 0,078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W/(m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splněn </a:t>
            </a:r>
          </a:p>
        </p:txBody>
      </p:sp>
      <p:pic>
        <p:nvPicPr>
          <p:cNvPr id="2050" name="Picture 2" descr="C:\Users\Ondra\Desktop\lllllllllllllllllllllllllll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54530"/>
            <a:ext cx="1648469" cy="282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4139952" y="4152340"/>
            <a:ext cx="2771800" cy="25249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109728" indent="0">
              <a:buFont typeface="Georgia"/>
              <a:buNone/>
            </a:pPr>
            <a:endParaRPr lang="cs-CZ" sz="2000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7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442890" y="116632"/>
            <a:ext cx="8229600" cy="149065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kladby podlah – vlastní návrh 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052736"/>
            <a:ext cx="92170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1.NP – byty nad suterénem : SP2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Skladba podlahy,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stropní železobetonový panel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150 mm,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minerální vata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Rollino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SVT2210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140 mm nad systémovým rastrem, 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minerální vata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Rollino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SVT2210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50 mm v systémovém rastru,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deska SDK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Rigips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RB(A)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12,5 mm.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Součinitel prostupu tepla : 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Původní: 0,506 W/(m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K)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Nový: 0,156 W/(m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K) - splněn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pic>
        <p:nvPicPr>
          <p:cNvPr id="3074" name="Picture 2" descr="C:\Users\Ondra\Desktop\mmmmmmmmmmmmmmmmmmmmm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1477"/>
            <a:ext cx="2520280" cy="332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1"/>
          <p:cNvSpPr txBox="1">
            <a:spLocks/>
          </p:cNvSpPr>
          <p:nvPr/>
        </p:nvSpPr>
        <p:spPr>
          <a:xfrm>
            <a:off x="2289745" y="4128315"/>
            <a:ext cx="2771800" cy="25249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109728" indent="0">
              <a:buFont typeface="Georgia"/>
              <a:buNone/>
            </a:pPr>
            <a:endParaRPr lang="cs-CZ" sz="2000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11" y="5504100"/>
            <a:ext cx="1143000" cy="11525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0723" y="1628800"/>
            <a:ext cx="58326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2.NP – 6.NP : SP3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Stropní železobetonový panel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150 mm,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ilatační pás PE folie,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epelná izolace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Styro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EPS 100S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50 mm,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eparační vrstva PE folie,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ementový potěr – anhydrid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40 mm,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miralon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lovoucí podlaha.</a:t>
            </a:r>
          </a:p>
          <a:p>
            <a:pPr marL="285750" indent="-285750">
              <a:buFontTx/>
              <a:buChar char="-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-469902" y="260648"/>
            <a:ext cx="8229600" cy="14906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Skladby podlah – vlastní návrh 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5724128" y="3187499"/>
            <a:ext cx="2771800" cy="25249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109728" indent="0">
              <a:buFont typeface="Georgia"/>
              <a:buNone/>
            </a:pPr>
            <a:endParaRPr lang="cs-CZ" sz="2000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ndra\Desktop\zzzzzzzzzzzzzzzzzzz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28" y="1628800"/>
            <a:ext cx="2486791" cy="35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2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ytové jádro – vlastní návrh </a:t>
            </a:r>
            <a:endParaRPr lang="cs-CZ" dirty="0"/>
          </a:p>
        </p:txBody>
      </p:sp>
      <p:pic>
        <p:nvPicPr>
          <p:cNvPr id="3" name="Obrázek 2" descr="C:\Users\Ondra\Desktop\sfhjsztkdtu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111500" cy="29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51520" y="3068960"/>
            <a:ext cx="4727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Zdivo - YTONG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P2-500 tloušťky 75 mm </a:t>
            </a:r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6540413" y="4436476"/>
            <a:ext cx="96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7581608" y="4402965"/>
            <a:ext cx="968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>
          <a:xfrm>
            <a:off x="3851920" y="3233612"/>
            <a:ext cx="2771800" cy="25249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109728" indent="0">
              <a:buFont typeface="Georgia"/>
              <a:buNone/>
            </a:pPr>
            <a:endParaRPr lang="cs-CZ" sz="2000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Obsah obhajoby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15026"/>
          </a:xfrm>
        </p:spPr>
        <p:txBody>
          <a:bodyPr anchor="ctr">
            <a:noAutofit/>
          </a:bodyPr>
          <a:lstStyle/>
          <a:p>
            <a:endParaRPr lang="cs-CZ" sz="1800" dirty="0" smtClean="0"/>
          </a:p>
          <a:p>
            <a:endParaRPr lang="cs-CZ" sz="1800" dirty="0"/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Motivace a důvody k řešení daného problému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pPr lvl="0"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Teoreticko-metodologická část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Aplikační část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Závěrečné shrnutí</a:t>
            </a:r>
          </a:p>
          <a:p>
            <a:pPr algn="just">
              <a:lnSpc>
                <a:spcPct val="150000"/>
              </a:lnSpc>
            </a:pPr>
            <a:r>
              <a:rPr lang="cs-CZ" altLang="cs-CZ" sz="2000" dirty="0" smtClean="0">
                <a:latin typeface="Arial" pitchFamily="34" charset="0"/>
                <a:cs typeface="Arial" pitchFamily="34" charset="0"/>
              </a:rPr>
              <a:t>Otázky vedoucího práce a oponenta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 smtClean="0"/>
          </a:p>
          <a:p>
            <a:endParaRPr lang="cs-CZ" sz="1800" b="1" dirty="0" smtClean="0"/>
          </a:p>
          <a:p>
            <a:endParaRPr lang="cs-CZ" sz="1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Lodžie – vlastní návrh  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03848" y="5500702"/>
            <a:ext cx="8686800" cy="697264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sz="8000" dirty="0">
                <a:latin typeface="Arial" pitchFamily="34" charset="0"/>
                <a:cs typeface="Arial" pitchFamily="34" charset="0"/>
              </a:rPr>
              <a:t>Zdroj</a:t>
            </a:r>
            <a:r>
              <a:rPr lang="cs-CZ" sz="8000" dirty="0" smtClean="0">
                <a:latin typeface="Arial" pitchFamily="34" charset="0"/>
                <a:cs typeface="Arial" pitchFamily="34" charset="0"/>
              </a:rPr>
              <a:t>: aluminco.cz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5790" y="1375128"/>
            <a:ext cx="684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Skladba podlahy : SP4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Stropní železobetonový panel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150 mm,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epící hmota Speed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Baumit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pádová vrstva EPS  150S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40 mm ve sklonu 2%,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yntetická textilie,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hydroizolační folie PVC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Fatrafol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810,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drenážní vrstva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Dekdren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8 mm,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betonová mazanina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60 mm,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dlažba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Rako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150 x 150 mm. 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 descr="C:\Users\Ondra\Desktop\adhsfhjkdgh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60" y="3652659"/>
            <a:ext cx="1514475" cy="3116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23528" y="5694567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Nové zábradlí: 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Aluminco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Ondra\Desktop\fggggggggggggggggggggggggg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50" y="1080140"/>
            <a:ext cx="1720120" cy="25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1"/>
          <p:cNvSpPr txBox="1">
            <a:spLocks/>
          </p:cNvSpPr>
          <p:nvPr/>
        </p:nvSpPr>
        <p:spPr>
          <a:xfrm>
            <a:off x="7092280" y="1844824"/>
            <a:ext cx="2771800" cy="25249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109728" indent="0">
              <a:buFont typeface="Georgia"/>
              <a:buNone/>
            </a:pPr>
            <a:endParaRPr lang="cs-CZ" sz="2000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Závěrečné shrnutí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Správně provedená rekonstrukce dle návrhu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Dodržení technologických postupů</a:t>
            </a:r>
          </a:p>
          <a:p>
            <a:pPr lvl="1"/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1428736"/>
            <a:ext cx="8352928" cy="3656448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DĚKUJI ZA VAŠI POZORNOST</a:t>
            </a:r>
            <a:br>
              <a:rPr lang="cs-CZ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ONDŘEJ AJGRMAN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14256</a:t>
            </a:r>
            <a:endParaRPr lang="cs-CZ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8924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4521" y="332656"/>
            <a:ext cx="8229600" cy="1704964"/>
          </a:xfrm>
        </p:spPr>
        <p:txBody>
          <a:bodyPr>
            <a:normAutofit/>
          </a:bodyPr>
          <a:lstStyle/>
          <a:p>
            <a:r>
              <a:rPr lang="cs-CZ" alt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Otázky vedoucího práce a oponenta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394" y="1772816"/>
            <a:ext cx="8229600" cy="4095760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Jaké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 způsoby izolovaní objektů autor zná, a které by se dali pro sanaci objektu použít (fasáda, střecha).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Jaké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 úpravy by se dali v panelovém objektu provést, např. dispoziční a uveďte postup takové úpravy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Zajímal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student o způsoby řešení oprav panelových domů v zahraničí?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Zajímal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o řešení úpravy prostoru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kolem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panelových domů?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89240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Jaké další způsoby izolovaní objektů autor zná, a které by se dali pro sanaci objektu použít (fasáda, střecha).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3068960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Fasáda : Nekontaktní způsob zateplení 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Střecha 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Dvouplášťová konstrukce: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Oprava povlakové krytiny místním přelepením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Opatření defektní povlakové krytiny novou povlakovou krytinou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Kompletní výměna krytiny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88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066800"/>
          </a:xfrm>
        </p:spPr>
        <p:txBody>
          <a:bodyPr>
            <a:normAutofit fontScale="90000"/>
          </a:bodyPr>
          <a:lstStyle/>
          <a:p>
            <a:pPr marL="109728" indent="0">
              <a:lnSpc>
                <a:spcPct val="150000"/>
              </a:lnSpc>
            </a:pPr>
            <a:r>
              <a:rPr lang="cs-CZ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sz="3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</a:t>
            </a:r>
            <a:r>
              <a:rPr lang="cs-CZ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úpravy by se dali v panelovém objektu provést, např. dispoziční a uveďte postup takové úpravy.</a:t>
            </a:r>
          </a:p>
        </p:txBody>
      </p:sp>
    </p:spTree>
    <p:extLst>
      <p:ext uri="{BB962C8B-B14F-4D97-AF65-F5344CB8AC3E}">
        <p14:creationId xmlns:p14="http://schemas.microsoft.com/office/powerpoint/2010/main" val="3778924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Původní dispozice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Ondra\Desktop\Původn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9" y="1844825"/>
            <a:ext cx="8639273" cy="42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1"/>
          <p:cNvSpPr txBox="1">
            <a:spLocks/>
          </p:cNvSpPr>
          <p:nvPr/>
        </p:nvSpPr>
        <p:spPr>
          <a:xfrm>
            <a:off x="6041776" y="4149080"/>
            <a:ext cx="2771800" cy="25249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109728" indent="0">
              <a:buFont typeface="Georgia"/>
              <a:buNone/>
            </a:pPr>
            <a:endParaRPr lang="cs-CZ" sz="2000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78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066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Návrh dispozice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Ondra\Desktop\Nov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76456" cy="40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1"/>
          <p:cNvSpPr txBox="1">
            <a:spLocks/>
          </p:cNvSpPr>
          <p:nvPr/>
        </p:nvSpPr>
        <p:spPr>
          <a:xfrm>
            <a:off x="5721424" y="4077072"/>
            <a:ext cx="2771800" cy="252491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109728" indent="0">
              <a:buFont typeface="Georgia"/>
              <a:buNone/>
            </a:pPr>
            <a:endParaRPr lang="cs-CZ" sz="2000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79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548680"/>
            <a:ext cx="885698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Zajímal se student o způsoby řešení oprav panelových domů v zahraničí? </a:t>
            </a: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Zajímal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se o řešení úpravy prostoru kolem panelových domů? </a:t>
            </a:r>
          </a:p>
        </p:txBody>
      </p:sp>
      <p:pic>
        <p:nvPicPr>
          <p:cNvPr id="7170" name="Picture 2" descr="C:\Users\Ondra\Desktop\tere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6" y="4194398"/>
            <a:ext cx="4032448" cy="24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ndra\Desktop\tere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39640"/>
            <a:ext cx="3897213" cy="223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7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906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Motivace a důvody k řešení daného problému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17639"/>
            <a:ext cx="8023920" cy="4202252"/>
          </a:xfrm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Zjištění problematiky bytových domů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Prohloubení znalostí v dané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problematice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Provést rozbor problematiky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sanace panelových budov pro jednotlivé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dílčí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typické poruchy panelových domů.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zadaný objekt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vypracovat ve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variantách sanaci tohoto objektu a navržené varianty vzájemně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porovnat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vyhodnotit.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78098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Textová část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196752"/>
            <a:ext cx="10369152" cy="4680520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Teoreticko – metodologická část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- bytové domy a jejich poruchy obecně.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Aplikační část 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aplikace různých metod sanace do projektu zadaného bytového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domu.</a:t>
            </a:r>
          </a:p>
          <a:p>
            <a:pPr marL="109728" indent="0">
              <a:buNone/>
            </a:pPr>
            <a:endParaRPr lang="cs-CZ" sz="22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Výzkumný problém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Rekonstrukce bytového domu ze zadané studie</a:t>
            </a:r>
          </a:p>
          <a:p>
            <a:pPr algn="just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Rozsah projektu pro následné použití rekonstrukce bytového domu</a:t>
            </a:r>
          </a:p>
          <a:p>
            <a:pPr marL="109728" indent="0" algn="just"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Porovnávání variant sanací a následné vyhodnocení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Použité metody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6262" y="2204864"/>
            <a:ext cx="8604448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Metoda shromažďování informací pomocí normy, vyhlášky, technické listy, prospekty od výrobců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Program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AutoCad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2014</a:t>
            </a:r>
          </a:p>
          <a:p>
            <a:pPr algn="just">
              <a:lnSpc>
                <a:spcPct val="150000"/>
              </a:lnSpc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Program Teplo 2014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Popis objektu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532888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Holešovice, Praha 7</a:t>
            </a: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Bytový dům</a:t>
            </a:r>
          </a:p>
          <a:p>
            <a:pPr algn="just"/>
            <a:r>
              <a:rPr lang="cs-CZ" sz="2000" dirty="0">
                <a:latin typeface="Arial" pitchFamily="34" charset="0"/>
                <a:cs typeface="Arial" pitchFamily="34" charset="0"/>
              </a:rPr>
              <a:t>6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nadzemních podlaží</a:t>
            </a: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Stavba před rekonstrukcí</a:t>
            </a:r>
          </a:p>
          <a:p>
            <a:pPr marL="109728" indent="0"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doc. Dr. Ing. Luboš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Podolka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pic>
        <p:nvPicPr>
          <p:cNvPr id="4" name="Picture 2" descr="C:\Users\Ondra\Desktop\pohled na d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33" y="2994645"/>
            <a:ext cx="3466924" cy="26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ndra\Desktop\situ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87" y="836712"/>
            <a:ext cx="4261123" cy="23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68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Zadaná studie – 1.NP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Zdroj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doc. Dr. Ing. Luboš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Podolka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10" y="5500702"/>
            <a:ext cx="1143000" cy="1152525"/>
          </a:xfrm>
          <a:prstGeom prst="rect">
            <a:avLst/>
          </a:prstGeom>
        </p:spPr>
      </p:pic>
      <p:pic>
        <p:nvPicPr>
          <p:cNvPr id="4" name="Picture 2" descr="C:\Users\Ondra\Desktop\1.n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39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1749</TotalTime>
  <Words>991</Words>
  <Application>Microsoft Office PowerPoint</Application>
  <PresentationFormat>Předvádění na obrazovce (4:3)</PresentationFormat>
  <Paragraphs>291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Urbanistický</vt:lpstr>
      <vt:lpstr>Rozbor problematiky sanace panelových budov, ukázka variantního řešení sanace na zadaném objektu bytového domu.</vt:lpstr>
      <vt:lpstr>Obsah obhajoby</vt:lpstr>
      <vt:lpstr>Motivace a důvody k řešení daného problému</vt:lpstr>
      <vt:lpstr>Cíl práce</vt:lpstr>
      <vt:lpstr>Textová část</vt:lpstr>
      <vt:lpstr>Výzkumný problém</vt:lpstr>
      <vt:lpstr>Použité metody</vt:lpstr>
      <vt:lpstr>Popis objektu</vt:lpstr>
      <vt:lpstr>Zadaná studie – 1.NP</vt:lpstr>
      <vt:lpstr>Zadaná studie – řez A-A</vt:lpstr>
      <vt:lpstr>Vlastní návrh:  - Výměna oken,   - zateplení objektu,   - zateplení střešního pláště,    - zateplení stropu suterénu,   - rekonstrukce podlah,   - výměna bytového jádra,   - rekonstrukce lodžií.    </vt:lpstr>
      <vt:lpstr>Obvodový plášť: původní skladba</vt:lpstr>
      <vt:lpstr>Obvodový plášť– vlastní návrh</vt:lpstr>
      <vt:lpstr>Okna – vlastní návrh</vt:lpstr>
      <vt:lpstr>Střešní plášť – vlastní návrh</vt:lpstr>
      <vt:lpstr>Střešní plášť – vlastní návrh</vt:lpstr>
      <vt:lpstr>Skladby podlah – vlastní návrh </vt:lpstr>
      <vt:lpstr>Prezentace aplikace PowerPoint</vt:lpstr>
      <vt:lpstr>Bytové jádro – vlastní návrh </vt:lpstr>
      <vt:lpstr>Lodžie – vlastní návrh  </vt:lpstr>
      <vt:lpstr>Závěrečné shrnutí</vt:lpstr>
      <vt:lpstr>DĚKUJI ZA VAŠI POZORNOST  ONDŘEJ AJGRMAN 14256</vt:lpstr>
      <vt:lpstr>Otázky vedoucího práce a oponenta</vt:lpstr>
      <vt:lpstr>1. Jaké další způsoby izolovaní objektů autor zná, a které by se dali pro sanaci objektu použít (fasáda, střecha).   </vt:lpstr>
      <vt:lpstr>2. Jaké další úpravy by se dali v panelovém objektu provést, např. dispoziční a uveďte postup takové úpravy.</vt:lpstr>
      <vt:lpstr>Původní dispozice</vt:lpstr>
      <vt:lpstr>Návrh dispozice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Januška</dc:creator>
  <cp:lastModifiedBy>Ondra</cp:lastModifiedBy>
  <cp:revision>153</cp:revision>
  <dcterms:created xsi:type="dcterms:W3CDTF">2014-06-05T07:22:36Z</dcterms:created>
  <dcterms:modified xsi:type="dcterms:W3CDTF">2017-06-21T20:50:51Z</dcterms:modified>
</cp:coreProperties>
</file>