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1" r:id="rId12"/>
    <p:sldId id="270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15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765" y="1666255"/>
            <a:ext cx="10572000" cy="2971051"/>
          </a:xfrm>
        </p:spPr>
        <p:txBody>
          <a:bodyPr/>
          <a:lstStyle/>
          <a:p>
            <a:r>
              <a:rPr lang="cs-CZ" cap="small" dirty="0">
                <a:solidFill>
                  <a:schemeClr val="bg2">
                    <a:lumMod val="6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Projekt pro stavební povolení rodinného domu na bázi dřeva (srubový charakter)</a:t>
            </a:r>
            <a:endParaRPr lang="cs-CZ" cap="small" dirty="0">
              <a:solidFill>
                <a:schemeClr val="bg2">
                  <a:lumMod val="65000"/>
                </a:schemeClr>
              </a:solidFill>
              <a:cs typeface="RomanS" panose="02000400000000000000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765" y="5280847"/>
            <a:ext cx="10572000" cy="43497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cs-CZ" altLang="cs-CZ" sz="8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Autor bakalářské práce: </a:t>
            </a:r>
            <a:r>
              <a:rPr lang="cs-CZ" altLang="cs-CZ" sz="8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Pavla VRKOČOVÁ</a:t>
            </a:r>
            <a:endParaRPr lang="cs-CZ" altLang="cs-CZ" sz="80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RomanS" panose="02000400000000000000" pitchFamily="2" charset="0"/>
            </a:endParaRPr>
          </a:p>
          <a:p>
            <a:pPr algn="just"/>
            <a:r>
              <a:rPr lang="cs-CZ" altLang="cs-CZ" sz="8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Vedoucí bakalářské práce: </a:t>
            </a:r>
            <a:r>
              <a:rPr lang="cs-CZ" altLang="cs-CZ" sz="8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Ing. </a:t>
            </a:r>
            <a:r>
              <a:rPr lang="cs-CZ" altLang="cs-CZ" sz="8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Jiří ŠÁL</a:t>
            </a:r>
            <a:endParaRPr lang="cs-CZ" altLang="cs-CZ" sz="80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RomanS" panose="02000400000000000000" pitchFamily="2" charset="0"/>
            </a:endParaRPr>
          </a:p>
          <a:p>
            <a:pPr algn="just"/>
            <a:r>
              <a:rPr lang="cs-CZ" altLang="cs-CZ" sz="8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Oponent bakalářské práce: </a:t>
            </a:r>
            <a:r>
              <a:rPr lang="cs-CZ" altLang="cs-CZ" sz="8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Ing. </a:t>
            </a:r>
            <a:r>
              <a:rPr lang="cs-CZ" altLang="cs-CZ" sz="8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Jan ZUGÁREK</a:t>
            </a:r>
            <a:endParaRPr lang="cs-CZ" altLang="cs-CZ" sz="80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RomanS" panose="02000400000000000000" pitchFamily="2" charset="0"/>
            </a:endParaRPr>
          </a:p>
          <a:p>
            <a:pPr algn="just"/>
            <a:r>
              <a:rPr lang="cs-CZ" altLang="cs-CZ" sz="8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České Budějovice, červen </a:t>
            </a:r>
            <a:r>
              <a:rPr lang="cs-CZ" altLang="cs-CZ" sz="8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RomanS" panose="02000400000000000000" pitchFamily="2" charset="0"/>
              </a:rPr>
              <a:t>2017</a:t>
            </a:r>
            <a:endParaRPr lang="cs-CZ" altLang="cs-CZ" sz="80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RomanS" panose="02000400000000000000" pitchFamily="2" charset="0"/>
            </a:endParaRPr>
          </a:p>
          <a:p>
            <a:endParaRPr lang="cs-CZ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26" y="86017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551" y="557275"/>
            <a:ext cx="7292379" cy="970450"/>
          </a:xfrm>
        </p:spPr>
        <p:txBody>
          <a:bodyPr/>
          <a:lstStyle/>
          <a:p>
            <a:r>
              <a:rPr lang="cs-CZ" dirty="0" smtClean="0"/>
              <a:t>DETAIL OSAZENÍ OKENNÍHO RÁMU</a:t>
            </a:r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576" y="1902868"/>
            <a:ext cx="5084660" cy="456184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01" y="1902868"/>
            <a:ext cx="4345347" cy="5188897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753016" y="6050943"/>
            <a:ext cx="1073426" cy="6202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BlokTextu 9"/>
          <p:cNvSpPr txBox="1"/>
          <p:nvPr/>
        </p:nvSpPr>
        <p:spPr>
          <a:xfrm>
            <a:off x="8602855" y="639511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chemeClr val="bg1"/>
                </a:solidFill>
              </a:rPr>
              <a:t>Zdroj: vlastní (</a:t>
            </a:r>
            <a:r>
              <a:rPr lang="cs-CZ" sz="1600" i="1" dirty="0" err="1" smtClean="0">
                <a:solidFill>
                  <a:schemeClr val="bg1"/>
                </a:solidFill>
              </a:rPr>
              <a:t>AutoCAD</a:t>
            </a:r>
            <a:r>
              <a:rPr lang="cs-CZ" sz="1600" i="1" dirty="0" smtClean="0">
                <a:solidFill>
                  <a:schemeClr val="bg1"/>
                </a:solidFill>
              </a:rPr>
              <a:t> LT 2010)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Rodinný dům odpovídá dnešním požadavkům na bydlení.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architektonicky a dispozičně zajímavě řešený.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Cíl práce byl splněn.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39" y="5233873"/>
            <a:ext cx="10571998" cy="97045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DĚKUJI ZA POZORNOST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400" b="0" dirty="0" smtClean="0">
                <a:solidFill>
                  <a:schemeClr val="bg1"/>
                </a:solidFill>
              </a:rPr>
              <a:t>Pavla Vrkočová										</a:t>
            </a:r>
            <a:endParaRPr lang="cs-CZ" sz="2400" b="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</a:t>
            </a:r>
            <a:r>
              <a:rPr lang="cs-CZ" dirty="0" smtClean="0"/>
              <a:t>dotazy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Vedoucí bakalářské práce – Ing. Jiří Šál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Vysvětlete </a:t>
            </a:r>
            <a:r>
              <a:rPr lang="cs-CZ" sz="2000" dirty="0">
                <a:solidFill>
                  <a:schemeClr val="bg1"/>
                </a:solidFill>
              </a:rPr>
              <a:t>pojem základová deska a uveďte k čemu slouží výkres ”Základová deska a sokl”.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580844"/>
            <a:ext cx="10571998" cy="9704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344221"/>
            <a:ext cx="6306983" cy="613786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091791" y="6455182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chemeClr val="bg1"/>
                </a:solidFill>
              </a:rPr>
              <a:t>Zdroj: vlastní (</a:t>
            </a:r>
            <a:r>
              <a:rPr lang="cs-CZ" sz="1600" i="1" dirty="0" err="1" smtClean="0">
                <a:solidFill>
                  <a:schemeClr val="bg1"/>
                </a:solidFill>
              </a:rPr>
              <a:t>AutoCAD</a:t>
            </a:r>
            <a:r>
              <a:rPr lang="cs-CZ" sz="1600" i="1" dirty="0" smtClean="0">
                <a:solidFill>
                  <a:schemeClr val="bg1"/>
                </a:solidFill>
              </a:rPr>
              <a:t> LT 2010)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</a:t>
            </a:r>
            <a:r>
              <a:rPr lang="cs-CZ" dirty="0" smtClean="0"/>
              <a:t>dotazy - oponent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Oponent práce – Ing. Jan </a:t>
            </a:r>
            <a:r>
              <a:rPr lang="cs-CZ" sz="2000" b="1" dirty="0" err="1" smtClean="0">
                <a:solidFill>
                  <a:schemeClr val="bg1"/>
                </a:solidFill>
              </a:rPr>
              <a:t>Zugárek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</a:rPr>
              <a:t>Jaký </a:t>
            </a:r>
            <a:r>
              <a:rPr lang="cs-CZ" sz="2000" dirty="0">
                <a:solidFill>
                  <a:schemeClr val="bg1"/>
                </a:solidFill>
              </a:rPr>
              <a:t>je cenový rozdíl mezi zděnou a srubovou stavbou? </a:t>
            </a:r>
            <a:endParaRPr lang="cs-CZ" sz="2000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</a:rPr>
              <a:t>Ovlivní </a:t>
            </a:r>
            <a:r>
              <a:rPr lang="cs-CZ" sz="2000" dirty="0">
                <a:solidFill>
                  <a:schemeClr val="bg1"/>
                </a:solidFill>
              </a:rPr>
              <a:t>nějakým způsobem životnost dřeva odkornění ocelovým kartáčem nebo škrabkou? </a:t>
            </a:r>
            <a:endParaRPr lang="cs-CZ" sz="2000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</a:rPr>
              <a:t>Jaké </a:t>
            </a:r>
            <a:r>
              <a:rPr lang="cs-CZ" sz="2000" dirty="0">
                <a:solidFill>
                  <a:schemeClr val="bg1"/>
                </a:solidFill>
              </a:rPr>
              <a:t>je ochranné pásmo vrtané studny a v jaké vzdálenosti smí být umístěna ČOV?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  <a:cs typeface="RomanS" panose="02000400000000000000" pitchFamily="2" charset="0"/>
              </a:rPr>
              <a:t>OBSAH</a:t>
            </a:r>
            <a:endParaRPr lang="cs-CZ" dirty="0">
              <a:solidFill>
                <a:schemeClr val="bg2"/>
              </a:solidFill>
              <a:cs typeface="RomanS" panose="02000400000000000000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Motivace a důvody k řešení daného problému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Cíl práce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Výzkumný problém a použité metody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Identifikační údaje stavby a situace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Pohledy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Půdorys 1.NP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Půdorys 2.NP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Detail osazení okenního rámu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Závěrečné shrnutí</a:t>
            </a: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Doplňující dotazy</a:t>
            </a:r>
            <a:endParaRPr lang="cs-CZ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557275"/>
            <a:ext cx="7502095" cy="970450"/>
          </a:xfrm>
        </p:spPr>
        <p:txBody>
          <a:bodyPr/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Osobní zájem, obdiv k dřevostavbám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Jedinečnost a nevšednost srubových staveb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Přiblížení konstrukce a řešení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Použitelnost mé bakalářské práce v praxi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Cílem bakalářské práce je návrh řešení rodinného domu srubového typu na bázi dřeva. </a:t>
            </a:r>
            <a:endParaRPr lang="cs-CZ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Dům </a:t>
            </a:r>
            <a:r>
              <a:rPr lang="cs-CZ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musí odpovídat soudobým požadavkům na kvalitní bydlení, architektonické řešení musí být originální, akceptující soudobý životní styl. </a:t>
            </a:r>
            <a:endParaRPr lang="cs-CZ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Obsahem </a:t>
            </a:r>
            <a:r>
              <a:rPr lang="cs-CZ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práce bude kompletní projekt ke stavebnímu povolení.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712" y="557275"/>
            <a:ext cx="7308282" cy="970450"/>
          </a:xfrm>
        </p:spPr>
        <p:txBody>
          <a:bodyPr/>
          <a:lstStyle/>
          <a:p>
            <a:r>
              <a:rPr lang="cs-CZ" dirty="0" smtClean="0"/>
              <a:t>VÝZKUMNÝ PROBLÉM </a:t>
            </a:r>
            <a:br>
              <a:rPr lang="cs-CZ" dirty="0" smtClean="0"/>
            </a:br>
            <a:r>
              <a:rPr lang="cs-CZ" dirty="0" smtClean="0"/>
              <a:t>A POUŽITÉ METODY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1"/>
                </a:solidFill>
              </a:rPr>
              <a:t>Výzkumný problém:</a:t>
            </a:r>
            <a:r>
              <a:rPr lang="cs-CZ" dirty="0" smtClean="0">
                <a:solidFill>
                  <a:schemeClr val="bg1"/>
                </a:solidFill>
              </a:rPr>
              <a:t> Návrh rodinného domu srubového typu pro stavební povolení.</a:t>
            </a:r>
          </a:p>
          <a:p>
            <a:r>
              <a:rPr lang="cs-CZ" u="sng" dirty="0" smtClean="0">
                <a:solidFill>
                  <a:schemeClr val="bg1"/>
                </a:solidFill>
              </a:rPr>
              <a:t>Použité metody:</a:t>
            </a:r>
            <a:r>
              <a:rPr lang="cs-CZ" dirty="0" smtClean="0">
                <a:solidFill>
                  <a:schemeClr val="bg1"/>
                </a:solidFill>
              </a:rPr>
              <a:t> Metoda sběru dat, zpracování dat a vyhodnocování dat. </a:t>
            </a:r>
            <a:endParaRPr lang="cs-CZ" u="sng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712" y="598263"/>
            <a:ext cx="5502575" cy="970450"/>
          </a:xfrm>
        </p:spPr>
        <p:txBody>
          <a:bodyPr/>
          <a:lstStyle/>
          <a:p>
            <a:r>
              <a:rPr lang="cs-CZ" dirty="0" smtClean="0"/>
              <a:t>IDENTIFIKAČNÍ ÚDAJE A UMÍSTĚNÍ STAVBY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2880" y="2577540"/>
            <a:ext cx="10554574" cy="363651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Katastrální </a:t>
            </a:r>
            <a:r>
              <a:rPr lang="cs-CZ" dirty="0">
                <a:solidFill>
                  <a:schemeClr val="bg1"/>
                </a:solidFill>
              </a:rPr>
              <a:t>území:				</a:t>
            </a:r>
            <a:r>
              <a:rPr lang="cs-CZ" dirty="0" err="1">
                <a:solidFill>
                  <a:schemeClr val="bg1"/>
                </a:solidFill>
              </a:rPr>
              <a:t>Bezděčín</a:t>
            </a:r>
            <a:r>
              <a:rPr lang="cs-CZ" dirty="0">
                <a:solidFill>
                  <a:schemeClr val="bg1"/>
                </a:solidFill>
              </a:rPr>
              <a:t> u </a:t>
            </a:r>
            <a:r>
              <a:rPr lang="cs-CZ" dirty="0" smtClean="0">
                <a:solidFill>
                  <a:schemeClr val="bg1"/>
                </a:solidFill>
              </a:rPr>
              <a:t>Obrataně</a:t>
            </a:r>
          </a:p>
          <a:p>
            <a:r>
              <a:rPr lang="cs-CZ" dirty="0">
                <a:solidFill>
                  <a:schemeClr val="bg1"/>
                </a:solidFill>
              </a:rPr>
              <a:t>Parcelní číslo: 	    			</a:t>
            </a:r>
            <a:r>
              <a:rPr lang="cs-CZ" dirty="0" smtClean="0">
                <a:solidFill>
                  <a:schemeClr val="bg1"/>
                </a:solidFill>
              </a:rPr>
              <a:t>309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Výměra </a:t>
            </a:r>
            <a:r>
              <a:rPr lang="cs-CZ" dirty="0">
                <a:solidFill>
                  <a:schemeClr val="bg1"/>
                </a:solidFill>
              </a:rPr>
              <a:t>pozemku: 			</a:t>
            </a:r>
            <a:r>
              <a:rPr lang="cs-CZ" dirty="0" smtClean="0">
                <a:solidFill>
                  <a:schemeClr val="bg1"/>
                </a:solidFill>
              </a:rPr>
              <a:t>6488 m2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Zastavěná plocha stavby: 	</a:t>
            </a:r>
            <a:r>
              <a:rPr lang="cs-CZ" dirty="0" smtClean="0">
                <a:solidFill>
                  <a:schemeClr val="bg1"/>
                </a:solidFill>
              </a:rPr>
              <a:t>184,84 m2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Výška hřebene RD: </a:t>
            </a:r>
            <a:r>
              <a:rPr lang="cs-CZ" dirty="0">
                <a:solidFill>
                  <a:schemeClr val="bg1"/>
                </a:solidFill>
              </a:rPr>
              <a:t>			</a:t>
            </a:r>
            <a:r>
              <a:rPr lang="cs-CZ" dirty="0" smtClean="0">
                <a:solidFill>
                  <a:schemeClr val="bg1"/>
                </a:solidFill>
              </a:rPr>
              <a:t>7,115 </a:t>
            </a:r>
            <a:r>
              <a:rPr lang="cs-CZ" dirty="0">
                <a:solidFill>
                  <a:schemeClr val="bg1"/>
                </a:solidFill>
              </a:rPr>
              <a:t>m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04" y="2011722"/>
            <a:ext cx="4802588" cy="454556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999553" y="6519446"/>
            <a:ext cx="5192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chemeClr val="bg1"/>
                </a:solidFill>
              </a:rPr>
              <a:t>Situační výkres, zdroj</a:t>
            </a:r>
            <a:r>
              <a:rPr lang="cs-CZ" sz="1600" i="1" dirty="0">
                <a:solidFill>
                  <a:schemeClr val="bg1"/>
                </a:solidFill>
              </a:rPr>
              <a:t>: http://nahlizenidokn.cuzk.cz/</a:t>
            </a:r>
          </a:p>
        </p:txBody>
      </p:sp>
    </p:spTree>
    <p:extLst>
      <p:ext uri="{BB962C8B-B14F-4D97-AF65-F5344CB8AC3E}">
        <p14:creationId xmlns:p14="http://schemas.microsoft.com/office/powerpoint/2010/main" val="1667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POHLEDY</a:t>
            </a:r>
            <a:endParaRPr lang="cs-CZ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4" y="1900362"/>
            <a:ext cx="11602143" cy="454168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602855" y="639511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chemeClr val="bg1"/>
                </a:solidFill>
              </a:rPr>
              <a:t>Z</a:t>
            </a:r>
            <a:r>
              <a:rPr lang="cs-CZ" sz="1600" i="1" dirty="0" smtClean="0">
                <a:solidFill>
                  <a:schemeClr val="bg1"/>
                </a:solidFill>
              </a:rPr>
              <a:t>droj: vlastní (</a:t>
            </a:r>
            <a:r>
              <a:rPr lang="cs-CZ" sz="1600" i="1" dirty="0" err="1" smtClean="0">
                <a:solidFill>
                  <a:schemeClr val="bg1"/>
                </a:solidFill>
              </a:rPr>
              <a:t>AutoCAD</a:t>
            </a:r>
            <a:r>
              <a:rPr lang="cs-CZ" sz="1600" i="1" dirty="0" smtClean="0">
                <a:solidFill>
                  <a:schemeClr val="bg1"/>
                </a:solidFill>
              </a:rPr>
              <a:t> LT 2010)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 1.NP</a:t>
            </a:r>
            <a:endParaRPr lang="cs-CZ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58" y="1900453"/>
            <a:ext cx="6390838" cy="467731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602855" y="639511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chemeClr val="bg1"/>
                </a:solidFill>
              </a:rPr>
              <a:t>Zdroj: vlastní (</a:t>
            </a:r>
            <a:r>
              <a:rPr lang="cs-CZ" sz="1600" i="1" dirty="0" err="1" smtClean="0">
                <a:solidFill>
                  <a:schemeClr val="bg1"/>
                </a:solidFill>
              </a:rPr>
              <a:t>AutoCAD</a:t>
            </a:r>
            <a:r>
              <a:rPr lang="cs-CZ" sz="1600" i="1" dirty="0" smtClean="0">
                <a:solidFill>
                  <a:schemeClr val="bg1"/>
                </a:solidFill>
              </a:rPr>
              <a:t> LT 2010)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 2.NP</a:t>
            </a:r>
            <a:endParaRPr lang="cs-CZ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921" y="1900362"/>
            <a:ext cx="7116098" cy="465192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95" y="337100"/>
            <a:ext cx="3429000" cy="11906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95" y="489500"/>
            <a:ext cx="3429000" cy="119062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8602855" y="639511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chemeClr val="bg1"/>
                </a:solidFill>
              </a:rPr>
              <a:t>Zdroj: vlastní (</a:t>
            </a:r>
            <a:r>
              <a:rPr lang="cs-CZ" sz="1600" i="1" dirty="0" err="1" smtClean="0">
                <a:solidFill>
                  <a:schemeClr val="bg1"/>
                </a:solidFill>
              </a:rPr>
              <a:t>AutoCAD</a:t>
            </a:r>
            <a:r>
              <a:rPr lang="cs-CZ" sz="1600" i="1" dirty="0" smtClean="0">
                <a:solidFill>
                  <a:schemeClr val="bg1"/>
                </a:solidFill>
              </a:rPr>
              <a:t> LT 2010)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ovenie kvóty">
  <a:themeElements>
    <a:clrScheme name="Vlastné 13">
      <a:dk1>
        <a:sysClr val="windowText" lastClr="000000"/>
      </a:dk1>
      <a:lt1>
        <a:srgbClr val="FFFFFF"/>
      </a:lt1>
      <a:dk2>
        <a:srgbClr val="FFFFFF"/>
      </a:dk2>
      <a:lt2>
        <a:srgbClr val="000000"/>
      </a:lt2>
      <a:accent1>
        <a:srgbClr val="0C0C0C"/>
      </a:accent1>
      <a:accent2>
        <a:srgbClr val="66CCFF"/>
      </a:accent2>
      <a:accent3>
        <a:srgbClr val="000000"/>
      </a:accent3>
      <a:accent4>
        <a:srgbClr val="66CCFF"/>
      </a:accent4>
      <a:accent5>
        <a:srgbClr val="D8D8D8"/>
      </a:accent5>
      <a:accent6>
        <a:srgbClr val="D8D8D8"/>
      </a:accent6>
      <a:hlink>
        <a:srgbClr val="8F8F8F"/>
      </a:hlink>
      <a:folHlink>
        <a:srgbClr val="A5A5A5"/>
      </a:folHlink>
    </a:clrScheme>
    <a:fontScheme name="Stanovenie kvó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tanovenie kvó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428</TotalTime>
  <Words>337</Words>
  <Application>Microsoft Office PowerPoint</Application>
  <PresentationFormat>Širokouhlá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Century Gothic</vt:lpstr>
      <vt:lpstr>RomanS</vt:lpstr>
      <vt:lpstr>Verdana</vt:lpstr>
      <vt:lpstr>Wingdings 2</vt:lpstr>
      <vt:lpstr>Stanovenie kvóty</vt:lpstr>
      <vt:lpstr>Projekt pro stavební povolení rodinného domu na bázi dřeva (srubový charakter)</vt:lpstr>
      <vt:lpstr>OBSAH</vt:lpstr>
      <vt:lpstr>MOTIVACE A DŮVODY K ŘEŠENÍ DANÉHO PROBLÉMU</vt:lpstr>
      <vt:lpstr>CÍL PRÁCE</vt:lpstr>
      <vt:lpstr>VÝZKUMNÝ PROBLÉM  A POUŽITÉ METODY</vt:lpstr>
      <vt:lpstr>IDENTIFIKAČNÍ ÚDAJE A UMÍSTĚNÍ STAVBY</vt:lpstr>
      <vt:lpstr>POHLEDY</vt:lpstr>
      <vt:lpstr>PŮDORYS 1.NP</vt:lpstr>
      <vt:lpstr>PŮDORYS 2.NP</vt:lpstr>
      <vt:lpstr>DETAIL OSAZENÍ OKENNÍHO RÁMU</vt:lpstr>
      <vt:lpstr>ZÁVĚREČNÉ SHRNUTÍ</vt:lpstr>
      <vt:lpstr>DĚKUJI ZA POZORNOST     Pavla Vrkočová          </vt:lpstr>
      <vt:lpstr>Doplňující dotazy</vt:lpstr>
      <vt:lpstr>Prezentácia programu PowerPoint</vt:lpstr>
      <vt:lpstr>Doplňující dotazy - oponent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pro stavební povolení rodinného domu na bázi dřeva (srubový charakter)</dc:title>
  <dc:creator>Pája</dc:creator>
  <cp:lastModifiedBy>Pája</cp:lastModifiedBy>
  <cp:revision>24</cp:revision>
  <dcterms:created xsi:type="dcterms:W3CDTF">2017-06-05T14:40:03Z</dcterms:created>
  <dcterms:modified xsi:type="dcterms:W3CDTF">2017-06-21T17:34:35Z</dcterms:modified>
</cp:coreProperties>
</file>