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  <p:sldMasterId id="2147483803" r:id="rId2"/>
  </p:sldMasterIdLst>
  <p:sldIdLst>
    <p:sldId id="256" r:id="rId3"/>
    <p:sldId id="257" r:id="rId4"/>
    <p:sldId id="280" r:id="rId5"/>
    <p:sldId id="267" r:id="rId6"/>
    <p:sldId id="268" r:id="rId7"/>
    <p:sldId id="259" r:id="rId8"/>
    <p:sldId id="269" r:id="rId9"/>
    <p:sldId id="275" r:id="rId10"/>
    <p:sldId id="271" r:id="rId11"/>
    <p:sldId id="279" r:id="rId12"/>
    <p:sldId id="270" r:id="rId13"/>
    <p:sldId id="260" r:id="rId14"/>
    <p:sldId id="276" r:id="rId15"/>
    <p:sldId id="277" r:id="rId16"/>
    <p:sldId id="278" r:id="rId17"/>
    <p:sldId id="261" r:id="rId18"/>
    <p:sldId id="262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0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6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7850" y="1238849"/>
            <a:ext cx="8915399" cy="303484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Zemědělské stavby (kravín) s ohledem na umístění stavby, ekologii stavby a životní prostředí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7850" y="4273695"/>
            <a:ext cx="8915399" cy="536493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(</a:t>
            </a:r>
            <a:r>
              <a:rPr lang="cs-CZ" sz="2400" b="1" dirty="0">
                <a:solidFill>
                  <a:schemeClr val="tx1"/>
                </a:solidFill>
              </a:rPr>
              <a:t>řešení dispozice, stavebních materiálů a provozu stavby)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87850" y="4919216"/>
            <a:ext cx="8712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bakalářské práce:	</a:t>
            </a:r>
            <a:r>
              <a:rPr lang="cs-CZ" b="1" dirty="0" smtClean="0"/>
              <a:t>	</a:t>
            </a:r>
            <a:r>
              <a:rPr lang="cs-CZ" dirty="0" smtClean="0"/>
              <a:t>Lucie </a:t>
            </a:r>
            <a:r>
              <a:rPr lang="cs-CZ" dirty="0"/>
              <a:t>Oravcová</a:t>
            </a:r>
          </a:p>
          <a:p>
            <a:r>
              <a:rPr lang="cs-CZ" b="1" dirty="0"/>
              <a:t>Vedoucí bakalářské práce:	</a:t>
            </a:r>
            <a:r>
              <a:rPr lang="cs-CZ" dirty="0"/>
              <a:t>Ing. Michal Kraus, Ph.D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Oponent </a:t>
            </a:r>
            <a:r>
              <a:rPr lang="cs-CZ" b="1" dirty="0"/>
              <a:t>bakalářské práce: </a:t>
            </a:r>
            <a:r>
              <a:rPr lang="cs-CZ" dirty="0" smtClean="0"/>
              <a:t>	Ing</a:t>
            </a:r>
            <a:r>
              <a:rPr lang="cs-CZ" dirty="0"/>
              <a:t>. Terezie Vondráčková, Ph.D</a:t>
            </a:r>
            <a:r>
              <a:rPr lang="cs-CZ" dirty="0" smtClean="0"/>
              <a:t>.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České </a:t>
            </a:r>
            <a:r>
              <a:rPr lang="cs-CZ" b="1" dirty="0"/>
              <a:t>Budějovice, </a:t>
            </a:r>
            <a:r>
              <a:rPr lang="cs-CZ" b="1" dirty="0" smtClean="0"/>
              <a:t>červen 2017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68441" y="126796"/>
            <a:ext cx="8833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Vysoká škola technická a </a:t>
            </a:r>
            <a:r>
              <a:rPr lang="cs-CZ" b="1" dirty="0" smtClean="0"/>
              <a:t>ekonomická v Českých Budějovicích</a:t>
            </a:r>
            <a:endParaRPr lang="cs-CZ" dirty="0"/>
          </a:p>
          <a:p>
            <a:r>
              <a:rPr lang="cs-CZ" dirty="0"/>
              <a:t>Ústav </a:t>
            </a:r>
            <a:r>
              <a:rPr lang="cs-CZ" dirty="0" err="1" smtClean="0"/>
              <a:t>technicko-technologický</a:t>
            </a:r>
            <a:r>
              <a:rPr lang="cs-CZ" dirty="0" smtClean="0"/>
              <a:t>, obor: Konstrukce staveb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63278"/>
            <a:ext cx="1057814" cy="107557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082"/>
            <a:ext cx="2182761" cy="51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KOMFORT PRO SKOT</a:t>
            </a:r>
            <a:endParaRPr lang="cs-CZ" sz="4000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ČSN 73 </a:t>
            </a:r>
            <a:r>
              <a:rPr lang="cs-CZ" sz="2000" dirty="0" smtClean="0"/>
              <a:t>4501 - </a:t>
            </a:r>
            <a:r>
              <a:rPr lang="cs-CZ" sz="2000" dirty="0"/>
              <a:t>Stavby pro hospodářská zvířata - Základní </a:t>
            </a:r>
            <a:r>
              <a:rPr lang="cs-CZ" sz="2000" dirty="0" smtClean="0"/>
              <a:t>požadavky </a:t>
            </a:r>
          </a:p>
          <a:p>
            <a:pPr lvl="0"/>
            <a:r>
              <a:rPr lang="cs-CZ" sz="2000" dirty="0" smtClean="0"/>
              <a:t>Odstranění </a:t>
            </a:r>
            <a:r>
              <a:rPr lang="cs-CZ" sz="2000" dirty="0"/>
              <a:t>hladu, žízně a </a:t>
            </a:r>
            <a:r>
              <a:rPr lang="cs-CZ" sz="2000" dirty="0" smtClean="0"/>
              <a:t>podvýživy</a:t>
            </a:r>
            <a:endParaRPr lang="cs-CZ" sz="2000" dirty="0"/>
          </a:p>
          <a:p>
            <a:pPr lvl="0"/>
            <a:r>
              <a:rPr lang="cs-CZ" sz="2000" dirty="0"/>
              <a:t>O</a:t>
            </a:r>
            <a:r>
              <a:rPr lang="cs-CZ" sz="2000" dirty="0" smtClean="0"/>
              <a:t>dstranění </a:t>
            </a:r>
            <a:r>
              <a:rPr lang="cs-CZ" sz="2000" dirty="0"/>
              <a:t>fyzikálních a tepelných faktorů </a:t>
            </a:r>
            <a:r>
              <a:rPr lang="cs-CZ" sz="2000" dirty="0" smtClean="0"/>
              <a:t>nepohody</a:t>
            </a:r>
            <a:endParaRPr lang="cs-CZ" sz="2000" dirty="0"/>
          </a:p>
          <a:p>
            <a:pPr lvl="0"/>
            <a:r>
              <a:rPr lang="cs-CZ" sz="2000" dirty="0"/>
              <a:t>O</a:t>
            </a:r>
            <a:r>
              <a:rPr lang="cs-CZ" sz="2000" dirty="0" smtClean="0"/>
              <a:t>dstranění </a:t>
            </a:r>
            <a:r>
              <a:rPr lang="cs-CZ" sz="2000" dirty="0"/>
              <a:t>příčin vzniku bolesti, zranění, </a:t>
            </a:r>
            <a:r>
              <a:rPr lang="cs-CZ" sz="2000" dirty="0" smtClean="0"/>
              <a:t>nemocí</a:t>
            </a:r>
            <a:endParaRPr lang="cs-CZ" sz="2000" dirty="0"/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ožnost </a:t>
            </a:r>
            <a:r>
              <a:rPr lang="cs-CZ" sz="2000" dirty="0"/>
              <a:t>projevů normálního </a:t>
            </a:r>
            <a:r>
              <a:rPr lang="cs-CZ" sz="2000" dirty="0" smtClean="0"/>
              <a:t>chování</a:t>
            </a:r>
            <a:endParaRPr lang="cs-CZ" sz="2000" dirty="0"/>
          </a:p>
          <a:p>
            <a:pPr lvl="0"/>
            <a:r>
              <a:rPr lang="cs-CZ" sz="2000" dirty="0"/>
              <a:t>O</a:t>
            </a:r>
            <a:r>
              <a:rPr lang="cs-CZ" sz="2000" dirty="0" smtClean="0"/>
              <a:t>dstranění </a:t>
            </a:r>
            <a:r>
              <a:rPr lang="cs-CZ" sz="2000" dirty="0"/>
              <a:t>strachu a </a:t>
            </a:r>
            <a:r>
              <a:rPr lang="cs-CZ" sz="2000" dirty="0" smtClean="0"/>
              <a:t>depresí</a:t>
            </a:r>
            <a:endParaRPr lang="cs-CZ" sz="2000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981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DISPOZIČNÍ ŘEŠENÍ</a:t>
            </a:r>
            <a:endParaRPr lang="cs-CZ" sz="4000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22" t="23164" r="1543" b="21482"/>
          <a:stretch/>
        </p:blipFill>
        <p:spPr>
          <a:xfrm>
            <a:off x="0" y="2111632"/>
            <a:ext cx="12192000" cy="42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MATERIÁLOVÉ A KONSTRUKČNÍ </a:t>
            </a:r>
            <a:br>
              <a:rPr lang="cs-CZ" sz="4000" dirty="0" smtClean="0"/>
            </a:br>
            <a:r>
              <a:rPr lang="cs-CZ" sz="4000" dirty="0" smtClean="0"/>
              <a:t>ŘEŠENÍ</a:t>
            </a:r>
            <a:endParaRPr lang="cs-CZ" sz="4000" dirty="0"/>
          </a:p>
        </p:txBody>
      </p:sp>
      <p:pic>
        <p:nvPicPr>
          <p:cNvPr id="9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11" y="1999509"/>
            <a:ext cx="9283389" cy="4858491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2908611" y="21209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Řez A-A‘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116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MATERIÁLOVÉ A KONSTRUKČNÍ </a:t>
            </a:r>
            <a:br>
              <a:rPr lang="cs-CZ" sz="4000" dirty="0" smtClean="0"/>
            </a:br>
            <a:r>
              <a:rPr lang="cs-CZ" sz="4000" dirty="0" smtClean="0"/>
              <a:t>ŘEŠENÍ</a:t>
            </a:r>
            <a:endParaRPr lang="cs-CZ" sz="4000" dirty="0"/>
          </a:p>
        </p:txBody>
      </p:sp>
      <p:pic>
        <p:nvPicPr>
          <p:cNvPr id="9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017" t="21487" r="24290" b="5578"/>
          <a:stretch/>
        </p:blipFill>
        <p:spPr>
          <a:xfrm>
            <a:off x="3861068" y="1986753"/>
            <a:ext cx="6375400" cy="4871247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794311" y="21209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000" dirty="0" smtClean="0"/>
              <a:t>Detail 1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865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MATERIÁLOVÉ A KONSTRUKČNÍ </a:t>
            </a:r>
            <a:br>
              <a:rPr lang="cs-CZ" sz="4000" dirty="0" smtClean="0"/>
            </a:br>
            <a:r>
              <a:rPr lang="cs-CZ" sz="4000" dirty="0" smtClean="0"/>
              <a:t>ŘEŠENÍ</a:t>
            </a:r>
            <a:endParaRPr lang="cs-CZ" sz="4000" dirty="0"/>
          </a:p>
        </p:txBody>
      </p:sp>
      <p:pic>
        <p:nvPicPr>
          <p:cNvPr id="9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794311" y="21209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000" dirty="0" smtClean="0"/>
              <a:t>Detail 2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1570" t="16614" r="15975" b="6278"/>
          <a:stretch/>
        </p:blipFill>
        <p:spPr>
          <a:xfrm>
            <a:off x="4096152" y="1986753"/>
            <a:ext cx="5905232" cy="48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MATERIÁLOVÉ A KONSTRUKČNÍ </a:t>
            </a:r>
            <a:br>
              <a:rPr lang="cs-CZ" sz="4000" dirty="0" smtClean="0"/>
            </a:br>
            <a:r>
              <a:rPr lang="cs-CZ" sz="4000" dirty="0" smtClean="0"/>
              <a:t>ŘEŠENÍ</a:t>
            </a:r>
            <a:endParaRPr lang="cs-CZ" sz="4000" dirty="0"/>
          </a:p>
        </p:txBody>
      </p:sp>
      <p:pic>
        <p:nvPicPr>
          <p:cNvPr id="9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794311" y="21209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000" dirty="0" smtClean="0"/>
              <a:t>Detail 3</a:t>
            </a:r>
          </a:p>
          <a:p>
            <a:pPr lvl="1"/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79" y="1986753"/>
            <a:ext cx="5146978" cy="48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základě metody sběru dat byly veškeré zjištěné informace týkající se zadaného tématu použity pro zpracování této bakalářské práce. </a:t>
            </a:r>
            <a:endParaRPr lang="cs-CZ" dirty="0" smtClean="0"/>
          </a:p>
          <a:p>
            <a:pPr lvl="1" algn="just"/>
            <a:r>
              <a:rPr lang="cs-CZ" dirty="0" smtClean="0"/>
              <a:t>Posouzení možností návrhu</a:t>
            </a:r>
          </a:p>
          <a:p>
            <a:pPr lvl="1" algn="just"/>
            <a:r>
              <a:rPr lang="cs-CZ" dirty="0" smtClean="0"/>
              <a:t>Vliv stavby na ŽP</a:t>
            </a:r>
          </a:p>
          <a:p>
            <a:pPr lvl="1" algn="just"/>
            <a:r>
              <a:rPr lang="cs-CZ" dirty="0" smtClean="0"/>
              <a:t>Dispoziční a materiálové řešení stavby</a:t>
            </a:r>
          </a:p>
          <a:p>
            <a:pPr lvl="1" algn="just"/>
            <a:r>
              <a:rPr lang="cs-CZ" dirty="0" smtClean="0"/>
              <a:t>Potřeby zvířat v ekologickém chovu menších zvířat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8925" y="2973610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OTÁZKY VEDOUCÍHO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1069" y="1905000"/>
            <a:ext cx="8915400" cy="47244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„V </a:t>
            </a:r>
            <a:r>
              <a:rPr lang="cs-CZ" sz="2000" dirty="0"/>
              <a:t>rámci diskuze by studentka mohla zaujmout stanovisko k možnostem využití odpadního tepla produkovaného hospodářskými zvířaty</a:t>
            </a:r>
            <a:r>
              <a:rPr lang="cs-CZ" sz="2000" dirty="0" smtClean="0"/>
              <a:t>.“</a:t>
            </a:r>
          </a:p>
          <a:p>
            <a:pPr lvl="1"/>
            <a:r>
              <a:rPr lang="cs-CZ" dirty="0" smtClean="0"/>
              <a:t>Absorpční tepelné čerpadlo – teplo využitelné pro ohřev vody</a:t>
            </a:r>
          </a:p>
          <a:p>
            <a:pPr lvl="1"/>
            <a:r>
              <a:rPr lang="pl-PL" dirty="0"/>
              <a:t>Organický Rankinův </a:t>
            </a:r>
            <a:r>
              <a:rPr lang="pl-PL" dirty="0" smtClean="0"/>
              <a:t>cyklus – odpadní teplo lze využít k výrobě elektřiny</a:t>
            </a:r>
          </a:p>
          <a:p>
            <a:r>
              <a:rPr lang="cs-CZ" sz="2000" dirty="0" smtClean="0"/>
              <a:t>Jaké existují možnosti environmentálního hodnocení konstrukcí, respektive budov?</a:t>
            </a:r>
          </a:p>
          <a:p>
            <a:pPr lvl="1"/>
            <a:r>
              <a:rPr lang="cs-CZ" dirty="0" smtClean="0"/>
              <a:t>Americký systém: </a:t>
            </a:r>
            <a:r>
              <a:rPr lang="cs-CZ" dirty="0" err="1" smtClean="0"/>
              <a:t>Leadership</a:t>
            </a:r>
            <a:r>
              <a:rPr lang="cs-CZ" dirty="0" smtClean="0"/>
              <a:t> in </a:t>
            </a:r>
            <a:r>
              <a:rPr lang="cs-CZ" dirty="0" err="1" smtClean="0"/>
              <a:t>Energy</a:t>
            </a:r>
            <a:r>
              <a:rPr lang="cs-CZ" dirty="0" smtClean="0"/>
              <a:t> and </a:t>
            </a:r>
            <a:r>
              <a:rPr lang="cs-CZ" dirty="0" err="1" smtClean="0"/>
              <a:t>Environmental</a:t>
            </a:r>
            <a:r>
              <a:rPr lang="cs-CZ" dirty="0" smtClean="0"/>
              <a:t> Design (LEED)</a:t>
            </a:r>
          </a:p>
          <a:p>
            <a:pPr lvl="1"/>
            <a:r>
              <a:rPr lang="cs-CZ" dirty="0" smtClean="0"/>
              <a:t>Britský systém: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Establishment (BREEAM)</a:t>
            </a:r>
          </a:p>
          <a:p>
            <a:pPr lvl="1"/>
            <a:r>
              <a:rPr lang="cs-CZ" dirty="0" smtClean="0"/>
              <a:t>Francouzský systém: </a:t>
            </a:r>
            <a:r>
              <a:rPr lang="cs-CZ" dirty="0" err="1" smtClean="0"/>
              <a:t>Houte</a:t>
            </a:r>
            <a:r>
              <a:rPr lang="cs-CZ" dirty="0" smtClean="0"/>
              <a:t> </a:t>
            </a:r>
            <a:r>
              <a:rPr lang="cs-CZ" dirty="0" err="1" smtClean="0"/>
              <a:t>Qualité</a:t>
            </a:r>
            <a:r>
              <a:rPr lang="cs-CZ" dirty="0" smtClean="0"/>
              <a:t> </a:t>
            </a:r>
            <a:r>
              <a:rPr lang="cs-CZ" dirty="0" err="1" smtClean="0"/>
              <a:t>Environnenmentale</a:t>
            </a:r>
            <a:r>
              <a:rPr lang="cs-CZ" dirty="0" smtClean="0"/>
              <a:t> (HQE)</a:t>
            </a:r>
          </a:p>
          <a:p>
            <a:pPr lvl="1"/>
            <a:r>
              <a:rPr lang="cs-CZ" dirty="0" smtClean="0"/>
              <a:t>Německý systém: </a:t>
            </a:r>
            <a:r>
              <a:rPr lang="cs-CZ" dirty="0" err="1" smtClean="0"/>
              <a:t>Deustche</a:t>
            </a:r>
            <a:r>
              <a:rPr lang="cs-CZ" dirty="0" smtClean="0"/>
              <a:t> </a:t>
            </a:r>
            <a:r>
              <a:rPr lang="cs-CZ" dirty="0" err="1" smtClean="0"/>
              <a:t>Gesellschaft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Nachhaltiges</a:t>
            </a:r>
            <a:r>
              <a:rPr lang="cs-CZ" dirty="0" smtClean="0"/>
              <a:t> </a:t>
            </a:r>
            <a:r>
              <a:rPr lang="cs-CZ" dirty="0" err="1" smtClean="0"/>
              <a:t>Bauen</a:t>
            </a:r>
            <a:endParaRPr lang="cs-CZ" dirty="0" smtClean="0"/>
          </a:p>
          <a:p>
            <a:pPr lvl="1"/>
            <a:r>
              <a:rPr lang="cs-CZ" dirty="0" smtClean="0"/>
              <a:t>Český systém: SBToolCZ (vychází z metodiky </a:t>
            </a:r>
            <a:r>
              <a:rPr lang="cs-CZ" dirty="0" err="1" smtClean="0"/>
              <a:t>SBTool</a:t>
            </a:r>
            <a:r>
              <a:rPr lang="cs-CZ" dirty="0" smtClean="0"/>
              <a:t>, vyvíjí fakulta stavební ČVUT v Praze ve spolupráci s českou společností pro udržitelnou výstavbu budov.)</a:t>
            </a:r>
            <a:endParaRPr lang="cs-CZ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OTÁZKY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18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Znáte </a:t>
            </a:r>
            <a:r>
              <a:rPr lang="cs-CZ" sz="2000" dirty="0"/>
              <a:t>nějakou zajímavou moderní zemědělskou stavbu, typu kravín, vepřín, jízdárna apod. v jihočeském kraji</a:t>
            </a:r>
            <a:r>
              <a:rPr lang="cs-CZ" sz="2000" dirty="0" smtClean="0"/>
              <a:t>?</a:t>
            </a:r>
          </a:p>
          <a:p>
            <a:pPr lvl="1"/>
            <a:r>
              <a:rPr lang="cs-CZ" dirty="0" smtClean="0"/>
              <a:t>Nepocházím z jihočeského kraje, tak v daném kraji žádnou zajímavou moderní zemědělskou stavbu neznám a ani na internetových stránkách jsem žádnou neobjevila.</a:t>
            </a:r>
          </a:p>
          <a:p>
            <a:pPr lvl="1"/>
            <a:r>
              <a:rPr lang="cs-CZ" dirty="0" smtClean="0"/>
              <a:t>V plzeňském kraji, odkud pocházím, také žádná zajímavá stavba není.</a:t>
            </a:r>
          </a:p>
          <a:p>
            <a:pPr lvl="1"/>
            <a:r>
              <a:rPr lang="cs-CZ" dirty="0" smtClean="0"/>
              <a:t>Jedinou zajímavou a moderní zemědělskou stavbou v ČR, pro svou dominantu jízdárny symbolizující čapí hnízdo, je ekofarma Čapí hnízdo </a:t>
            </a:r>
            <a:r>
              <a:rPr lang="cs-CZ" dirty="0"/>
              <a:t>v části obce Dvůr </a:t>
            </a:r>
            <a:r>
              <a:rPr lang="cs-CZ" dirty="0" smtClean="0"/>
              <a:t>Semtín (chov lam, skotu, koz, ovcí, koní)</a:t>
            </a:r>
          </a:p>
          <a:p>
            <a:pPr lvl="1"/>
            <a:r>
              <a:rPr lang="cs-CZ" dirty="0" smtClean="0"/>
              <a:t>Moderní zemědělské stavby můžeme najít spíše v Evropě: v Dánsku kravín </a:t>
            </a:r>
            <a:r>
              <a:rPr lang="cs-CZ" dirty="0"/>
              <a:t>v </a:t>
            </a:r>
            <a:r>
              <a:rPr lang="cs-CZ" dirty="0" err="1"/>
              <a:t>Odders</a:t>
            </a:r>
            <a:r>
              <a:rPr lang="cs-CZ" dirty="0"/>
              <a:t>, Rakousku </a:t>
            </a:r>
            <a:r>
              <a:rPr lang="cs-CZ" dirty="0" smtClean="0"/>
              <a:t>např. chov koní v </a:t>
            </a:r>
            <a:r>
              <a:rPr lang="cs-CZ" dirty="0" err="1" smtClean="0"/>
              <a:t>Lauterach</a:t>
            </a:r>
            <a:r>
              <a:rPr lang="cs-CZ" dirty="0"/>
              <a:t>, </a:t>
            </a:r>
            <a:r>
              <a:rPr lang="cs-CZ" dirty="0" smtClean="0"/>
              <a:t>ve Švýcarsku kravíny např. v </a:t>
            </a:r>
            <a:r>
              <a:rPr lang="cs-CZ" dirty="0" err="1" smtClean="0"/>
              <a:t>Sarnenu</a:t>
            </a:r>
            <a:r>
              <a:rPr lang="cs-CZ" dirty="0" smtClean="0"/>
              <a:t> nebo </a:t>
            </a:r>
            <a:r>
              <a:rPr lang="cs-CZ" dirty="0"/>
              <a:t>v </a:t>
            </a:r>
            <a:r>
              <a:rPr lang="cs-CZ" dirty="0" smtClean="0"/>
              <a:t>oblasti </a:t>
            </a:r>
            <a:r>
              <a:rPr lang="cs-CZ" dirty="0" err="1" smtClean="0"/>
              <a:t>Cerisier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OBSAH PREZENTACE</a:t>
            </a:r>
            <a:endParaRPr lang="cs-CZ" sz="40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591069" y="24926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591069" y="1440274"/>
            <a:ext cx="8915400" cy="541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000" smtClean="0"/>
              <a:t>MOTIVACE A DŮVODU K ŘEŠENÍ DANÉHO PROBLÉMU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CÍL PRÁCE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HYPOTÉZY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POUŽITÉ METODY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VÝBĚR LOKALITY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UMÍSTĚNÍ STAVBY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KOMFORT PRO SKOT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DISPOZIČNÍ ŘEŠENÍ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MATERIÁLOVÉ A KONSTRUKČNÍ ŘEŠENÍ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ZÁVĚR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OTÁZKY VEDOUCÍHO PRÁCE</a:t>
            </a:r>
          </a:p>
          <a:p>
            <a:pPr marL="0" indent="0">
              <a:buFont typeface="Wingdings 3" charset="2"/>
              <a:buNone/>
            </a:pPr>
            <a:r>
              <a:rPr lang="cs-CZ" sz="2000" smtClean="0"/>
              <a:t>OTÁZKY OPONENTA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72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MOTIVACE A DŮVODU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1069" y="2492689"/>
            <a:ext cx="8915400" cy="377762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Životní prostředí</a:t>
            </a:r>
          </a:p>
          <a:p>
            <a:r>
              <a:rPr lang="cs-CZ" sz="2000" dirty="0" smtClean="0"/>
              <a:t>Lepší životní podmínky pro hospodářská zvířata</a:t>
            </a:r>
          </a:p>
          <a:p>
            <a:r>
              <a:rPr lang="cs-CZ" sz="2000" dirty="0" smtClean="0"/>
              <a:t>Splynutí stavby v přírodou</a:t>
            </a:r>
            <a:endParaRPr lang="cs-CZ" sz="2000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1069" y="2492689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Cílem bakalářské práce je posouzení možností návrhu a realizace novostavby kravína s ohledem na vliv stavby na životní prostředí, dispoziční a materiálové řešení stavby a potřeby zvířat v ekologickém chovu menší farmy.</a:t>
            </a:r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HYPOTÉZY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1069" y="2492689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Potřeby pro </a:t>
            </a:r>
            <a:r>
              <a:rPr lang="cs-CZ" sz="2000" dirty="0" smtClean="0"/>
              <a:t>ustájení</a:t>
            </a:r>
            <a:endParaRPr lang="cs-CZ" sz="2000" dirty="0"/>
          </a:p>
          <a:p>
            <a:pPr algn="just"/>
            <a:r>
              <a:rPr lang="cs-CZ" sz="2000" dirty="0"/>
              <a:t>Princip ekologického </a:t>
            </a:r>
            <a:r>
              <a:rPr lang="cs-CZ" sz="2000" dirty="0" smtClean="0"/>
              <a:t>chovu</a:t>
            </a:r>
            <a:endParaRPr lang="cs-CZ" sz="2000" dirty="0"/>
          </a:p>
          <a:p>
            <a:pPr algn="just"/>
            <a:r>
              <a:rPr lang="cs-CZ" sz="2000" dirty="0"/>
              <a:t>Podmínky ošetřování </a:t>
            </a:r>
            <a:r>
              <a:rPr lang="cs-CZ" sz="2000" dirty="0" smtClean="0"/>
              <a:t>pastvin</a:t>
            </a:r>
            <a:endParaRPr lang="cs-CZ" sz="2000" dirty="0"/>
          </a:p>
          <a:p>
            <a:pPr algn="just"/>
            <a:r>
              <a:rPr lang="cs-CZ" sz="2000" dirty="0" err="1" smtClean="0"/>
              <a:t>Welfare</a:t>
            </a:r>
            <a:endParaRPr lang="cs-CZ" sz="2000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530045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Sběr dat</a:t>
            </a:r>
          </a:p>
          <a:p>
            <a:pPr lvl="1"/>
            <a:r>
              <a:rPr lang="cs-CZ" dirty="0" smtClean="0"/>
              <a:t>Analýza dokumentů: </a:t>
            </a:r>
            <a:r>
              <a:rPr lang="cs-CZ" dirty="0"/>
              <a:t> </a:t>
            </a:r>
            <a:r>
              <a:rPr lang="cs-CZ" dirty="0" smtClean="0"/>
              <a:t>platné </a:t>
            </a:r>
            <a:r>
              <a:rPr lang="cs-CZ" dirty="0"/>
              <a:t>legislativy České republiky (zákony, technické normy, vyhlášky), </a:t>
            </a:r>
            <a:r>
              <a:rPr lang="cs-CZ" dirty="0" smtClean="0"/>
              <a:t>odborné </a:t>
            </a:r>
            <a:r>
              <a:rPr lang="cs-CZ" dirty="0"/>
              <a:t>knihy </a:t>
            </a:r>
            <a:r>
              <a:rPr lang="cs-CZ" dirty="0" smtClean="0"/>
              <a:t>a internetové stránky </a:t>
            </a:r>
            <a:r>
              <a:rPr lang="cs-CZ" dirty="0"/>
              <a:t>výrobců a odborné rady v oboru hospodářství a </a:t>
            </a:r>
            <a:r>
              <a:rPr lang="cs-CZ" dirty="0" smtClean="0"/>
              <a:t>zemědělství</a:t>
            </a:r>
          </a:p>
          <a:p>
            <a:pPr lvl="1"/>
            <a:r>
              <a:rPr lang="cs-CZ" dirty="0" smtClean="0"/>
              <a:t>Osobní návštěva kravína</a:t>
            </a:r>
          </a:p>
          <a:p>
            <a:r>
              <a:rPr lang="cs-CZ" sz="2000" dirty="0" smtClean="0"/>
              <a:t>Zpracování a vyhodnocení dat</a:t>
            </a:r>
            <a:endParaRPr lang="cs-CZ" sz="2000" dirty="0"/>
          </a:p>
          <a:p>
            <a:pPr lvl="1"/>
            <a:r>
              <a:rPr lang="cs-CZ" dirty="0" smtClean="0"/>
              <a:t>Výběr lokality a umístění stavby</a:t>
            </a:r>
          </a:p>
          <a:p>
            <a:pPr lvl="1"/>
            <a:r>
              <a:rPr lang="cs-CZ" dirty="0" smtClean="0"/>
              <a:t>Vzhled stavby</a:t>
            </a:r>
          </a:p>
          <a:p>
            <a:pPr lvl="1"/>
            <a:r>
              <a:rPr lang="cs-CZ" dirty="0" smtClean="0"/>
              <a:t>Komfort pro skot</a:t>
            </a:r>
          </a:p>
          <a:p>
            <a:pPr lvl="1"/>
            <a:r>
              <a:rPr lang="cs-CZ" dirty="0" smtClean="0"/>
              <a:t>Dispoziční řešení</a:t>
            </a:r>
          </a:p>
          <a:p>
            <a:pPr lvl="1"/>
            <a:r>
              <a:rPr lang="cs-CZ" dirty="0" smtClean="0"/>
              <a:t>Materiálové a konstrukční řešení</a:t>
            </a:r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591069" y="24926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232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l="67131" t="41273" r="17749" b="27562"/>
          <a:stretch/>
        </p:blipFill>
        <p:spPr>
          <a:xfrm rot="10800000">
            <a:off x="3271351" y="5777505"/>
            <a:ext cx="678426" cy="7865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VÝBĚR LOKALITY</a:t>
            </a:r>
            <a:endParaRPr lang="cs-CZ" sz="4000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6603" t="15325" r="13645" b="7305"/>
          <a:stretch/>
        </p:blipFill>
        <p:spPr>
          <a:xfrm>
            <a:off x="4707629" y="1719943"/>
            <a:ext cx="6650631" cy="484414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47163" y="3784098"/>
            <a:ext cx="544837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Plasy 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nadmořská výška 350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ozloha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57,13 km</a:t>
            </a:r>
            <a:r>
              <a:rPr lang="cs-CZ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km od města Plzeň </a:t>
            </a:r>
          </a:p>
        </p:txBody>
      </p:sp>
    </p:spTree>
    <p:extLst>
      <p:ext uri="{BB962C8B-B14F-4D97-AF65-F5344CB8AC3E}">
        <p14:creationId xmlns:p14="http://schemas.microsoft.com/office/powerpoint/2010/main" val="26494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7093" t="23385" r="17933" b="18830"/>
          <a:stretch/>
        </p:blipFill>
        <p:spPr>
          <a:xfrm>
            <a:off x="3923247" y="1719943"/>
            <a:ext cx="8192865" cy="48441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67131" t="41273" r="17749" b="27562"/>
          <a:stretch/>
        </p:blipFill>
        <p:spPr>
          <a:xfrm>
            <a:off x="3244821" y="5742106"/>
            <a:ext cx="678426" cy="7865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UMÍSTĚNÍ STAVBY</a:t>
            </a:r>
            <a:endParaRPr lang="cs-CZ" sz="4000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47163" y="3784098"/>
            <a:ext cx="5448376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Vysvětlivky: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– kravín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– přístřešek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– skladovací jímka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– sklad hnojiště</a:t>
            </a:r>
          </a:p>
          <a:p>
            <a:pPr marL="1200150" lvl="2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5 - vrátnice</a:t>
            </a:r>
          </a:p>
        </p:txBody>
      </p:sp>
    </p:spTree>
    <p:extLst>
      <p:ext uri="{BB962C8B-B14F-4D97-AF65-F5344CB8AC3E}">
        <p14:creationId xmlns:p14="http://schemas.microsoft.com/office/powerpoint/2010/main" val="13809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VZHLED STAVBY</a:t>
            </a:r>
            <a:endParaRPr lang="cs-CZ" sz="4000" dirty="0"/>
          </a:p>
        </p:txBody>
      </p:sp>
      <p:pic>
        <p:nvPicPr>
          <p:cNvPr id="5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3"/>
            <a:ext cx="2592925" cy="67368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3"/>
          <a:stretch/>
        </p:blipFill>
        <p:spPr>
          <a:xfrm>
            <a:off x="4103914" y="3800245"/>
            <a:ext cx="7859486" cy="28030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6"/>
          <a:stretch/>
        </p:blipFill>
        <p:spPr>
          <a:xfrm>
            <a:off x="2592925" y="1641104"/>
            <a:ext cx="6988629" cy="2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ébl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296</TotalTime>
  <Words>566</Words>
  <Application>Microsoft Office PowerPoint</Application>
  <PresentationFormat>Širokoúhlá obrazovka</PresentationFormat>
  <Paragraphs>95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Stébla</vt:lpstr>
      <vt:lpstr>Zemědělské stavby (kravín) s ohledem na umístění stavby, ekologii stavby a životní prostředí</vt:lpstr>
      <vt:lpstr>OBSAH PREZENTACE</vt:lpstr>
      <vt:lpstr>MOTIVACE A DŮVODU K ŘEŠENÍ DANÉHO PROBLÉMU</vt:lpstr>
      <vt:lpstr>CÍL PRÁCE</vt:lpstr>
      <vt:lpstr>HYPOTÉZY</vt:lpstr>
      <vt:lpstr>POUŽITÉ METODY</vt:lpstr>
      <vt:lpstr>VÝBĚR LOKALITY</vt:lpstr>
      <vt:lpstr>UMÍSTĚNÍ STAVBY</vt:lpstr>
      <vt:lpstr>VZHLED STAVBY</vt:lpstr>
      <vt:lpstr>KOMFORT PRO SKOT</vt:lpstr>
      <vt:lpstr>DISPOZIČNÍ ŘEŠENÍ</vt:lpstr>
      <vt:lpstr>MATERIÁLOVÉ A KONSTRUKČNÍ  ŘEŠENÍ</vt:lpstr>
      <vt:lpstr>MATERIÁLOVÉ A KONSTRUKČNÍ  ŘEŠENÍ</vt:lpstr>
      <vt:lpstr>MATERIÁLOVÉ A KONSTRUKČNÍ  ŘEŠENÍ</vt:lpstr>
      <vt:lpstr>MATERIÁLOVÉ A KONSTRUKČNÍ  ŘEŠENÍ</vt:lpstr>
      <vt:lpstr>ZÁVĚR</vt:lpstr>
      <vt:lpstr>DĚKUJI ZA POZORNOST</vt:lpstr>
      <vt:lpstr>OTÁZKY VEDOUCÍHO PRÁCE</vt:lpstr>
      <vt:lpstr>OTÁZKY OPONENTA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Zemědělské stavby (kravín) s ohledem na umístění stavby, ekologii stavby a životní prostředí</dc:title>
  <dc:creator>Lucie Oravcová</dc:creator>
  <cp:lastModifiedBy>Lucie Oravcová</cp:lastModifiedBy>
  <cp:revision>26</cp:revision>
  <dcterms:created xsi:type="dcterms:W3CDTF">2017-06-20T16:11:44Z</dcterms:created>
  <dcterms:modified xsi:type="dcterms:W3CDTF">2017-06-20T21:09:57Z</dcterms:modified>
</cp:coreProperties>
</file>