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72" r:id="rId10"/>
    <p:sldId id="273" r:id="rId11"/>
    <p:sldId id="265" r:id="rId12"/>
    <p:sldId id="267" r:id="rId13"/>
    <p:sldId id="269" r:id="rId14"/>
    <p:sldId id="271" r:id="rId15"/>
    <p:sldId id="268" r:id="rId16"/>
    <p:sldId id="262" r:id="rId17"/>
    <p:sldId id="263" r:id="rId18"/>
  </p:sldIdLst>
  <p:sldSz cx="9906000" cy="6858000" type="A4"/>
  <p:notesSz cx="6858000" cy="9144000"/>
  <p:defaultTextStyle>
    <a:defPPr>
      <a:defRPr lang="cs-CZ"/>
    </a:defPPr>
    <a:lvl1pPr marL="0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36234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72468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08703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44937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681172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17406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753639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289875" algn="l" defTabSz="10724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B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19" y="-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198" y="1371600"/>
            <a:ext cx="8915400" cy="1828800"/>
          </a:xfrm>
        </p:spPr>
        <p:txBody>
          <a:bodyPr vert="horz" lIns="53623" tIns="0" rIns="53623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485900" y="3331699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36234" indent="0" algn="ctr">
              <a:buNone/>
            </a:lvl2pPr>
            <a:lvl3pPr marL="1072468" indent="0" algn="ctr">
              <a:buNone/>
            </a:lvl3pPr>
            <a:lvl4pPr marL="1608703" indent="0" algn="ctr">
              <a:buNone/>
            </a:lvl4pPr>
            <a:lvl5pPr marL="2144937" indent="0" algn="ctr">
              <a:buNone/>
            </a:lvl5pPr>
            <a:lvl6pPr marL="2681172" indent="0" algn="ctr">
              <a:buNone/>
            </a:lvl6pPr>
            <a:lvl7pPr marL="3217406" indent="0" algn="ctr">
              <a:buNone/>
            </a:lvl7pPr>
            <a:lvl8pPr marL="3753639" indent="0" algn="ctr">
              <a:buNone/>
            </a:lvl8pPr>
            <a:lvl9pPr marL="4289875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33550" y="2507789"/>
            <a:ext cx="7677150" cy="1509711"/>
          </a:xfrm>
        </p:spPr>
        <p:txBody>
          <a:bodyPr anchor="t"/>
          <a:lstStyle>
            <a:lvl1pPr marL="85797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85200" y="6416680"/>
            <a:ext cx="825500" cy="365125"/>
          </a:xfrm>
        </p:spPr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1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3" y="1535116"/>
            <a:ext cx="4376870" cy="750886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5" y="1535116"/>
            <a:ext cx="4378590" cy="750886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3" y="2362204"/>
            <a:ext cx="4376870" cy="3763963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5" y="2362204"/>
            <a:ext cx="4378590" cy="3763963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5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5304" y="1524004"/>
            <a:ext cx="3259006" cy="4602163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3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5" y="273054"/>
            <a:ext cx="5537730" cy="585311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53623" rIns="53623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700"/>
            </a:lvl1pPr>
          </a:lstStyle>
          <a:p>
            <a:pPr marL="0" algn="l" rtl="0" eaLnBrk="1" latinLnBrk="0" hangingPunct="1"/>
            <a:r>
              <a:rPr kumimoji="0" lang="cs-CZ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81200" y="1166788"/>
            <a:ext cx="5943600" cy="530352"/>
          </a:xfrm>
        </p:spPr>
        <p:txBody>
          <a:bodyPr lIns="53623" tIns="53623" rIns="53623" anchor="t"/>
          <a:lstStyle>
            <a:lvl1pPr marL="0" indent="0" algn="ctr"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47" tIns="53623" rIns="107247" bIns="5362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 lIns="107247" tIns="53623" rIns="107247" bIns="53623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95300" y="6416680"/>
            <a:ext cx="2311400" cy="365125"/>
          </a:xfrm>
          <a:prstGeom prst="rect">
            <a:avLst/>
          </a:prstGeom>
        </p:spPr>
        <p:txBody>
          <a:bodyPr vert="horz" lIns="107247" tIns="53623" rIns="107247" bIns="53623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028EB6-008D-41F4-A0AD-4B7BE2EC4DC7}" type="datetimeFigureOut">
              <a:rPr lang="cs-CZ" smtClean="0"/>
              <a:pPr/>
              <a:t>21. 6. 2017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384550" y="6416680"/>
            <a:ext cx="3136900" cy="365125"/>
          </a:xfrm>
          <a:prstGeom prst="rect">
            <a:avLst/>
          </a:prstGeom>
        </p:spPr>
        <p:txBody>
          <a:bodyPr vert="horz" lIns="107247" tIns="53623" rIns="107247" bIns="53623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585200" y="6416680"/>
            <a:ext cx="825500" cy="365125"/>
          </a:xfrm>
          <a:prstGeom prst="rect">
            <a:avLst/>
          </a:prstGeom>
        </p:spPr>
        <p:txBody>
          <a:bodyPr vert="horz" lIns="0" tIns="53623" rIns="0" bIns="53623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18FC60-2AF8-4463-A3BA-A928742E46D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43483" indent="-4826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46" indent="-332466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29861" indent="-268117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252" indent="-21449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72" indent="-2144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865" indent="-2144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05807" indent="-2144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541750" indent="-2144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77693" indent="-2144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6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2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87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49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1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74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53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89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0512" y="1844824"/>
            <a:ext cx="8915400" cy="18288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Rekonstrukce OBJEKTU NA OBJEKT        S NÍZKOU SPOTŘEBOU ENERGIE</a:t>
            </a:r>
            <a:endParaRPr lang="cs-CZ" sz="4400" dirty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4488" y="116632"/>
            <a:ext cx="69342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Vysoká škola technická a ekonomická                              v Českých Budějovicích</a:t>
            </a:r>
          </a:p>
          <a:p>
            <a:pPr algn="l"/>
            <a:r>
              <a:rPr lang="cs-CZ" sz="2400" dirty="0" smtClean="0">
                <a:latin typeface="Calibri" pitchFamily="34" charset="0"/>
                <a:cs typeface="Calibri" pitchFamily="34" charset="0"/>
              </a:rPr>
              <a:t>Ústav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technicko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– technologický</a:t>
            </a:r>
          </a:p>
          <a:p>
            <a:pPr algn="l"/>
            <a:r>
              <a:rPr lang="cs-CZ" sz="2400" dirty="0" smtClean="0">
                <a:latin typeface="Calibri" pitchFamily="34" charset="0"/>
                <a:cs typeface="Calibri" pitchFamily="34" charset="0"/>
              </a:rPr>
              <a:t>Katedra stavebnictví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272480" y="4221088"/>
            <a:ext cx="8352928" cy="1752600"/>
          </a:xfrm>
          <a:prstGeom prst="rect">
            <a:avLst/>
          </a:prstGeom>
        </p:spPr>
        <p:txBody>
          <a:bodyPr vert="horz" lIns="107247" tIns="53623" rIns="107247" bIns="53623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26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Autor bakalářské práce:</a:t>
            </a:r>
            <a:r>
              <a:rPr lang="cs-CZ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cs-CZ" sz="26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Ondřej Babka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26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Vedoucí bakalářské práce: Ing. Michal Kraus,</a:t>
            </a:r>
            <a:r>
              <a:rPr kumimoji="0" lang="cs-CZ" sz="2600" b="1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cs-CZ" sz="2600" b="1" i="0" u="non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Ph.D</a:t>
            </a:r>
            <a:r>
              <a:rPr kumimoji="0" lang="cs-CZ" sz="2600" b="1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kumimoji="0" lang="cs-CZ" sz="2600" b="1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26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Oponent bakalářské práce: Ing. Tomáš Hrdlička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600" b="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5529064" y="5981700"/>
            <a:ext cx="8352928" cy="1752600"/>
          </a:xfrm>
          <a:prstGeom prst="rect">
            <a:avLst/>
          </a:prstGeom>
        </p:spPr>
        <p:txBody>
          <a:bodyPr vert="horz" lIns="107247" tIns="53623" rIns="107247" bIns="53623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České Budějovice, červen 2017 </a:t>
            </a:r>
            <a:endParaRPr kumimoji="0" lang="cs-CZ" sz="2400" b="0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400" b="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836712"/>
            <a:ext cx="6716549" cy="589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761312" y="6381328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-87560" y="-99392"/>
            <a:ext cx="89154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Řez B – </a:t>
            </a:r>
            <a:r>
              <a:rPr lang="cs-CZ" sz="4400" dirty="0" err="1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´ - navrhovaný stav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472" y="188640"/>
            <a:ext cx="8915400" cy="11430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Tepelně technické posouzení      konstrukcí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24608" y="1628800"/>
          <a:ext cx="6768752" cy="4831999"/>
        </p:xfrm>
        <a:graphic>
          <a:graphicData uri="http://schemas.openxmlformats.org/drawingml/2006/table">
            <a:tbl>
              <a:tblPr/>
              <a:tblGrid>
                <a:gridCol w="1707216"/>
                <a:gridCol w="1611035"/>
                <a:gridCol w="1070017"/>
                <a:gridCol w="2380484"/>
              </a:tblGrid>
              <a:tr h="37612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Tabulka tepelně technických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vlastností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konstrukcí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94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6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Doporučené hodnoty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6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Stávající stav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6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Hodnoty po provedení opatření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1606"/>
                    </a:solidFill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 konstrukce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U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W/m</a:t>
                      </a:r>
                      <a:r>
                        <a:rPr lang="cs-CZ" sz="18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Střecha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Podhled 2NP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Podlaha na zemině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Stěna vnější 1NP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Nadezdívka 2NP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Dveře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Střešní okno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A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193360" y="6093296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89154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AC0000"/>
                </a:solidFill>
              </a:rPr>
              <a:t>Dosažené výsledky</a:t>
            </a:r>
            <a:endParaRPr lang="cs-CZ" sz="4400" dirty="0">
              <a:solidFill>
                <a:srgbClr val="A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496" y="1916832"/>
            <a:ext cx="9001000" cy="47091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Měrná potřeba tepla na vytápění budovy: 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658 kWh/(m</a:t>
            </a:r>
            <a:r>
              <a:rPr lang="cs-CZ" sz="26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cs-CZ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Měrná potřeba tepla na vytápění budovy po opatření:                   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42 </a:t>
            </a:r>
            <a:r>
              <a:rPr lang="cs-CZ" sz="2600" b="1" dirty="0" err="1" smtClean="0">
                <a:latin typeface="Calibri" pitchFamily="34" charset="0"/>
                <a:cs typeface="Calibri" pitchFamily="34" charset="0"/>
              </a:rPr>
              <a:t>KWh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/(m</a:t>
            </a:r>
            <a:r>
              <a:rPr lang="cs-CZ" sz="26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cs-CZ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Klasifikační třída prostupu tepla obálkou: 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B - úsporná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Průměrný součinitel prostupu tepla budovy: 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cs-CZ" sz="2600" b="1" baseline="-25000" dirty="0" smtClean="0">
                <a:latin typeface="Calibri" pitchFamily="34" charset="0"/>
                <a:cs typeface="Calibri" pitchFamily="34" charset="0"/>
              </a:rPr>
              <a:t>EM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 = 0,22 W/m</a:t>
            </a:r>
            <a:r>
              <a:rPr lang="cs-CZ" sz="26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sz="2600" b="1" dirty="0" smtClean="0">
                <a:latin typeface="Calibri" pitchFamily="34" charset="0"/>
                <a:cs typeface="Calibri" pitchFamily="34" charset="0"/>
              </a:rPr>
              <a:t>K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Zamezení vniku vlhkosti do objektu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</a:rPr>
              <a:t>Závěrečné shrnutí</a:t>
            </a:r>
            <a:endParaRPr lang="cs-CZ" sz="4400" dirty="0">
              <a:solidFill>
                <a:srgbClr val="B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2420888"/>
            <a:ext cx="8915400" cy="47091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Kompletní návrh rekonstrukce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Zvýšený komfort bydlení a snížení nákladů na vytápění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Dosažení na hodnoty nízkoenergetického domu</a:t>
            </a:r>
            <a:endParaRPr lang="cs-CZ" sz="2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660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337376" y="6309320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26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Pohledy – navrhovaný 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512" y="2348880"/>
            <a:ext cx="89154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BC0000"/>
                </a:solidFill>
              </a:rPr>
              <a:t>Děkuji za pozornost</a:t>
            </a:r>
            <a:endParaRPr lang="cs-CZ" sz="5400" dirty="0">
              <a:solidFill>
                <a:srgbClr val="BC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969224" y="6165304"/>
            <a:ext cx="2593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Ondřej Babka 14 707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Doplňující dotazy od vedoucího bakalářské práce</a:t>
            </a:r>
            <a:endParaRPr lang="cs-CZ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2148840"/>
            <a:ext cx="89154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Jaký postup autor navrhuje při bourání, respektive rozšiřování okenních otvorů ve stávajícím zdivu?</a:t>
            </a: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Jaké další metody sanace vlhkého zdiva autor zná? Bylo by možné využít i některou z dalších metod?</a:t>
            </a: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Bylo by možné v rámci provádění opatření vedoucích ke snížení energetické náročnosti objektu využít některý z aktuálních dotačních programů nebo podpor?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915400" cy="11430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Doplňující dotazy od oponenta bakalářské práce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496" y="1988840"/>
            <a:ext cx="89154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Proč autor nevolil možnost použití provětrávané fasády, zvláště když upozorňuje na problémy s vlhkostí zdiva?</a:t>
            </a: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Jak bylo zahrnuto větrání objektu do výpočtu energetické náročnosti budovy (která je prezentována měrnou potřebou tepla na vytápění)?</a:t>
            </a:r>
          </a:p>
          <a:p>
            <a:pPr>
              <a:buNone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Proč jste do skladby podlahy zvolil extrudovaný polystyren (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xps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)    a ne levnější expandovaný polystyren (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eps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)?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Obsah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1772816"/>
            <a:ext cx="89154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Motivace a důvody řešení daného problému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Cíl práce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Řešený objekt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Popis objektu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Návrh rekonstrukce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Tepelně technické posouzení konstrukcí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Dosažené výsledky</a:t>
            </a:r>
          </a:p>
          <a:p>
            <a:pPr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Závěrečné shrnutí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528" y="404664"/>
            <a:ext cx="7632848" cy="11430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Motivace a důvody řešení daného problému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520" y="2492896"/>
            <a:ext cx="6696744" cy="35283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700" dirty="0" smtClean="0">
                <a:latin typeface="Calibri" pitchFamily="34" charset="0"/>
                <a:cs typeface="Calibri" pitchFamily="34" charset="0"/>
              </a:rPr>
              <a:t>Aktuální téma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700" dirty="0" smtClean="0">
                <a:latin typeface="Calibri" pitchFamily="34" charset="0"/>
                <a:cs typeface="Calibri" pitchFamily="34" charset="0"/>
              </a:rPr>
              <a:t>Návrh rekonstrukce reálného objektu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700" dirty="0" smtClean="0">
                <a:latin typeface="Calibri" pitchFamily="34" charset="0"/>
                <a:cs typeface="Calibri" pitchFamily="34" charset="0"/>
              </a:rPr>
              <a:t>Osobní zájem o dané téma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700" dirty="0" smtClean="0">
                <a:latin typeface="Calibri" pitchFamily="34" charset="0"/>
                <a:cs typeface="Calibri" pitchFamily="34" charset="0"/>
              </a:rPr>
              <a:t>Použitelnost pro budoucí praxi</a:t>
            </a:r>
          </a:p>
          <a:p>
            <a:pPr>
              <a:buFont typeface="Wingdings" pitchFamily="2" charset="2"/>
              <a:buChar char="§"/>
            </a:pPr>
            <a:endParaRPr lang="cs-CZ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2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Cíl práce</a:t>
            </a:r>
            <a:endParaRPr lang="cs-CZ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2148840"/>
            <a:ext cx="9001000" cy="47091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Výkresová dokumentace rekonstrukce již existujícího objektu na objekt s nízkou spotřebou energie.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Architektonická studie a výkresová dokumentace ve stupni „Projekt pro stavební povolení“.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Vyhodnocení původních i navrhovaných konstrukcí z hlediska tepelně – technických vlastností.</a:t>
            </a:r>
            <a:endParaRPr lang="cs-CZ" sz="2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560" y="260648"/>
            <a:ext cx="7410028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Řešený objekt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1340768"/>
            <a:ext cx="89154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Kraj Plzeňský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Okres Klatovy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Město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Nalžovské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Hory, č. p. 62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SC04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3478618"/>
            <a:ext cx="4464496" cy="29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04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2924944"/>
            <a:ext cx="4104456" cy="273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529064" y="2564904"/>
            <a:ext cx="19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Pohled ze SZ strany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76536" y="6488668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4528" y="3140968"/>
            <a:ext cx="182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Pohled z JZ strany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529064" y="5661248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472" y="0"/>
            <a:ext cx="89154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Popis objektu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1052736"/>
            <a:ext cx="4457700" cy="4709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Základové konstrukce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Svislé nosné konstrukce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Vodorovné nosné konstrukce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2492896"/>
            <a:ext cx="7494538" cy="405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880992" y="1052736"/>
            <a:ext cx="4457700" cy="4709160"/>
          </a:xfrm>
          <a:prstGeom prst="rect">
            <a:avLst/>
          </a:prstGeom>
        </p:spPr>
        <p:txBody>
          <a:bodyPr vert="horz" lIns="107247" tIns="53623" rIns="107247" bIns="53623">
            <a:noAutofit/>
          </a:bodyPr>
          <a:lstStyle/>
          <a:p>
            <a:pPr marL="643483" marR="0" lvl="0" indent="-48261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Krov</a:t>
            </a:r>
          </a:p>
          <a:p>
            <a:pPr marL="643483" marR="0" lvl="0" indent="-48261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Střešní krytina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37376" y="6237312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405461" y="2492896"/>
            <a:ext cx="150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Půdorys 1NP</a:t>
            </a:r>
          </a:p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- stávající 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464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Návrh rekonstrukce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480" y="1556792"/>
            <a:ext cx="8915400" cy="47091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Vyhotovení nového stropu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Zhotovení nového krovu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Sanace obvodového zdiva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Nové souvrství podlah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Kontaktní zateplení ETICS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Nové okenní a dveřní výplně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2492896"/>
            <a:ext cx="5023034" cy="364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337376" y="6237312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64968" y="2132856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ŘEZ A – </a:t>
            </a:r>
            <a:r>
              <a:rPr lang="cs-CZ" sz="1800" i="1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´ - stávající 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628800"/>
            <a:ext cx="8252560" cy="491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329264" y="6488668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-87560" y="188640"/>
            <a:ext cx="89154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Půdorys 1NP – navrhovaný stav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772816"/>
            <a:ext cx="88951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384" y="116632"/>
            <a:ext cx="1374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905328" y="6381328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smtClean="0">
                <a:latin typeface="Calibri" pitchFamily="34" charset="0"/>
                <a:cs typeface="Calibri" pitchFamily="34" charset="0"/>
              </a:rPr>
              <a:t>Zdroj: vlastní</a:t>
            </a:r>
            <a:endParaRPr lang="cs-CZ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BC0000"/>
                </a:solidFill>
                <a:latin typeface="Calibri" pitchFamily="34" charset="0"/>
                <a:cs typeface="Calibri" pitchFamily="34" charset="0"/>
              </a:rPr>
              <a:t>Půdorys podkroví – navrhovaný stav</a:t>
            </a:r>
            <a:endParaRPr lang="cs-CZ" sz="4400" dirty="0">
              <a:solidFill>
                <a:srgbClr val="BC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25">
      <a:dk1>
        <a:sysClr val="windowText" lastClr="000000"/>
      </a:dk1>
      <a:lt1>
        <a:srgbClr val="D8D8D8"/>
      </a:lt1>
      <a:dk2>
        <a:srgbClr val="69676D"/>
      </a:dk2>
      <a:lt2>
        <a:srgbClr val="C9C2D1"/>
      </a:lt2>
      <a:accent1>
        <a:srgbClr val="C00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996</TotalTime>
  <Words>520</Words>
  <Application>Microsoft Office PowerPoint</Application>
  <PresentationFormat>A4 (210 x 297 mm)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Vrchol</vt:lpstr>
      <vt:lpstr>Rekonstrukce OBJEKTU NA OBJEKT        S NÍZKOU SPOTŘEBOU ENERGIE</vt:lpstr>
      <vt:lpstr>Obsah</vt:lpstr>
      <vt:lpstr>Motivace a důvody řešení daného problému</vt:lpstr>
      <vt:lpstr>Cíl práce</vt:lpstr>
      <vt:lpstr>Řešený objekt</vt:lpstr>
      <vt:lpstr>Popis objektu</vt:lpstr>
      <vt:lpstr>Návrh rekonstrukce</vt:lpstr>
      <vt:lpstr>Půdorys 1NP – navrhovaný stav</vt:lpstr>
      <vt:lpstr>Půdorys podkroví – navrhovaný stav</vt:lpstr>
      <vt:lpstr>Řez B – B´ - navrhovaný stav</vt:lpstr>
      <vt:lpstr>Tepelně technické posouzení      konstrukcí</vt:lpstr>
      <vt:lpstr>Dosažené výsledky</vt:lpstr>
      <vt:lpstr>Závěrečné shrnutí</vt:lpstr>
      <vt:lpstr>Snímek 14</vt:lpstr>
      <vt:lpstr>Děkuji za pozornost</vt:lpstr>
      <vt:lpstr>Doplňující dotazy od vedoucího bakalářské práce</vt:lpstr>
      <vt:lpstr>Doplňující dotazy od oponenta bakalářské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Babán</dc:creator>
  <cp:lastModifiedBy>Babán</cp:lastModifiedBy>
  <cp:revision>108</cp:revision>
  <dcterms:created xsi:type="dcterms:W3CDTF">2017-06-14T16:46:07Z</dcterms:created>
  <dcterms:modified xsi:type="dcterms:W3CDTF">2017-06-21T19:34:34Z</dcterms:modified>
</cp:coreProperties>
</file>