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72" r:id="rId5"/>
    <p:sldId id="259" r:id="rId6"/>
    <p:sldId id="268" r:id="rId7"/>
    <p:sldId id="269" r:id="rId8"/>
    <p:sldId id="273" r:id="rId9"/>
    <p:sldId id="274" r:id="rId10"/>
    <p:sldId id="276" r:id="rId11"/>
    <p:sldId id="277" r:id="rId12"/>
    <p:sldId id="278" r:id="rId13"/>
    <p:sldId id="279" r:id="rId14"/>
    <p:sldId id="267" r:id="rId15"/>
    <p:sldId id="265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1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7E3B1F-C933-4E5C-AE96-6BA95575DB21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A31D57-602E-4B14-A4C9-C828BB6282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7290" y="2714620"/>
            <a:ext cx="7406640" cy="1472184"/>
          </a:xfrm>
        </p:spPr>
        <p:txBody>
          <a:bodyPr>
            <a:noAutofit/>
          </a:bodyPr>
          <a:lstStyle/>
          <a:p>
            <a:r>
              <a:rPr lang="pl-PL" sz="4000" b="1" smtClean="0"/>
              <a:t>Rekonstrukce objektu na objekt s nízkou spotřebou energie</a:t>
            </a:r>
            <a:endParaRPr lang="pl-PL" sz="40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572428" cy="13239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Student</a:t>
            </a:r>
            <a:r>
              <a:rPr lang="cs-CZ" sz="2400" b="1" smtClean="0">
                <a:latin typeface="Arial" pitchFamily="34" charset="0"/>
                <a:cs typeface="Arial" pitchFamily="34" charset="0"/>
              </a:rPr>
              <a:t>: 			Miroslava Kovaříková 14710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Vedoucí bakalářské práce</a:t>
            </a:r>
            <a:r>
              <a:rPr lang="cs-CZ" sz="2400" b="1" smtClean="0">
                <a:latin typeface="Arial" pitchFamily="34" charset="0"/>
                <a:cs typeface="Arial" pitchFamily="34" charset="0"/>
              </a:rPr>
              <a:t>: 	</a:t>
            </a:r>
            <a:r>
              <a:rPr lang="cs-CZ" sz="2400" b="1" smtClean="0"/>
              <a:t>Ing. Michal Kraus, Ph.D.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Oponent</a:t>
            </a:r>
            <a:r>
              <a:rPr lang="cs-CZ" sz="2400" b="1" smtClean="0">
                <a:latin typeface="Arial" pitchFamily="34" charset="0"/>
                <a:cs typeface="Arial" pitchFamily="34" charset="0"/>
              </a:rPr>
              <a:t>: 			Ing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. Andrea Šandová</a:t>
            </a:r>
          </a:p>
          <a:p>
            <a:pPr algn="l"/>
            <a:r>
              <a:rPr lang="cs-CZ" sz="2400" dirty="0" smtClean="0">
                <a:latin typeface="Arial" pitchFamily="34" charset="0"/>
                <a:cs typeface="Arial" pitchFamily="34" charset="0"/>
              </a:rPr>
              <a:t>České Budějovice, </a:t>
            </a:r>
            <a:r>
              <a:rPr lang="cs-CZ" sz="2400" smtClean="0">
                <a:latin typeface="Arial" pitchFamily="34" charset="0"/>
                <a:cs typeface="Arial" pitchFamily="34" charset="0"/>
              </a:rPr>
              <a:t>červen 2017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https://is.vstecb.cz/pics/design/56/b/logoty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1500198" cy="15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71802" y="428604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VYSOKÁ ŠKOLA TECHNICKÁ A EKONOMICKÁ V </a:t>
            </a:r>
            <a:r>
              <a:rPr lang="cs-CZ">
                <a:latin typeface="Calibri" panose="020F0502020204030204" pitchFamily="34" charset="0"/>
              </a:rPr>
              <a:t>ČESKÝCH </a:t>
            </a:r>
            <a:r>
              <a:rPr lang="cs-CZ" smtClean="0">
                <a:latin typeface="Calibri" panose="020F0502020204030204" pitchFamily="34" charset="0"/>
              </a:rPr>
              <a:t>BUDĚJOVICÍCH</a:t>
            </a:r>
          </a:p>
          <a:p>
            <a:r>
              <a:rPr lang="cs-CZ" smtClean="0">
                <a:latin typeface="Calibri" panose="020F0502020204030204" pitchFamily="34" charset="0"/>
              </a:rPr>
              <a:t>ÚSTAV TECHNICKO-TECHNOLOGICKÝ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Tepelně – technické posouzení konstrukcí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Stropní konstrukce</a:t>
            </a:r>
          </a:p>
          <a:p>
            <a:pPr>
              <a:buNone/>
            </a:pPr>
            <a:r>
              <a:rPr lang="cs-CZ" sz="1600" b="1" smtClean="0"/>
              <a:t>Stávající konstrukce: U = 0,371 W/m</a:t>
            </a:r>
            <a:r>
              <a:rPr lang="cs-CZ" sz="1600" b="1" baseline="30000" smtClean="0"/>
              <a:t>2</a:t>
            </a:r>
            <a:r>
              <a:rPr lang="cs-CZ" sz="1600" b="1" smtClean="0"/>
              <a:t>K</a:t>
            </a:r>
          </a:p>
          <a:p>
            <a:r>
              <a:rPr lang="cs-CZ" sz="1600" smtClean="0"/>
              <a:t>Sádrokarton tl. 12,5 mm</a:t>
            </a:r>
          </a:p>
          <a:p>
            <a:r>
              <a:rPr lang="cs-CZ" sz="1600" smtClean="0"/>
              <a:t>Isover Unirol Profi. tl. 100 mm</a:t>
            </a:r>
          </a:p>
          <a:p>
            <a:pPr>
              <a:buNone/>
            </a:pPr>
            <a:r>
              <a:rPr lang="cs-CZ" sz="1600" b="1" smtClean="0"/>
              <a:t>Nová konstrukce: U= 0,147 W/m</a:t>
            </a:r>
            <a:r>
              <a:rPr lang="cs-CZ" sz="1600" b="1" baseline="30000" smtClean="0"/>
              <a:t>2</a:t>
            </a:r>
            <a:r>
              <a:rPr lang="cs-CZ" sz="1600" b="1" smtClean="0"/>
              <a:t>K</a:t>
            </a:r>
          </a:p>
          <a:p>
            <a:r>
              <a:rPr lang="cs-CZ" sz="1600" smtClean="0"/>
              <a:t>Sádrokarton tl. 12,5 mm</a:t>
            </a:r>
          </a:p>
          <a:p>
            <a:r>
              <a:rPr lang="cs-CZ" sz="1600" smtClean="0"/>
              <a:t>Isover Unirol Profi. tl. 100 mm</a:t>
            </a:r>
          </a:p>
          <a:p>
            <a:r>
              <a:rPr lang="cs-CZ" sz="1600" smtClean="0"/>
              <a:t>Isover Unirol Profi. + vazný trám tl. 200 mm</a:t>
            </a:r>
          </a:p>
          <a:p>
            <a:r>
              <a:rPr lang="cs-CZ" sz="1600" smtClean="0"/>
              <a:t>Isover Unirol Profi. tl. 100 mm</a:t>
            </a:r>
          </a:p>
          <a:p>
            <a:r>
              <a:rPr lang="cs-CZ" smtClean="0"/>
              <a:t>Střešní plášť</a:t>
            </a:r>
          </a:p>
          <a:p>
            <a:r>
              <a:rPr lang="cs-CZ" sz="1600" smtClean="0"/>
              <a:t>Zateplení mezikrokevní minerální vata tl. 160 mm</a:t>
            </a:r>
          </a:p>
        </p:txBody>
      </p:sp>
      <p:pic>
        <p:nvPicPr>
          <p:cNvPr id="4" name="Obrázek 3" descr="ře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9" y="2000240"/>
            <a:ext cx="277264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5929322" y="4572008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Vlastní zpracování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Výměna výplní otvorů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smtClean="0"/>
              <a:t>Stávající okna: </a:t>
            </a:r>
            <a:r>
              <a:rPr lang="cs-CZ" sz="2000" smtClean="0"/>
              <a:t>plastová, dvojskla, U</a:t>
            </a:r>
            <a:r>
              <a:rPr lang="cs-CZ" sz="2000" baseline="-25000" smtClean="0"/>
              <a:t>w</a:t>
            </a:r>
            <a:r>
              <a:rPr lang="cs-CZ" sz="2000" smtClean="0"/>
              <a:t> = 1,2 W/(m</a:t>
            </a:r>
            <a:r>
              <a:rPr lang="cs-CZ" sz="2000" baseline="30000" smtClean="0"/>
              <a:t>2</a:t>
            </a:r>
            <a:r>
              <a:rPr lang="cs-CZ" sz="2000" smtClean="0"/>
              <a:t>.K)</a:t>
            </a:r>
          </a:p>
          <a:p>
            <a:r>
              <a:rPr lang="cs-CZ" sz="2000" b="1" smtClean="0"/>
              <a:t>Nová okna: </a:t>
            </a:r>
            <a:r>
              <a:rPr lang="cs-CZ" sz="2000" smtClean="0"/>
              <a:t>šestikomorové, trojskla, U</a:t>
            </a:r>
            <a:r>
              <a:rPr lang="cs-CZ" sz="2000" baseline="-25000" smtClean="0"/>
              <a:t>w</a:t>
            </a:r>
            <a:r>
              <a:rPr lang="cs-CZ" sz="2000" smtClean="0"/>
              <a:t> = 0,55 W/(m</a:t>
            </a:r>
            <a:r>
              <a:rPr lang="cs-CZ" sz="2000" baseline="30000" smtClean="0"/>
              <a:t>2</a:t>
            </a:r>
            <a:r>
              <a:rPr lang="cs-CZ" sz="2000" smtClean="0"/>
              <a:t>.K)</a:t>
            </a:r>
          </a:p>
          <a:p>
            <a:endParaRPr lang="cs-CZ" sz="2000" smtClean="0"/>
          </a:p>
          <a:p>
            <a:r>
              <a:rPr lang="cs-CZ" sz="2000" b="1" smtClean="0"/>
              <a:t>Stávající dveře: </a:t>
            </a:r>
            <a:r>
              <a:rPr lang="cs-CZ" sz="2000" smtClean="0"/>
              <a:t>plastová, U</a:t>
            </a:r>
            <a:r>
              <a:rPr lang="cs-CZ" sz="2000" baseline="-25000" smtClean="0"/>
              <a:t>w</a:t>
            </a:r>
            <a:r>
              <a:rPr lang="cs-CZ" sz="2000" smtClean="0"/>
              <a:t> = 1,3 W/(m</a:t>
            </a:r>
            <a:r>
              <a:rPr lang="cs-CZ" sz="2000" baseline="30000" smtClean="0"/>
              <a:t>2</a:t>
            </a:r>
            <a:r>
              <a:rPr lang="cs-CZ" sz="2000" smtClean="0"/>
              <a:t>.K)</a:t>
            </a:r>
          </a:p>
          <a:p>
            <a:r>
              <a:rPr lang="cs-CZ" sz="2000" b="1" smtClean="0"/>
              <a:t>Nové dveře: </a:t>
            </a:r>
            <a:r>
              <a:rPr lang="cs-CZ" sz="2000" smtClean="0"/>
              <a:t>šestikomorové, U</a:t>
            </a:r>
            <a:r>
              <a:rPr lang="cs-CZ" sz="2000" baseline="-25000" smtClean="0"/>
              <a:t>w</a:t>
            </a:r>
            <a:r>
              <a:rPr lang="cs-CZ" sz="2000" smtClean="0"/>
              <a:t> = 0,85 W/(m</a:t>
            </a:r>
            <a:r>
              <a:rPr lang="cs-CZ" sz="2000" baseline="30000" smtClean="0"/>
              <a:t>2</a:t>
            </a:r>
            <a:r>
              <a:rPr lang="cs-CZ" sz="2000" smtClean="0"/>
              <a:t>.K)</a:t>
            </a:r>
            <a:endParaRPr lang="cs-CZ" sz="2000" b="1"/>
          </a:p>
        </p:txBody>
      </p:sp>
      <p:pic>
        <p:nvPicPr>
          <p:cNvPr id="4" name="Obrázek 3" descr="ře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469594"/>
            <a:ext cx="2500330" cy="271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3286116" y="6215082"/>
            <a:ext cx="280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http://www.sulko.cz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Rekuperace vzduchu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smtClean="0"/>
              <a:t>Nucené </a:t>
            </a:r>
            <a:r>
              <a:rPr lang="cs-CZ" sz="2200" smtClean="0"/>
              <a:t>rovnotlaké </a:t>
            </a:r>
            <a:r>
              <a:rPr lang="cs-CZ" sz="2200" smtClean="0"/>
              <a:t>větrání</a:t>
            </a:r>
          </a:p>
          <a:p>
            <a:r>
              <a:rPr lang="cs-CZ" sz="2200" smtClean="0"/>
              <a:t>Rekuperační jednotka ComfoAir Compact CA155WM</a:t>
            </a:r>
          </a:p>
          <a:p>
            <a:endParaRPr lang="cs-CZ" sz="220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6470357" cy="382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14546" y="6215082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Vlastní zpracování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Tepelné čerpadlo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smtClean="0"/>
              <a:t>Stávající zdroj TUV - elektrický bojler Dražice OKCE </a:t>
            </a:r>
          </a:p>
          <a:p>
            <a:r>
              <a:rPr lang="cs-CZ" sz="2200" smtClean="0"/>
              <a:t>Stávající zdroj tepla - </a:t>
            </a:r>
            <a:r>
              <a:rPr lang="cs-CZ" sz="2400" smtClean="0"/>
              <a:t>plynový kotel VIADRUS</a:t>
            </a:r>
          </a:p>
          <a:p>
            <a:r>
              <a:rPr lang="cs-CZ" sz="2400" smtClean="0"/>
              <a:t>Návrh tepelného čerpadla vzduch-voda IVT AIR X 70</a:t>
            </a:r>
            <a:endParaRPr lang="cs-CZ" sz="2200" smtClean="0"/>
          </a:p>
        </p:txBody>
      </p:sp>
      <p:pic>
        <p:nvPicPr>
          <p:cNvPr id="4" name="Obrázek 3" descr="ře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928934"/>
            <a:ext cx="3924848" cy="337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3000364" y="6357958"/>
            <a:ext cx="34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http://www.cerpadla-ivt.cz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smtClean="0"/>
              <a:t>Hodnota </a:t>
            </a:r>
            <a:r>
              <a:rPr lang="cs-CZ" sz="2400" smtClean="0"/>
              <a:t>měrné potřeby tepla na vytápění stávající budovy je 96 kWh/(m2.rok). </a:t>
            </a:r>
          </a:p>
          <a:p>
            <a:r>
              <a:rPr lang="cs-CZ" sz="2400" smtClean="0"/>
              <a:t>Po rekonstrukci 48 kWh/(m2.rok). </a:t>
            </a:r>
            <a:endParaRPr lang="cs-CZ" sz="2200" dirty="0" smtClean="0"/>
          </a:p>
          <a:p>
            <a:r>
              <a:rPr lang="cs-CZ" sz="2200" dirty="0" smtClean="0"/>
              <a:t>Cíl bakalářské práce byl splněn.</a:t>
            </a:r>
            <a:endParaRPr lang="cs-CZ" sz="2200" dirty="0"/>
          </a:p>
        </p:txBody>
      </p:sp>
      <p:pic>
        <p:nvPicPr>
          <p:cNvPr id="4" name="Obrázek 3" descr="ře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071810"/>
            <a:ext cx="3286148" cy="327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ře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79" y="3071810"/>
            <a:ext cx="331128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1714480" y="6357958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Vlastní zpracování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14942" y="6357958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Vlastní zpracování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85852" y="30003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Otázky vedoucího práce:</a:t>
            </a:r>
          </a:p>
          <a:p>
            <a:r>
              <a:rPr lang="cs-CZ" sz="2000" smtClean="0"/>
              <a:t>Jak autorka navrhuje řešit detail styku spodní stavby a odvodových zdí z hledisku minimalizace tepelných mostů? </a:t>
            </a:r>
          </a:p>
          <a:p>
            <a:r>
              <a:rPr lang="cs-CZ" sz="2000" smtClean="0"/>
              <a:t>Bylo by možné v rámci realizace opatření vedoucích ke snížení energetické náročnosti objektu využít některých z aktuálních dotačních programů?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Otázky oponenta </a:t>
            </a:r>
            <a:r>
              <a:rPr lang="cs-CZ" sz="2400" u="sng" smtClean="0">
                <a:latin typeface="Arial" pitchFamily="34" charset="0"/>
                <a:cs typeface="Arial" pitchFamily="34" charset="0"/>
              </a:rPr>
              <a:t>práce:</a:t>
            </a:r>
          </a:p>
          <a:p>
            <a:r>
              <a:rPr lang="cs-CZ" sz="2000" smtClean="0"/>
              <a:t>Jak je využito praktické užití</a:t>
            </a:r>
          </a:p>
          <a:p>
            <a:pPr>
              <a:buNone/>
            </a:pPr>
            <a:r>
              <a:rPr lang="cs-CZ" sz="2000" smtClean="0"/>
              <a:t> tepelného čerpadla IVT AIR X70</a:t>
            </a:r>
          </a:p>
          <a:p>
            <a:pPr>
              <a:buNone/>
            </a:pPr>
            <a:r>
              <a:rPr lang="cs-CZ" sz="2000" smtClean="0"/>
              <a:t> jako klimatizace? </a:t>
            </a:r>
            <a:endParaRPr lang="cs-CZ" sz="20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ok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245661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5143504" y="6357958"/>
            <a:ext cx="352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http://www.pasivnidomy.cz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Motivace a důvody k řešení daného problému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Zájem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cs-CZ" sz="2800" smtClean="0">
                <a:latin typeface="Arial" pitchFamily="34" charset="0"/>
                <a:cs typeface="Arial" pitchFamily="34" charset="0"/>
              </a:rPr>
              <a:t>nízkoenergetickou výstavbu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Aktuální téma</a:t>
            </a: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Návrh rekonstrukce na reálném příkladu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3643314"/>
            <a:ext cx="406307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071538" y="5873115"/>
            <a:ext cx="775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/>
              <a:t>Zdroj: http://byznys.ihned.cz/c1-63520770-nektere-domy-v-cesku-nebudou-muset-mit-energeticky-stitek-schvalili-poslanci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900" b="1" smtClean="0"/>
              <a:t>Cíl práce</a:t>
            </a:r>
            <a:endParaRPr lang="cs-CZ" sz="39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smtClean="0"/>
              <a:t>Cílem bakalářské práce je zpracování výkresové dokumentace rekonstrukce již existujícího objektu na objekt s nízkou spotřebou energie.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Snížení </a:t>
            </a:r>
            <a:r>
              <a:rPr lang="cs-CZ" sz="2800" smtClean="0"/>
              <a:t>potřeby tepla na vytápění</a:t>
            </a:r>
          </a:p>
          <a:p>
            <a:endParaRPr lang="cs-CZ" sz="2800" smtClean="0"/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Vyhodnocení konstrukcí z hlediska tepelně – technického 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900" b="1" smtClean="0"/>
              <a:t>Řešený objekt</a:t>
            </a:r>
            <a:endParaRPr lang="cs-CZ" sz="39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smtClean="0"/>
              <a:t>Obec Hůry na Českobudějovicku</a:t>
            </a:r>
            <a:endParaRPr lang="cs-CZ" sz="2200"/>
          </a:p>
        </p:txBody>
      </p:sp>
      <p:pic>
        <p:nvPicPr>
          <p:cNvPr id="1026" name="Picture 2" descr="D:\bakalářka\obrázky bp\c04c0142-84dd-4a5f-a133-e6e183b291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790" y="2315636"/>
            <a:ext cx="54864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285984" y="6215082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Zdroj: http://nahlizenidokn.cuzk.cz 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900" b="1" dirty="0" smtClean="0">
                <a:latin typeface="Arial" pitchFamily="34" charset="0"/>
                <a:cs typeface="Arial" pitchFamily="34" charset="0"/>
              </a:rPr>
              <a:t>Hypotéza a použité metody práce</a:t>
            </a:r>
            <a:endParaRPr lang="cs-CZ" sz="39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mtClean="0">
              <a:latin typeface="Arial" pitchFamily="34" charset="0"/>
              <a:cs typeface="Arial" pitchFamily="34" charset="0"/>
            </a:endParaRPr>
          </a:p>
          <a:p>
            <a:r>
              <a:rPr lang="cs-CZ" smtClean="0">
                <a:latin typeface="Arial" pitchFamily="34" charset="0"/>
                <a:cs typeface="Arial" pitchFamily="34" charset="0"/>
              </a:rPr>
              <a:t>Metoda shromáždění informací.</a:t>
            </a:r>
          </a:p>
          <a:p>
            <a:r>
              <a:rPr lang="cs-CZ" smtClean="0">
                <a:latin typeface="Arial" pitchFamily="34" charset="0"/>
                <a:cs typeface="Arial" pitchFamily="34" charset="0"/>
              </a:rPr>
              <a:t>Zvolení vhodných materiálů a technologií.</a:t>
            </a:r>
          </a:p>
          <a:p>
            <a:r>
              <a:rPr lang="cs-CZ" smtClean="0">
                <a:latin typeface="Arial" pitchFamily="34" charset="0"/>
                <a:cs typeface="Arial" pitchFamily="34" charset="0"/>
              </a:rPr>
              <a:t>Návrh rekonstrukce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rodinného domu v nízkoenergetickém standardu</a:t>
            </a:r>
            <a:r>
              <a:rPr lang="cs-CZ" smtClean="0">
                <a:latin typeface="Arial" pitchFamily="34" charset="0"/>
                <a:cs typeface="Arial" pitchFamily="34" charset="0"/>
              </a:rPr>
              <a:t>, vytvoření projektové dokumentace.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objektu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smtClean="0"/>
              <a:t>Katastrální území Hůry,  parcela číslo 248 </a:t>
            </a:r>
            <a:endParaRPr lang="cs-CZ" sz="2500" smtClean="0">
              <a:latin typeface="Arial" pitchFamily="34" charset="0"/>
              <a:cs typeface="Arial" pitchFamily="34" charset="0"/>
            </a:endParaRPr>
          </a:p>
          <a:p>
            <a:r>
              <a:rPr lang="cs-CZ" sz="2500" smtClean="0">
                <a:latin typeface="Arial" pitchFamily="34" charset="0"/>
                <a:cs typeface="Arial" pitchFamily="34" charset="0"/>
              </a:rPr>
              <a:t>RD – 1 nadzemní podlaží</a:t>
            </a:r>
          </a:p>
          <a:p>
            <a:r>
              <a:rPr lang="cs-CZ" sz="2500" smtClean="0"/>
              <a:t>Obytná plocha: 92,7 m</a:t>
            </a:r>
            <a:r>
              <a:rPr lang="cs-CZ" sz="2500" baseline="30000" smtClean="0"/>
              <a:t>2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500" smtClean="0"/>
              <a:t>Parcela o výměře 2093 m</a:t>
            </a:r>
            <a:r>
              <a:rPr lang="cs-CZ" sz="2500" baseline="30000" smtClean="0"/>
              <a:t>2</a:t>
            </a:r>
            <a:endParaRPr lang="cs-CZ" sz="25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500" smtClean="0">
                <a:latin typeface="Arial" pitchFamily="34" charset="0"/>
                <a:cs typeface="Arial" pitchFamily="34" charset="0"/>
              </a:rPr>
              <a:t>Zdivo z keramických tvárnic 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500" smtClean="0">
                <a:latin typeface="Arial" pitchFamily="34" charset="0"/>
                <a:cs typeface="Arial" pitchFamily="34" charset="0"/>
              </a:rPr>
              <a:t>Střecha valbová</a:t>
            </a:r>
          </a:p>
          <a:p>
            <a:r>
              <a:rPr lang="cs-CZ" sz="2500" smtClean="0">
                <a:latin typeface="Arial" pitchFamily="34" charset="0"/>
                <a:cs typeface="Arial" pitchFamily="34" charset="0"/>
              </a:rPr>
              <a:t>Krov dřevěný – stojatá stolice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500" smtClean="0">
                <a:latin typeface="Arial" pitchFamily="34" charset="0"/>
                <a:cs typeface="Arial" pitchFamily="34" charset="0"/>
              </a:rPr>
              <a:t>Základy z prostého betonu</a:t>
            </a:r>
          </a:p>
          <a:p>
            <a:r>
              <a:rPr lang="cs-CZ" sz="2500" smtClean="0">
                <a:latin typeface="Arial" pitchFamily="34" charset="0"/>
                <a:cs typeface="Arial" pitchFamily="34" charset="0"/>
              </a:rPr>
              <a:t>Ohřev vody – elektrický bojler </a:t>
            </a:r>
          </a:p>
          <a:p>
            <a:r>
              <a:rPr lang="cs-CZ" sz="2500" smtClean="0">
                <a:latin typeface="Arial" pitchFamily="34" charset="0"/>
                <a:cs typeface="Arial" pitchFamily="34" charset="0"/>
              </a:rPr>
              <a:t>Vytápění – plynový kotel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Dispoziční řešení 1.NP</a:t>
            </a:r>
            <a:endParaRPr lang="cs-CZ" dirty="0"/>
          </a:p>
        </p:txBody>
      </p:sp>
      <p:pic>
        <p:nvPicPr>
          <p:cNvPr id="6" name="Zástupný symbol pro obsah 5" descr="půdory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1" y="1142985"/>
            <a:ext cx="6072231" cy="522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786050" y="6357958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Vlastní zpracování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Tepelně – technické posouzení konstrukcí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Obvodová konstrukce</a:t>
            </a:r>
          </a:p>
          <a:p>
            <a:pPr>
              <a:buNone/>
            </a:pPr>
            <a:r>
              <a:rPr lang="cs-CZ" sz="1600" b="1" smtClean="0"/>
              <a:t>Stávající konstrukce: U = 0,312 W/m</a:t>
            </a:r>
            <a:r>
              <a:rPr lang="cs-CZ" sz="1600" b="1" baseline="30000" smtClean="0"/>
              <a:t>2</a:t>
            </a:r>
            <a:r>
              <a:rPr lang="cs-CZ" sz="1600" b="1" smtClean="0"/>
              <a:t>K</a:t>
            </a:r>
          </a:p>
          <a:p>
            <a:r>
              <a:rPr lang="cs-CZ" sz="1600" smtClean="0"/>
              <a:t>Baumit štuková omítka tl. 10 mm</a:t>
            </a:r>
          </a:p>
          <a:p>
            <a:r>
              <a:rPr lang="cs-CZ" sz="1600" smtClean="0"/>
              <a:t>POROTHERM 30 P+D tl. 300 mm   </a:t>
            </a:r>
          </a:p>
          <a:p>
            <a:r>
              <a:rPr lang="cs-CZ" sz="1600" smtClean="0"/>
              <a:t>Rockwool Floorrock tl. 80 mm</a:t>
            </a:r>
          </a:p>
          <a:p>
            <a:r>
              <a:rPr lang="cs-CZ" sz="1600" smtClean="0"/>
              <a:t>Baumit silikátová omítka tl. 50 mm</a:t>
            </a:r>
          </a:p>
          <a:p>
            <a:pPr>
              <a:buNone/>
            </a:pPr>
            <a:endParaRPr lang="cs-CZ" sz="1600" smtClean="0"/>
          </a:p>
          <a:p>
            <a:pPr>
              <a:buNone/>
            </a:pPr>
            <a:r>
              <a:rPr lang="cs-CZ" sz="1600" b="1" smtClean="0"/>
              <a:t>Nová konstrukce: U= 0,162 W/m</a:t>
            </a:r>
            <a:r>
              <a:rPr lang="cs-CZ" sz="1600" b="1" baseline="30000" smtClean="0"/>
              <a:t>2</a:t>
            </a:r>
            <a:r>
              <a:rPr lang="cs-CZ" sz="1600" b="1" smtClean="0"/>
              <a:t>K</a:t>
            </a:r>
          </a:p>
          <a:p>
            <a:r>
              <a:rPr lang="cs-CZ" sz="1600" smtClean="0"/>
              <a:t>Baumit štuková omítka tl. 10 mm</a:t>
            </a:r>
          </a:p>
          <a:p>
            <a:r>
              <a:rPr lang="cs-CZ" sz="1600" smtClean="0"/>
              <a:t>POROTHERM 30 P+D tl. 300 mm</a:t>
            </a:r>
          </a:p>
          <a:p>
            <a:r>
              <a:rPr lang="cs-CZ" sz="1600" smtClean="0"/>
              <a:t>Rockwool Floorrock tl. 280 mm</a:t>
            </a:r>
          </a:p>
          <a:p>
            <a:r>
              <a:rPr lang="cs-CZ" sz="1600" smtClean="0"/>
              <a:t>Baumit silikátová omítka tl. 50 mm </a:t>
            </a:r>
            <a:endParaRPr lang="cs-CZ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Tepelně – technické posouzení konstrukcí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Konstrukce podlahy</a:t>
            </a:r>
          </a:p>
          <a:p>
            <a:pPr>
              <a:buNone/>
            </a:pPr>
            <a:r>
              <a:rPr lang="cs-CZ" sz="1600" b="1" smtClean="0"/>
              <a:t>Stávající konstrukce: U = 0,441 W/m</a:t>
            </a:r>
            <a:r>
              <a:rPr lang="cs-CZ" sz="1600" b="1" baseline="30000" smtClean="0"/>
              <a:t>2</a:t>
            </a:r>
            <a:r>
              <a:rPr lang="cs-CZ" sz="1600" b="1" smtClean="0"/>
              <a:t>K</a:t>
            </a:r>
          </a:p>
          <a:p>
            <a:r>
              <a:rPr lang="cs-CZ" sz="1600" smtClean="0"/>
              <a:t>Dřevěné parkety tl. 15 mm</a:t>
            </a:r>
          </a:p>
          <a:p>
            <a:r>
              <a:rPr lang="cs-CZ" sz="1600" smtClean="0"/>
              <a:t>Potěr cementový tl. 50 mm</a:t>
            </a:r>
          </a:p>
          <a:p>
            <a:r>
              <a:rPr lang="cs-CZ" sz="1600" smtClean="0"/>
              <a:t>Beton C20 s KARI sítí tl. 70 mm</a:t>
            </a:r>
          </a:p>
          <a:p>
            <a:r>
              <a:rPr lang="cs-CZ" sz="1600" smtClean="0"/>
              <a:t>Pěnový polystyren tl. 70 mm</a:t>
            </a:r>
          </a:p>
          <a:p>
            <a:r>
              <a:rPr lang="cs-CZ" sz="1600" smtClean="0"/>
              <a:t>Elastodek 40 Medium Min. tl. 4 mm</a:t>
            </a:r>
          </a:p>
          <a:p>
            <a:r>
              <a:rPr lang="cs-CZ" sz="1600" smtClean="0"/>
              <a:t>Beton C20 s KARI sítí tl. 120 mm</a:t>
            </a:r>
          </a:p>
          <a:p>
            <a:r>
              <a:rPr lang="cs-CZ" sz="1600" smtClean="0"/>
              <a:t>Štěrkopísek tl. 150 mm</a:t>
            </a:r>
          </a:p>
          <a:p>
            <a:endParaRPr lang="cs-CZ" sz="1600" smtClean="0"/>
          </a:p>
          <a:p>
            <a:r>
              <a:rPr lang="cs-CZ" sz="2000" smtClean="0"/>
              <a:t>Rekonstrukce podlahy je příliž ekonomicky a technologicky náročná, nebude prováděna. </a:t>
            </a:r>
          </a:p>
        </p:txBody>
      </p:sp>
      <p:pic>
        <p:nvPicPr>
          <p:cNvPr id="5" name="Obrázek 4" descr="půdor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928802"/>
            <a:ext cx="3553321" cy="218153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786446" y="3714752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Zdroj: Vlastní zpracování</a:t>
            </a:r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733</TotalTime>
  <Words>616</Words>
  <Application>Microsoft Office PowerPoint</Application>
  <PresentationFormat>Předvádění na obrazovce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Slunovrat</vt:lpstr>
      <vt:lpstr>Rekonstrukce objektu na objekt s nízkou spotřebou energie</vt:lpstr>
      <vt:lpstr>Motivace a důvody k řešení daného problému</vt:lpstr>
      <vt:lpstr>Cíl práce</vt:lpstr>
      <vt:lpstr>Řešený objekt</vt:lpstr>
      <vt:lpstr>Hypotéza a použité metody práce</vt:lpstr>
      <vt:lpstr>Popis objektu</vt:lpstr>
      <vt:lpstr>Dispoziční řešení 1.NP</vt:lpstr>
      <vt:lpstr>Tepelně – technické posouzení konstrukcí</vt:lpstr>
      <vt:lpstr>Tepelně – technické posouzení konstrukcí</vt:lpstr>
      <vt:lpstr>Tepelně – technické posouzení konstrukcí</vt:lpstr>
      <vt:lpstr>Výměna výplní otvorů</vt:lpstr>
      <vt:lpstr>Rekuperace vzduchu</vt:lpstr>
      <vt:lpstr>Tepelné čerpadlo</vt:lpstr>
      <vt:lpstr>Závěrečné shrnutí</vt:lpstr>
      <vt:lpstr>Děkuji za pozornost</vt:lpstr>
      <vt:lpstr>Otázky vedoucího a oponenta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</dc:title>
  <dc:creator>Filip Musil</dc:creator>
  <cp:lastModifiedBy>Doma</cp:lastModifiedBy>
  <cp:revision>62</cp:revision>
  <dcterms:created xsi:type="dcterms:W3CDTF">2016-06-07T06:28:53Z</dcterms:created>
  <dcterms:modified xsi:type="dcterms:W3CDTF">2017-06-20T14:12:47Z</dcterms:modified>
</cp:coreProperties>
</file>