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9" r:id="rId6"/>
    <p:sldId id="275" r:id="rId7"/>
    <p:sldId id="260" r:id="rId8"/>
    <p:sldId id="261" r:id="rId9"/>
    <p:sldId id="272" r:id="rId10"/>
    <p:sldId id="270" r:id="rId11"/>
    <p:sldId id="273" r:id="rId12"/>
    <p:sldId id="278" r:id="rId13"/>
    <p:sldId id="279" r:id="rId14"/>
    <p:sldId id="277" r:id="rId15"/>
    <p:sldId id="274" r:id="rId16"/>
    <p:sldId id="276" r:id="rId17"/>
    <p:sldId id="262" r:id="rId18"/>
    <p:sldId id="271" r:id="rId19"/>
    <p:sldId id="264" r:id="rId20"/>
    <p:sldId id="268" r:id="rId21"/>
    <p:sldId id="265" r:id="rId22"/>
    <p:sldId id="26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02E02-61E8-499E-BD1C-10E2AD76E01B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2BF7A-6FD7-4BAF-913F-8D6D0771E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8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BF7A-6FD7-4BAF-913F-8D6D0771E19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61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0FFEF0-98B2-4DB6-AD73-867F757E3456}" type="datetimeFigureOut">
              <a:rPr lang="cs-CZ" smtClean="0"/>
              <a:t>20. 6. 2017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419" y="2060848"/>
            <a:ext cx="7772400" cy="2430996"/>
          </a:xfrm>
        </p:spPr>
        <p:txBody>
          <a:bodyPr/>
          <a:lstStyle/>
          <a:p>
            <a:r>
              <a:rPr lang="cs-CZ" sz="54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Rekonstrukce objektu na objekt s nízkou spotřebou energie</a:t>
            </a:r>
            <a:endParaRPr lang="cs-CZ" sz="54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781" y="4797152"/>
            <a:ext cx="7344816" cy="1656184"/>
          </a:xfrm>
        </p:spPr>
        <p:txBody>
          <a:bodyPr>
            <a:noAutofit/>
          </a:bodyPr>
          <a:lstStyle/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bakalářské práce </a:t>
            </a:r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Martin </a:t>
            </a:r>
            <a:r>
              <a:rPr lang="cs-CZ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Termer</a:t>
            </a:r>
            <a:endParaRPr lang="cs-CZ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bakalářské práce </a:t>
            </a:r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Ing. Michal Kraus, Ph.D.</a:t>
            </a:r>
          </a:p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 Ing. Jan </a:t>
            </a:r>
            <a:r>
              <a:rPr lang="cs-CZ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Zugárek</a:t>
            </a:r>
            <a:endParaRPr lang="cs-CZ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2017</a:t>
            </a:r>
            <a:endParaRPr lang="cs-CZ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90253" y="161967"/>
            <a:ext cx="7270430" cy="184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Vysoká škola technická a ekonomická</a:t>
            </a:r>
          </a:p>
          <a:p>
            <a:pPr algn="l"/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Českých Budějovicích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Ústav technicko 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technologický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Katedra stavebnictví</a:t>
            </a:r>
          </a:p>
          <a:p>
            <a:pPr algn="l"/>
            <a:endParaRPr lang="cs-CZ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cs-CZ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1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549735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epelně 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vlhkostní posouzení nových skladeb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Návrh efektivního odvětrávání střešního pláště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Eliminace navazujících tepelných mostů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Řešení detailů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Zpracování dokumentace ve stupni „Projekt pro stavební povolení“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Výsledné posouzení energetické náročnosti budovy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Použité metody</a:t>
            </a:r>
            <a:b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navrhovaný stav</a:t>
            </a:r>
            <a:endParaRPr lang="cs-CZ" sz="28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5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247953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z="2500" dirty="0" smtClean="0"/>
              <a:t>Půdorys podlaží</a:t>
            </a:r>
            <a:endParaRPr lang="cs-CZ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4103"/>
            <a:ext cx="6784320" cy="51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Přímá spojnice 2"/>
          <p:cNvCxnSpPr/>
          <p:nvPr/>
        </p:nvCxnSpPr>
        <p:spPr>
          <a:xfrm>
            <a:off x="2051720" y="5658181"/>
            <a:ext cx="50405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7092280" y="2276872"/>
            <a:ext cx="0" cy="338130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4644008" y="2276872"/>
            <a:ext cx="24482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4644008" y="1556792"/>
            <a:ext cx="0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87624" y="1556792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V="1">
            <a:off x="1201001" y="1556792"/>
            <a:ext cx="0" cy="33843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1201001" y="4941168"/>
            <a:ext cx="106674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2267744" y="4941168"/>
            <a:ext cx="0" cy="576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247953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z="2500" dirty="0" smtClean="0"/>
              <a:t>Řez B - B‘</a:t>
            </a:r>
            <a:endParaRPr lang="cs-CZ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" y="1321912"/>
            <a:ext cx="7316382" cy="451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Přímá spojnice 7"/>
          <p:cNvCxnSpPr/>
          <p:nvPr/>
        </p:nvCxnSpPr>
        <p:spPr>
          <a:xfrm>
            <a:off x="1691680" y="2564904"/>
            <a:ext cx="40324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5868144" y="2492896"/>
            <a:ext cx="0" cy="273630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1475656" y="2129186"/>
            <a:ext cx="0" cy="27399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9512" y="247953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z="2500" dirty="0" smtClean="0"/>
              <a:t>Řez A - A‘</a:t>
            </a:r>
            <a:endParaRPr lang="cs-CZ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44258" cy="41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Přímá spojnice 7"/>
          <p:cNvCxnSpPr/>
          <p:nvPr/>
        </p:nvCxnSpPr>
        <p:spPr>
          <a:xfrm>
            <a:off x="1403648" y="2636912"/>
            <a:ext cx="338437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5004048" y="2636912"/>
            <a:ext cx="0" cy="5003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1187624" y="2256596"/>
            <a:ext cx="0" cy="25405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5004048" y="3137292"/>
            <a:ext cx="266429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7884368" y="2780928"/>
            <a:ext cx="0" cy="201622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5004048" y="2256596"/>
            <a:ext cx="0" cy="3803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áďa\Desktop\ŠKOLA\VŠTE\VIII_S\BP\POSUDKY SW\area okap\grafické výstupy\pole teplot 2015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3977" b="21143"/>
          <a:stretch/>
        </p:blipFill>
        <p:spPr bwMode="auto">
          <a:xfrm>
            <a:off x="899592" y="1628800"/>
            <a:ext cx="5760640" cy="471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247953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z="2500" dirty="0"/>
              <a:t>Teplotní pole v oblasti okapu v rámci nového stavu po rekonstrukci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4216131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ŽB věnec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3059832" y="3914647"/>
            <a:ext cx="1938188" cy="50153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164288" y="2308810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MW</a:t>
            </a:r>
            <a:endParaRPr lang="cs-CZ" dirty="0"/>
          </a:p>
        </p:txBody>
      </p:sp>
      <p:cxnSp>
        <p:nvCxnSpPr>
          <p:cNvPr id="12" name="Přímá spojnice 11"/>
          <p:cNvCxnSpPr>
            <a:endCxn id="10" idx="1"/>
          </p:cNvCxnSpPr>
          <p:nvPr/>
        </p:nvCxnSpPr>
        <p:spPr>
          <a:xfrm flipV="1">
            <a:off x="6366172" y="2508865"/>
            <a:ext cx="798116" cy="44442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>
            <a:endCxn id="10" idx="1"/>
          </p:cNvCxnSpPr>
          <p:nvPr/>
        </p:nvCxnSpPr>
        <p:spPr>
          <a:xfrm>
            <a:off x="5953095" y="2133697"/>
            <a:ext cx="1211193" cy="3751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366172" y="1428745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Pozednice</a:t>
            </a:r>
            <a:endParaRPr lang="cs-CZ" dirty="0"/>
          </a:p>
        </p:txBody>
      </p:sp>
      <p:cxnSp>
        <p:nvCxnSpPr>
          <p:cNvPr id="18" name="Přímá spojnice 17"/>
          <p:cNvCxnSpPr/>
          <p:nvPr/>
        </p:nvCxnSpPr>
        <p:spPr>
          <a:xfrm flipV="1">
            <a:off x="5533864" y="1689277"/>
            <a:ext cx="798116" cy="44442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 flipV="1">
            <a:off x="4355976" y="1689277"/>
            <a:ext cx="864096" cy="44442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1637420" y="1424993"/>
            <a:ext cx="271855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Plynosilikát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164288" y="4416186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EPS</a:t>
            </a:r>
            <a:endParaRPr lang="cs-CZ" dirty="0"/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6228184" y="4678013"/>
            <a:ext cx="936104" cy="44442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971600" y="1922564"/>
            <a:ext cx="0" cy="797434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194278" y="1418700"/>
            <a:ext cx="193925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Nová skladba</a:t>
            </a:r>
            <a:endParaRPr lang="cs-CZ" dirty="0"/>
          </a:p>
        </p:txBody>
      </p:sp>
      <p:cxnSp>
        <p:nvCxnSpPr>
          <p:cNvPr id="26" name="Přímá spojnice 25"/>
          <p:cNvCxnSpPr/>
          <p:nvPr/>
        </p:nvCxnSpPr>
        <p:spPr>
          <a:xfrm flipH="1" flipV="1">
            <a:off x="467544" y="1818811"/>
            <a:ext cx="504056" cy="50247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ovéPole 27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áďa\Desktop\ŠKOLA\VŠTE\VIII_S\BP\POSUDKY SW\area styk sekcí střechy\grafické výstupy\pole teplot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6" t="4276" r="26164" b="6315"/>
          <a:stretch/>
        </p:blipFill>
        <p:spPr bwMode="auto">
          <a:xfrm>
            <a:off x="-45039" y="1059681"/>
            <a:ext cx="7272808" cy="6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7737" y="134653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sz="2500" dirty="0"/>
              <a:t>Teplotní pole v oblasti styku sekcí střechy </a:t>
            </a:r>
          </a:p>
          <a:p>
            <a:r>
              <a:rPr lang="cs-CZ" sz="2500" dirty="0"/>
              <a:t>v rámci nového stavu po rekonstrukci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-117047" y="3998930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ŽB věnec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2475241" y="3766971"/>
            <a:ext cx="936104" cy="4105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771385" y="6244257"/>
            <a:ext cx="936104" cy="4105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07489" y="6449532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ŽB věnec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16373" y="2171739"/>
            <a:ext cx="98726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MW</a:t>
            </a:r>
            <a:endParaRPr lang="cs-CZ" dirty="0"/>
          </a:p>
        </p:txBody>
      </p:sp>
      <p:cxnSp>
        <p:nvCxnSpPr>
          <p:cNvPr id="17" name="Přímá spojnice 16"/>
          <p:cNvCxnSpPr>
            <a:endCxn id="16" idx="1"/>
          </p:cNvCxnSpPr>
          <p:nvPr/>
        </p:nvCxnSpPr>
        <p:spPr>
          <a:xfrm flipV="1">
            <a:off x="4089721" y="2371794"/>
            <a:ext cx="926652" cy="5603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995521" y="1753822"/>
            <a:ext cx="97210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EPS</a:t>
            </a:r>
            <a:endParaRPr lang="cs-CZ" dirty="0"/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4491465" y="1922004"/>
            <a:ext cx="504056" cy="16861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904082" y="4089410"/>
            <a:ext cx="97210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MW</a:t>
            </a:r>
            <a:endParaRPr lang="cs-CZ" dirty="0"/>
          </a:p>
        </p:txBody>
      </p:sp>
      <p:cxnSp>
        <p:nvCxnSpPr>
          <p:cNvPr id="27" name="Přímá spojnice 26"/>
          <p:cNvCxnSpPr/>
          <p:nvPr/>
        </p:nvCxnSpPr>
        <p:spPr>
          <a:xfrm flipV="1">
            <a:off x="4347449" y="4289465"/>
            <a:ext cx="504056" cy="16861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4089721" y="2715865"/>
            <a:ext cx="905800" cy="5603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03033" y="2221800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Plynosilikát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047428" y="2571849"/>
            <a:ext cx="97210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CPP</a:t>
            </a:r>
            <a:endParaRPr lang="cs-CZ" dirty="0"/>
          </a:p>
        </p:txBody>
      </p:sp>
      <p:cxnSp>
        <p:nvCxnSpPr>
          <p:cNvPr id="36" name="Přímá spojnice 35"/>
          <p:cNvCxnSpPr/>
          <p:nvPr/>
        </p:nvCxnSpPr>
        <p:spPr>
          <a:xfrm flipH="1" flipV="1">
            <a:off x="3195321" y="2427833"/>
            <a:ext cx="339188" cy="28466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243529" y="1827668"/>
            <a:ext cx="207023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Beton</a:t>
            </a:r>
            <a:endParaRPr lang="cs-CZ" dirty="0"/>
          </a:p>
        </p:txBody>
      </p:sp>
      <p:cxnSp>
        <p:nvCxnSpPr>
          <p:cNvPr id="40" name="Přímá spojnice 39"/>
          <p:cNvCxnSpPr/>
          <p:nvPr/>
        </p:nvCxnSpPr>
        <p:spPr>
          <a:xfrm flipH="1" flipV="1">
            <a:off x="2403233" y="5520317"/>
            <a:ext cx="1368152" cy="8411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 flipV="1">
            <a:off x="3313759" y="2090615"/>
            <a:ext cx="457626" cy="57948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5055825" y="3075905"/>
            <a:ext cx="173989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Bednění</a:t>
            </a:r>
            <a:endParaRPr lang="cs-CZ" dirty="0"/>
          </a:p>
        </p:txBody>
      </p:sp>
      <p:cxnSp>
        <p:nvCxnSpPr>
          <p:cNvPr id="51" name="Přímá spojnice 50"/>
          <p:cNvCxnSpPr/>
          <p:nvPr/>
        </p:nvCxnSpPr>
        <p:spPr>
          <a:xfrm flipV="1">
            <a:off x="4347449" y="3303979"/>
            <a:ext cx="718923" cy="41999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-189055" y="5320262"/>
            <a:ext cx="259228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cs-CZ" dirty="0" smtClean="0"/>
              <a:t>Beton</a:t>
            </a:r>
            <a:endParaRPr lang="cs-CZ" dirty="0"/>
          </a:p>
        </p:txBody>
      </p:sp>
      <p:cxnSp>
        <p:nvCxnSpPr>
          <p:cNvPr id="29" name="Přímá spojnice 28"/>
          <p:cNvCxnSpPr/>
          <p:nvPr/>
        </p:nvCxnSpPr>
        <p:spPr>
          <a:xfrm flipV="1">
            <a:off x="7189785" y="5100458"/>
            <a:ext cx="0" cy="461917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299777" y="5085168"/>
            <a:ext cx="1939259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Nová skladba</a:t>
            </a:r>
            <a:endParaRPr lang="cs-CZ" dirty="0"/>
          </a:p>
        </p:txBody>
      </p:sp>
      <p:cxnSp>
        <p:nvCxnSpPr>
          <p:cNvPr id="31" name="Přímá spojnice 30"/>
          <p:cNvCxnSpPr/>
          <p:nvPr/>
        </p:nvCxnSpPr>
        <p:spPr>
          <a:xfrm>
            <a:off x="7189785" y="5315633"/>
            <a:ext cx="190527" cy="46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ovéPole 33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5"/>
          <a:stretch/>
        </p:blipFill>
        <p:spPr bwMode="auto">
          <a:xfrm>
            <a:off x="453216" y="1972031"/>
            <a:ext cx="4493446" cy="428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Přímá spojnice 28"/>
          <p:cNvCxnSpPr/>
          <p:nvPr/>
        </p:nvCxnSpPr>
        <p:spPr>
          <a:xfrm>
            <a:off x="323528" y="4057125"/>
            <a:ext cx="2436846" cy="8737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2760374" y="4144498"/>
            <a:ext cx="266126" cy="2452854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 rot="5400000">
            <a:off x="687363" y="4630314"/>
            <a:ext cx="492443" cy="3041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Řešená část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Přímá spojnice 37"/>
          <p:cNvCxnSpPr/>
          <p:nvPr/>
        </p:nvCxnSpPr>
        <p:spPr>
          <a:xfrm flipH="1">
            <a:off x="755576" y="5543462"/>
            <a:ext cx="144016" cy="47282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8" r="2877"/>
          <a:stretch/>
        </p:blipFill>
        <p:spPr bwMode="auto">
          <a:xfrm>
            <a:off x="4949890" y="2040637"/>
            <a:ext cx="4167457" cy="39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ovéPole 57"/>
          <p:cNvSpPr txBox="1"/>
          <p:nvPr/>
        </p:nvSpPr>
        <p:spPr>
          <a:xfrm rot="5400000">
            <a:off x="1376698" y="317729"/>
            <a:ext cx="492443" cy="3041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Podlaha suterén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ovéPole 58"/>
          <p:cNvSpPr txBox="1"/>
          <p:nvPr/>
        </p:nvSpPr>
        <p:spPr>
          <a:xfrm rot="5400000">
            <a:off x="3531840" y="-140146"/>
            <a:ext cx="492443" cy="3041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Podlaha obytné části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Přímá spojnice 59"/>
          <p:cNvCxnSpPr/>
          <p:nvPr/>
        </p:nvCxnSpPr>
        <p:spPr>
          <a:xfrm flipH="1" flipV="1">
            <a:off x="899592" y="2084890"/>
            <a:ext cx="432048" cy="141612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2209108" y="1592446"/>
            <a:ext cx="245415" cy="114191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ovéPole 72"/>
          <p:cNvSpPr txBox="1"/>
          <p:nvPr/>
        </p:nvSpPr>
        <p:spPr>
          <a:xfrm rot="5400000">
            <a:off x="4716322" y="5291802"/>
            <a:ext cx="492443" cy="22113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Tepelné vazby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 rot="5400000">
            <a:off x="4703668" y="853704"/>
            <a:ext cx="492443" cy="22366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Větrání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Přímá spojnice 74"/>
          <p:cNvCxnSpPr/>
          <p:nvPr/>
        </p:nvCxnSpPr>
        <p:spPr>
          <a:xfrm flipV="1">
            <a:off x="3347864" y="1972032"/>
            <a:ext cx="483698" cy="82091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3994161" y="4922768"/>
            <a:ext cx="528228" cy="12413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320513" y="247953"/>
            <a:ext cx="7484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Podíl jednotlivých měrných </a:t>
            </a:r>
            <a:r>
              <a:rPr lang="cs-CZ" sz="25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tepelných </a:t>
            </a:r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toků </a:t>
            </a:r>
          </a:p>
          <a:p>
            <a:pPr algn="ctr"/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 rámci </a:t>
            </a:r>
            <a:r>
              <a:rPr lang="cs-CZ" sz="25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nového stavu </a:t>
            </a:r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objektu 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ovéPole 19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Dosažené výsledky</a:t>
            </a:r>
            <a:b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sz="28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556792"/>
            <a:ext cx="8424936" cy="4525963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Měrná potřeba tepla na vytápění budovy před rekonstrukcí: 179 kWh/(m</a:t>
            </a:r>
            <a:r>
              <a:rPr lang="cs-CZ" sz="3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.a)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Měrná 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potřeba tepla na vytápění budovy po rekonstrukci: 83 kWh/(m</a:t>
            </a:r>
            <a:r>
              <a:rPr lang="cs-CZ" sz="3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.a) </a:t>
            </a:r>
            <a:endParaRPr lang="cs-CZ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→"/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Výsledné snížení potřeby tepla na vytápění o 53 %.</a:t>
            </a: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9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Dosažené výsledky</a:t>
            </a:r>
            <a:b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cs-CZ" sz="28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752528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Efektivní </a:t>
            </a: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odvod vlhkosti 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 střešního pláště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Kvalitní ošetření původních tepelných mostů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Eliminace kondenzace na vnitřním povrchu stavebních konstrukcí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Zdravější vnitřní prostředí, zvýšený uživatelský komfort a nižší náklady na vytápění</a:t>
            </a: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1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Závěrečné shrnutí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556792"/>
            <a:ext cx="8352927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Komplexně řešený návrh rekonstrukce respektující okrajové podmínky stanovené investorem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Aplikovatelnost 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navrženého řešení v praxi bez nutnosti výraznějších zásahů do stávajících </a:t>
            </a: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konstrukcí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Účelné vynaložení finančních prostředků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2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Obsah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549735" cy="4525963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Důvod výběru tématu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ávrh rekonstrukce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Použité metody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Dosažené výsledky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7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916832"/>
            <a:ext cx="9144000" cy="2430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66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Děkuji za Vaši pozornost</a:t>
            </a:r>
            <a:endParaRPr lang="cs-CZ" sz="66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43381" y="45091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  <a:latin typeface="Freestyle Script" pitchFamily="66" charset="0"/>
                <a:ea typeface="Verdana" pitchFamily="34" charset="0"/>
                <a:cs typeface="Arial" pitchFamily="34" charset="0"/>
              </a:rPr>
              <a:t>Martin </a:t>
            </a:r>
            <a:r>
              <a:rPr lang="cs-CZ" sz="3200" dirty="0" err="1" smtClean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  <a:latin typeface="Freestyle Script" pitchFamily="66" charset="0"/>
                <a:ea typeface="Verdana" pitchFamily="34" charset="0"/>
                <a:cs typeface="Arial" pitchFamily="34" charset="0"/>
              </a:rPr>
              <a:t>Termer</a:t>
            </a:r>
            <a:endParaRPr lang="cs-CZ" sz="3200" dirty="0" smtClean="0">
              <a:ln w="3175">
                <a:noFill/>
              </a:ln>
              <a:solidFill>
                <a:schemeClr val="bg1">
                  <a:lumMod val="65000"/>
                </a:schemeClr>
              </a:solidFill>
              <a:latin typeface="Freestyle Script" pitchFamily="66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Zodpovězení doplňujících dotazů vedoucího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549735" cy="4525963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Jak jsou odvozeny odhadované náklady na rekonstrukci objektu (500 000 Kč). Jaká je dle autora odhadovaná návratnost investice? </a:t>
            </a:r>
            <a:endParaRPr lang="cs-CZ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cs-CZ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Bylo 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možné v rámci realizace opatření vedoucích ke snížení energetické náročnosti objektu využít některých z aktuálních dotačních programů? </a:t>
            </a: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7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Zodpovězení doplňujících dotazů oponenta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549735" cy="4093915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možné ve spodním střešním plášti použít na nový prkenný rošt OSB desky? </a:t>
            </a:r>
            <a:endParaRPr lang="cs-CZ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Důvod výběru tématu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916832"/>
            <a:ext cx="8549735" cy="3384376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Návrh rekonstrukce na reálném příkladu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Aplikovatelnost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navrženého řešení v </a:t>
            </a:r>
            <a:r>
              <a:rPr lang="cs-CZ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praxi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Zohlednění limitujících faktorů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Účelné vynaložení finančních prostředků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Cíl práce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36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cs-C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Zpracování </a:t>
            </a:r>
            <a:r>
              <a:rPr lang="cs-C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výkresové dokumentace rekonstrukce již existujícího objektu na objekt s nízkou spotřebou energie.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cs-C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Vypracování výkresové</a:t>
            </a:r>
            <a:r>
              <a:rPr lang="cs-C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dokumentace stávajícího </a:t>
            </a:r>
            <a:r>
              <a:rPr lang="cs-C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stavu a výkresové </a:t>
            </a:r>
            <a:r>
              <a:rPr lang="cs-C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dokumentace ve stupni „Projekt pro stavební povolení“ </a:t>
            </a:r>
            <a:r>
              <a:rPr lang="cs-C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 nové navrhované řešení</a:t>
            </a:r>
            <a:r>
              <a:rPr lang="cs-C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Vyhodnocení </a:t>
            </a:r>
            <a:r>
              <a:rPr lang="cs-CZ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posouzení původních i navrhovaných konstrukcí z hlediska tepelně – technických vlastností.</a:t>
            </a:r>
          </a:p>
          <a:p>
            <a:pPr>
              <a:spcBef>
                <a:spcPts val="600"/>
              </a:spcBef>
            </a:pPr>
            <a:endParaRPr lang="cs-CZ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cs-CZ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2547"/>
            <a:ext cx="8549735" cy="452596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800" dirty="0">
                <a:ln w="6350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Řešený objekt: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č. 160/1 v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k.ú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Krhanice, okr. Benešov</a:t>
            </a:r>
          </a:p>
          <a:p>
            <a:pPr algn="just">
              <a:lnSpc>
                <a:spcPct val="114000"/>
              </a:lnSpc>
            </a:pPr>
            <a:endParaRPr lang="cs-CZ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cs-CZ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0226"/>
            <a:ext cx="7875267" cy="43537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1617753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Východní pohled na řešený objekt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4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" y="598557"/>
            <a:ext cx="7394479" cy="61708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2547"/>
            <a:ext cx="8549735" cy="602460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800" dirty="0">
                <a:ln w="6350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Řešený objekt</a:t>
            </a:r>
            <a:r>
              <a:rPr lang="cs-CZ" sz="2800" dirty="0" smtClean="0">
                <a:ln w="6350">
                  <a:solidFill>
                    <a:srgbClr val="00206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cs-CZ" sz="2800" dirty="0">
              <a:ln w="6350">
                <a:solidFill>
                  <a:srgbClr val="002060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927357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Svislé nosné konstrukce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7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Návrh rekonstrukce</a:t>
            </a:r>
            <a:endParaRPr lang="cs-CZ" sz="40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549735" cy="43204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Zateplení spodního pláště dvouplášťové ploché střechy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Efektivní odvětrávání vzduchové mezery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Eliminace zabudovaných tepelných mostů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Kontaktní tepelně - izolační systém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Řešení specifických detailů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4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Použité metody</a:t>
            </a:r>
            <a:br>
              <a:rPr lang="cs-CZ" sz="40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2800" dirty="0" smtClean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stávající stav</a:t>
            </a:r>
            <a:endParaRPr lang="cs-CZ" sz="28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549735" cy="402190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Shromáždění dostupných informací o objektu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Zpracování </a:t>
            </a: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dokumentace současného </a:t>
            </a:r>
            <a:r>
              <a:rPr lang="cs-CZ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stavu</a:t>
            </a: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Tepelně – vlhkostní posouzení stávajících konstrukcí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Posouzení energetické náročnosti budovy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5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7" b="99481" l="2086" r="46503">
                        <a14:foregroundMark x1="12393" y1="31169" x2="8344" y2="65455"/>
                        <a14:foregroundMark x1="6994" y1="58961" x2="5031" y2="45714"/>
                        <a14:foregroundMark x1="4908" y1="50909" x2="18405" y2="51688"/>
                        <a14:foregroundMark x1="14479" y1="43377" x2="12638" y2="58701"/>
                        <a14:foregroundMark x1="17055" y1="58961" x2="16810" y2="35065"/>
                        <a14:foregroundMark x1="5153" y1="62597" x2="5153" y2="50130"/>
                        <a14:foregroundMark x1="36074" y1="72468" x2="41350" y2="49351"/>
                        <a14:foregroundMark x1="44049" y1="49610" x2="43926" y2="66234"/>
                        <a14:foregroundMark x1="34969" y1="59221" x2="28221" y2="41558"/>
                        <a14:foregroundMark x1="29693" y1="78961" x2="40736" y2="51948"/>
                        <a14:foregroundMark x1="32393" y1="63117" x2="15828" y2="74286"/>
                        <a14:foregroundMark x1="14601" y1="29610" x2="32515" y2="22597"/>
                        <a14:foregroundMark x1="29325" y1="16104" x2="21595" y2="12208"/>
                        <a14:foregroundMark x1="3558" y1="49610" x2="15460" y2="56623"/>
                        <a14:foregroundMark x1="10798" y1="61299" x2="11288" y2="43896"/>
                        <a14:foregroundMark x1="17914" y1="57403" x2="18896" y2="43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" t="4070" r="53545" b="3513"/>
          <a:stretch/>
        </p:blipFill>
        <p:spPr bwMode="auto">
          <a:xfrm>
            <a:off x="389507" y="1816288"/>
            <a:ext cx="4220277" cy="41443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0513" y="247953"/>
            <a:ext cx="7484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Podíl jednotlivých měrných </a:t>
            </a:r>
            <a:r>
              <a:rPr lang="cs-CZ" sz="2500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tepelných </a:t>
            </a:r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toků </a:t>
            </a:r>
          </a:p>
          <a:p>
            <a:pPr algn="ctr"/>
            <a:r>
              <a:rPr lang="cs-CZ" sz="25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 rámci stávajícího stavu objektu </a:t>
            </a:r>
          </a:p>
        </p:txBody>
      </p:sp>
      <p:sp>
        <p:nvSpPr>
          <p:cNvPr id="9" name="TextovéPole 8"/>
          <p:cNvSpPr txBox="1"/>
          <p:nvPr/>
        </p:nvSpPr>
        <p:spPr>
          <a:xfrm rot="5400000">
            <a:off x="878165" y="4604857"/>
            <a:ext cx="492443" cy="3041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Obvodové stěny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0" r="5527"/>
          <a:stretch/>
        </p:blipFill>
        <p:spPr bwMode="auto">
          <a:xfrm>
            <a:off x="4746950" y="1756412"/>
            <a:ext cx="4146865" cy="406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11"/>
          <p:cNvCxnSpPr/>
          <p:nvPr/>
        </p:nvCxnSpPr>
        <p:spPr>
          <a:xfrm>
            <a:off x="389507" y="2705591"/>
            <a:ext cx="2110138" cy="118285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991636" y="3888446"/>
            <a:ext cx="1508009" cy="198549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 flipV="1">
            <a:off x="2499646" y="3888446"/>
            <a:ext cx="1547950" cy="193103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2267744" y="6340161"/>
            <a:ext cx="3024336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Spodní plášť střechy</a:t>
            </a:r>
          </a:p>
        </p:txBody>
      </p:sp>
      <p:cxnSp>
        <p:nvCxnSpPr>
          <p:cNvPr id="31" name="Přímá spojnice 30"/>
          <p:cNvCxnSpPr/>
          <p:nvPr/>
        </p:nvCxnSpPr>
        <p:spPr>
          <a:xfrm flipH="1" flipV="1">
            <a:off x="2535428" y="3888446"/>
            <a:ext cx="2252596" cy="105272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400199" y="5873943"/>
            <a:ext cx="252028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cs-CZ" dirty="0" smtClean="0"/>
              <a:t>Soklová oblast</a:t>
            </a:r>
            <a:endParaRPr lang="cs-CZ" dirty="0"/>
          </a:p>
        </p:txBody>
      </p:sp>
      <p:cxnSp>
        <p:nvCxnSpPr>
          <p:cNvPr id="44" name="Přímá spojnice 43"/>
          <p:cNvCxnSpPr>
            <a:endCxn id="39" idx="1"/>
          </p:cNvCxnSpPr>
          <p:nvPr/>
        </p:nvCxnSpPr>
        <p:spPr>
          <a:xfrm>
            <a:off x="4212104" y="5229200"/>
            <a:ext cx="188095" cy="84479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2267744" y="5373216"/>
            <a:ext cx="144016" cy="116700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251520" y="4293096"/>
            <a:ext cx="137987" cy="166750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ovéPole 17"/>
          <p:cNvSpPr txBox="1"/>
          <p:nvPr/>
        </p:nvSpPr>
        <p:spPr>
          <a:xfrm>
            <a:off x="611560" y="640010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" pitchFamily="34" charset="0"/>
                <a:cs typeface="Arial" pitchFamily="34" charset="0"/>
              </a:rPr>
              <a:t>Zdroj: Vlastní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4300</TotalTime>
  <Words>496</Words>
  <Application>Microsoft Office PowerPoint</Application>
  <PresentationFormat>Předvádění na obrazovce (4:3)</PresentationFormat>
  <Paragraphs>121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Rekonstrukce objektu na objekt s nízkou spotřebou energie</vt:lpstr>
      <vt:lpstr>Obsah</vt:lpstr>
      <vt:lpstr>Důvod výběru tématu</vt:lpstr>
      <vt:lpstr>Cíl práce</vt:lpstr>
      <vt:lpstr>Prezentace aplikace PowerPoint</vt:lpstr>
      <vt:lpstr>Prezentace aplikace PowerPoint</vt:lpstr>
      <vt:lpstr>Návrh rekonstrukce</vt:lpstr>
      <vt:lpstr>Použité metody stávající stav</vt:lpstr>
      <vt:lpstr>Prezentace aplikace PowerPoint</vt:lpstr>
      <vt:lpstr>Použité metody navrhovaný stav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Dosažené výsledky </vt:lpstr>
      <vt:lpstr>Dosažené výsledky </vt:lpstr>
      <vt:lpstr>Závěrečné shrnutí</vt:lpstr>
      <vt:lpstr>Prezentace aplikace PowerPoint</vt:lpstr>
      <vt:lpstr>Zodpovězení doplňujících dotazů vedoucího</vt:lpstr>
      <vt:lpstr>Zodpovězení doplňujících dotazů oponenta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</dc:title>
  <dc:creator>Mahony</dc:creator>
  <cp:lastModifiedBy>Mahony</cp:lastModifiedBy>
  <cp:revision>86</cp:revision>
  <dcterms:created xsi:type="dcterms:W3CDTF">2017-06-06T16:23:36Z</dcterms:created>
  <dcterms:modified xsi:type="dcterms:W3CDTF">2017-06-20T20:01:47Z</dcterms:modified>
</cp:coreProperties>
</file>