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0" r:id="rId8"/>
    <p:sldId id="284" r:id="rId9"/>
    <p:sldId id="264" r:id="rId10"/>
    <p:sldId id="265" r:id="rId11"/>
    <p:sldId id="266" r:id="rId12"/>
    <p:sldId id="267" r:id="rId13"/>
    <p:sldId id="283" r:id="rId14"/>
    <p:sldId id="271" r:id="rId15"/>
    <p:sldId id="279" r:id="rId16"/>
    <p:sldId id="280" r:id="rId17"/>
    <p:sldId id="281" r:id="rId18"/>
    <p:sldId id="282" r:id="rId19"/>
    <p:sldId id="275" r:id="rId20"/>
    <p:sldId id="268" r:id="rId21"/>
    <p:sldId id="269" r:id="rId22"/>
    <p:sldId id="25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9140000">
            <a:off x="943141" y="2104375"/>
            <a:ext cx="5214475" cy="1204306"/>
          </a:xfrm>
        </p:spPr>
        <p:txBody>
          <a:bodyPr/>
          <a:lstStyle/>
          <a:p>
            <a:r>
              <a:rPr lang="cs-CZ" sz="4000" dirty="0" smtClean="0">
                <a:latin typeface="Tahoma" panose="020B0604030504040204" pitchFamily="34" charset="0"/>
              </a:rPr>
              <a:t>Střešní krytiny pro šikmé střechy</a:t>
            </a:r>
            <a:endParaRPr lang="cs-CZ" sz="4000" dirty="0"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1216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2009069" y="188640"/>
            <a:ext cx="7200799" cy="32925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kern="0" cap="none" dirty="0" smtClean="0">
                <a:latin typeface="Tahoma" panose="020B0604030504040204" pitchFamily="34" charset="0"/>
              </a:rPr>
              <a:t>VYSOKÁ ŠKOLA TECHNICKÁ A EKONOMICKÁ V ČESKÝCH BUDĚJOVICÍCH</a:t>
            </a:r>
            <a:endParaRPr lang="cs-CZ" sz="2000" kern="0" cap="none" dirty="0">
              <a:latin typeface="Tahoma" panose="020B0604030504040204" pitchFamily="34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 rot="19140000">
            <a:off x="1505183" y="2860166"/>
            <a:ext cx="6511131" cy="329259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OBOR: KONSTRUKCE STAVEB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64088" y="4797152"/>
            <a:ext cx="36471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ahoma" panose="020B0604030504040204" pitchFamily="34" charset="0"/>
              </a:rPr>
              <a:t>Autor bakalářské práce:</a:t>
            </a:r>
          </a:p>
          <a:p>
            <a:r>
              <a:rPr lang="cs-CZ" sz="2000" dirty="0" smtClean="0">
                <a:latin typeface="Tahoma" panose="020B0604030504040204" pitchFamily="34" charset="0"/>
              </a:rPr>
              <a:t>Lukáš Rieger, </a:t>
            </a:r>
            <a:r>
              <a:rPr lang="cs-CZ" sz="2000" dirty="0" err="1" smtClean="0">
                <a:latin typeface="Tahoma" panose="020B0604030504040204" pitchFamily="34" charset="0"/>
              </a:rPr>
              <a:t>učo</a:t>
            </a:r>
            <a:r>
              <a:rPr lang="cs-CZ" sz="2000" dirty="0" smtClean="0">
                <a:latin typeface="Tahoma" panose="020B0604030504040204" pitchFamily="34" charset="0"/>
              </a:rPr>
              <a:t>: 12065</a:t>
            </a:r>
          </a:p>
          <a:p>
            <a:r>
              <a:rPr lang="cs-CZ" sz="2000" b="1" dirty="0" smtClean="0">
                <a:latin typeface="Tahoma" panose="020B0604030504040204" pitchFamily="34" charset="0"/>
              </a:rPr>
              <a:t>Vedoucí bakalářské práce:</a:t>
            </a:r>
          </a:p>
          <a:p>
            <a:r>
              <a:rPr lang="cs-CZ" sz="2000" dirty="0" smtClean="0">
                <a:latin typeface="Tahoma" panose="020B0604030504040204" pitchFamily="34" charset="0"/>
              </a:rPr>
              <a:t>Ing. Jan Plachý, Ph.D.</a:t>
            </a:r>
          </a:p>
          <a:p>
            <a:r>
              <a:rPr lang="cs-CZ" sz="2000" b="1" dirty="0" smtClean="0">
                <a:latin typeface="Tahoma" panose="020B0604030504040204" pitchFamily="34" charset="0"/>
              </a:rPr>
              <a:t>Oponent bakalářské práce:</a:t>
            </a:r>
          </a:p>
          <a:p>
            <a:r>
              <a:rPr lang="cs-CZ" sz="2000" dirty="0" smtClean="0">
                <a:latin typeface="Tahoma" panose="020B0604030504040204" pitchFamily="34" charset="0"/>
              </a:rPr>
              <a:t>Ing. Oldřich Benda</a:t>
            </a:r>
            <a:endParaRPr lang="cs-CZ" sz="2000" dirty="0">
              <a:latin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5987" y="6376943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ahoma" panose="020B0604030504040204" pitchFamily="34" charset="0"/>
              </a:rPr>
              <a:t>06/2017</a:t>
            </a:r>
            <a:endParaRPr lang="cs-CZ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2899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Dotazník </a:t>
            </a:r>
            <a:r>
              <a:rPr lang="cs-CZ" sz="4000" b="1" dirty="0">
                <a:latin typeface="Tahoma" panose="020B0604030504040204" pitchFamily="34" charset="0"/>
              </a:rPr>
              <a:t>-</a:t>
            </a:r>
            <a:r>
              <a:rPr lang="cs-CZ" sz="4000" b="1" dirty="0" smtClean="0">
                <a:latin typeface="Tahoma" panose="020B0604030504040204" pitchFamily="34" charset="0"/>
              </a:rPr>
              <a:t>x- hypotézy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9" y="908720"/>
            <a:ext cx="3616144" cy="34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744416" cy="3379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3945253" y="836712"/>
            <a:ext cx="5168832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cs-CZ" sz="2000" dirty="0">
                <a:latin typeface="Tahoma" panose="020B0604030504040204" pitchFamily="34" charset="0"/>
              </a:rPr>
              <a:t>Nejvíce respondentů by si při výběru krytiny nechala poradit od projektanta a pokrývače či pokrývačské firmy</a:t>
            </a:r>
            <a:r>
              <a:rPr lang="cs-CZ" sz="2000" dirty="0" smtClean="0">
                <a:latin typeface="Tahoma" panose="020B0604030504040204" pitchFamily="34" charset="0"/>
              </a:rPr>
              <a:t>.</a:t>
            </a:r>
            <a:endParaRPr lang="cs-CZ" sz="2000" dirty="0">
              <a:latin typeface="Tahoma" panose="020B060403050404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dirty="0">
                <a:latin typeface="Tahoma" panose="020B0604030504040204" pitchFamily="34" charset="0"/>
              </a:rPr>
              <a:t>	</a:t>
            </a:r>
            <a:r>
              <a:rPr lang="cs-CZ" sz="2000" dirty="0" smtClean="0">
                <a:latin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</a:rPr>
              <a:t>PROKÁZÁNO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</a:rPr>
              <a:t>Z</a:t>
            </a:r>
            <a:r>
              <a:rPr lang="cs-CZ" sz="2000" dirty="0" smtClean="0">
                <a:latin typeface="Tahoma" panose="020B0604030504040204" pitchFamily="34" charset="0"/>
              </a:rPr>
              <a:t> </a:t>
            </a:r>
            <a:r>
              <a:rPr lang="cs-CZ" sz="2000" dirty="0">
                <a:latin typeface="Tahoma" panose="020B0604030504040204" pitchFamily="34" charset="0"/>
              </a:rPr>
              <a:t>více zdrojů, pozitivní smýšlení druhé nejpočetnější skupiny investorů</a:t>
            </a:r>
          </a:p>
          <a:p>
            <a:pPr>
              <a:spcBef>
                <a:spcPts val="300"/>
              </a:spcBef>
            </a:pPr>
            <a:endParaRPr lang="cs-CZ" sz="2000" dirty="0" smtClean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7504" y="4653136"/>
            <a:ext cx="5364088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cs-CZ" sz="2000" dirty="0">
                <a:latin typeface="Tahoma" panose="020B0604030504040204" pitchFamily="34" charset="0"/>
              </a:rPr>
              <a:t>Většina respondentů netrvá na určitém druhu krytiny, nýbrž by aplikovala krytinu, která je pro jejich střechu nejvhodnější</a:t>
            </a:r>
            <a:r>
              <a:rPr lang="cs-CZ" sz="2000" dirty="0" smtClean="0">
                <a:latin typeface="Tahoma" panose="020B0604030504040204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cs-CZ" sz="2000" dirty="0">
                <a:latin typeface="Tahoma" panose="020B0604030504040204" pitchFamily="34" charset="0"/>
              </a:rPr>
              <a:t>	</a:t>
            </a:r>
            <a:r>
              <a:rPr lang="cs-CZ" sz="2000" dirty="0">
                <a:solidFill>
                  <a:srgbClr val="00B050"/>
                </a:solidFill>
                <a:latin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</a:rPr>
              <a:t>PROKÁZÁNO</a:t>
            </a:r>
            <a:endParaRPr lang="cs-CZ" sz="2000" b="1" dirty="0" smtClean="0">
              <a:latin typeface="Tahoma" panose="020B060403050404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Jeden </a:t>
            </a:r>
            <a:r>
              <a:rPr lang="cs-CZ" sz="2000" dirty="0">
                <a:latin typeface="Tahoma" panose="020B0604030504040204" pitchFamily="34" charset="0"/>
              </a:rPr>
              <a:t>z důvodů vzniku rozhodovacího diagramu</a:t>
            </a:r>
            <a:endParaRPr lang="cs-CZ" sz="2000" b="1" dirty="0" smtClean="0">
              <a:latin typeface="Tahoma" panose="020B0604030504040204" pitchFamily="34" charset="0"/>
            </a:endParaRPr>
          </a:p>
          <a:p>
            <a:pPr>
              <a:spcBef>
                <a:spcPts val="300"/>
              </a:spcBef>
            </a:pPr>
            <a:endParaRPr lang="cs-CZ" sz="20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6" y="989465"/>
            <a:ext cx="3456384" cy="366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21300"/>
            <a:ext cx="3364897" cy="38462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2"/>
          <p:cNvSpPr txBox="1">
            <a:spLocks/>
          </p:cNvSpPr>
          <p:nvPr/>
        </p:nvSpPr>
        <p:spPr>
          <a:xfrm>
            <a:off x="251520" y="260648"/>
            <a:ext cx="892899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Tahoma" panose="020B0604030504040204" pitchFamily="34" charset="0"/>
              </a:rPr>
              <a:t>Dotazník -x- hypotézy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51920" y="989464"/>
            <a:ext cx="48965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cs-CZ" sz="2000" dirty="0">
                <a:latin typeface="Tahoma" panose="020B0604030504040204" pitchFamily="34" charset="0"/>
              </a:rPr>
              <a:t>Bez dalších kritérií výběru by nejvíce respondentů volilo keramickou krytinu</a:t>
            </a:r>
            <a:r>
              <a:rPr lang="cs-CZ" sz="2000" dirty="0" smtClean="0">
                <a:latin typeface="Tahoma" panose="020B0604030504040204" pitchFamily="34" charset="0"/>
              </a:rPr>
              <a:t>.</a:t>
            </a:r>
          </a:p>
          <a:p>
            <a:pPr lvl="2">
              <a:spcBef>
                <a:spcPts val="300"/>
              </a:spcBef>
            </a:pPr>
            <a:r>
              <a:rPr lang="cs-CZ" sz="2000" dirty="0">
                <a:latin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</a:rPr>
              <a:t>PROKÁZÁNO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</a:rPr>
              <a:t>T</a:t>
            </a:r>
            <a:r>
              <a:rPr lang="cs-CZ" sz="2000" dirty="0" smtClean="0">
                <a:latin typeface="Tahoma" panose="020B0604030504040204" pitchFamily="34" charset="0"/>
              </a:rPr>
              <a:t>radice </a:t>
            </a:r>
            <a:r>
              <a:rPr lang="cs-CZ" sz="2000" dirty="0">
                <a:latin typeface="Tahoma" panose="020B0604030504040204" pitchFamily="34" charset="0"/>
              </a:rPr>
              <a:t>taškových krytin, neznalost výhod ostatních typů </a:t>
            </a:r>
            <a:r>
              <a:rPr lang="cs-CZ" sz="2000" dirty="0" smtClean="0">
                <a:latin typeface="Tahoma" panose="020B0604030504040204" pitchFamily="34" charset="0"/>
              </a:rPr>
              <a:t>krytin</a:t>
            </a:r>
            <a:endParaRPr lang="cs-CZ" sz="2000" dirty="0">
              <a:latin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162" y="5085184"/>
            <a:ext cx="579613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2000" dirty="0">
                <a:latin typeface="Tahoma" panose="020B0604030504040204" pitchFamily="34" charset="0"/>
              </a:rPr>
              <a:t>Většinu respondentů při výběru typu krytiny nejvíce ovlivní cena za její </a:t>
            </a:r>
            <a:r>
              <a:rPr lang="cs-CZ" sz="2000" dirty="0" smtClean="0">
                <a:latin typeface="Tahoma" panose="020B0604030504040204" pitchFamily="34" charset="0"/>
              </a:rPr>
              <a:t>provedení.</a:t>
            </a:r>
          </a:p>
          <a:p>
            <a:pPr algn="ctr">
              <a:spcBef>
                <a:spcPts val="300"/>
              </a:spcBef>
            </a:pPr>
            <a:r>
              <a:rPr lang="cs-CZ" sz="2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VYVRÁCENO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Cena </a:t>
            </a:r>
            <a:r>
              <a:rPr lang="cs-CZ" sz="2000" dirty="0">
                <a:latin typeface="Tahoma" panose="020B0604030504040204" pitchFamily="34" charset="0"/>
              </a:rPr>
              <a:t>nízké umístění, funkčnost vysoké, paradox vůči preferovanému typu krytiny</a:t>
            </a:r>
          </a:p>
          <a:p>
            <a:pPr lvl="1">
              <a:spcBef>
                <a:spcPts val="300"/>
              </a:spcBef>
            </a:pPr>
            <a:endParaRPr lang="cs-CZ" sz="2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7" y="1268760"/>
            <a:ext cx="3399682" cy="318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215008" y="260648"/>
            <a:ext cx="892899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Tahoma" panose="020B0604030504040204" pitchFamily="34" charset="0"/>
              </a:rPr>
              <a:t>Dotazník -x- hypotézy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43549" y="1268760"/>
            <a:ext cx="5391253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cs-CZ" sz="2000" dirty="0">
                <a:latin typeface="Tahoma" panose="020B0604030504040204" pitchFamily="34" charset="0"/>
              </a:rPr>
              <a:t>Majoritní část respondentů by pro pokládku krytiny volila odbornou firmu</a:t>
            </a:r>
            <a:r>
              <a:rPr lang="cs-CZ" sz="2000" dirty="0" smtClean="0">
                <a:latin typeface="Tahoma" panose="020B0604030504040204" pitchFamily="34" charset="0"/>
              </a:rPr>
              <a:t>.</a:t>
            </a:r>
          </a:p>
          <a:p>
            <a:pPr algn="ctr">
              <a:spcBef>
                <a:spcPts val="300"/>
              </a:spcBef>
            </a:pPr>
            <a:r>
              <a:rPr lang="cs-CZ" sz="2000" dirty="0" smtClean="0">
                <a:solidFill>
                  <a:srgbClr val="00B050"/>
                </a:solidFill>
                <a:latin typeface="Tahoma" panose="020B0604030504040204" pitchFamily="34" charset="0"/>
              </a:rPr>
              <a:t>ČÁSTEČNĚ PROKÁZÁNO</a:t>
            </a:r>
            <a:endParaRPr lang="cs-CZ" sz="20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Dva typy investorů, </a:t>
            </a:r>
            <a:r>
              <a:rPr lang="cs-CZ" sz="2000" dirty="0">
                <a:latin typeface="Tahoma" panose="020B0604030504040204" pitchFamily="34" charset="0"/>
              </a:rPr>
              <a:t>odborná firma, řemeslník (odbornost?)</a:t>
            </a:r>
          </a:p>
          <a:p>
            <a:pPr>
              <a:spcBef>
                <a:spcPts val="300"/>
              </a:spcBef>
            </a:pPr>
            <a:endParaRPr lang="cs-CZ" sz="200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DEMONSTRACE FUNKČNOSTI NA MODELOVÉ SITUACI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Jamné nad Orlicí, MSK 12°, 600 </a:t>
            </a:r>
            <a:r>
              <a:rPr lang="cs-CZ" sz="2000" b="0" dirty="0" err="1" smtClean="0">
                <a:latin typeface="Tahoma" panose="020B0604030504040204" pitchFamily="34" charset="0"/>
              </a:rPr>
              <a:t>m.n.m</a:t>
            </a:r>
            <a:r>
              <a:rPr lang="cs-CZ" sz="2000" b="0" dirty="0" smtClean="0">
                <a:latin typeface="Tahoma" panose="020B0604030504040204" pitchFamily="34" charset="0"/>
              </a:rPr>
              <a:t>., VII. sněhová a IV. větrná oblast</a:t>
            </a:r>
          </a:p>
        </p:txBody>
      </p:sp>
      <p:pic>
        <p:nvPicPr>
          <p:cNvPr id="5" name="Obrázek 4" descr="C:\Users\Rieger\AppData\Local\Microsoft\Windows\INetCache\Content.Word\05_httpwww.strechy-novak.czvyroba-cnc-krov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17" y="4939220"/>
            <a:ext cx="2934335" cy="157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Rieger\Desktop\BP\BP\Aplikace na krovy\_C\04_httpwww.strechy-novak.czvyroba-cnc-krov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4076"/>
            <a:ext cx="2870200" cy="1712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656722" y="6515162"/>
            <a:ext cx="8242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Krov - reference 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[online]. ČR [cit. 2017-04-14]. Dostupné z: http://www.strechy-novak.cz/vyroba-cnc-krovu</a:t>
            </a: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9314"/>
            <a:ext cx="6526667" cy="252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02_httpww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3" y="4933790"/>
            <a:ext cx="2521872" cy="15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93610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Návaznost na </a:t>
            </a:r>
            <a:r>
              <a:rPr lang="cs-CZ" sz="2000" b="0" dirty="0" err="1" smtClean="0">
                <a:latin typeface="Tahoma" panose="020B0604030504040204" pitchFamily="34" charset="0"/>
              </a:rPr>
              <a:t>ot</a:t>
            </a:r>
            <a:r>
              <a:rPr lang="cs-CZ" sz="2000" b="0" dirty="0" smtClean="0">
                <a:latin typeface="Tahoma" panose="020B0604030504040204" pitchFamily="34" charset="0"/>
              </a:rPr>
              <a:t>. 8 – dle sklonu, místních podmínek, tvaru střechy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Otázka 7 – poměr cena/záruka/životnost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17" y="3516534"/>
            <a:ext cx="5943600" cy="3147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383419" y="2348880"/>
            <a:ext cx="842493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SKLONY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Včetně MSK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V rámci šikmých a strmých střech (falc, asfalt)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315357"/>
            <a:ext cx="8424936" cy="204163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KLIMATICKÉ PODMÍNKY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Dle vhodnosti typu krytiny do daného prostředí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Horské</a:t>
            </a:r>
            <a:r>
              <a:rPr lang="cs-CZ" sz="2000" b="0" dirty="0" smtClean="0">
                <a:latin typeface="Tahoma" panose="020B0604030504040204" pitchFamily="34" charset="0"/>
              </a:rPr>
              <a:t> – nízké teploty, výkyvy teplot, srážkové úhrny, nápor větru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Městské</a:t>
            </a:r>
            <a:r>
              <a:rPr lang="cs-CZ" sz="2000" b="0" dirty="0" smtClean="0">
                <a:latin typeface="Tahoma" panose="020B0604030504040204" pitchFamily="34" charset="0"/>
              </a:rPr>
              <a:t> – malý nápor větru, chemický spad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Venkovské</a:t>
            </a:r>
            <a:r>
              <a:rPr lang="cs-CZ" sz="2000" b="0" dirty="0" smtClean="0">
                <a:latin typeface="Tahoma" panose="020B0604030504040204" pitchFamily="34" charset="0"/>
              </a:rPr>
              <a:t> – rozptyl teplot, sání větru, biologický spad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7" y="3032368"/>
            <a:ext cx="3160395" cy="3667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39662" y="3645024"/>
            <a:ext cx="547260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Vyšší pevnost</a:t>
            </a:r>
            <a:r>
              <a:rPr lang="cs-CZ" sz="2000" dirty="0">
                <a:latin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</a:rPr>
              <a:t>– sjíždění sněhu</a:t>
            </a:r>
            <a:endParaRPr lang="cs-CZ" sz="2000" dirty="0">
              <a:latin typeface="Tahoma" panose="020B060403050404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</a:rPr>
              <a:t>H</a:t>
            </a:r>
            <a:r>
              <a:rPr lang="cs-CZ" sz="2000" dirty="0" smtClean="0">
                <a:latin typeface="Tahoma" panose="020B0604030504040204" pitchFamily="34" charset="0"/>
              </a:rPr>
              <a:t>rubší povrch</a:t>
            </a:r>
            <a:r>
              <a:rPr lang="cs-CZ" sz="2000" dirty="0">
                <a:latin typeface="Tahoma" panose="020B0604030504040204" pitchFamily="34" charset="0"/>
              </a:rPr>
              <a:t> </a:t>
            </a:r>
            <a:r>
              <a:rPr lang="cs-CZ" sz="2000" dirty="0" smtClean="0">
                <a:latin typeface="Tahoma" panose="020B0604030504040204" pitchFamily="34" charset="0"/>
              </a:rPr>
              <a:t>– nesjíždění sněhu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Hladký povrch – neulpívání spadu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Nenasákavost – mrazuvzdornost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Malá křehkost – pevnost v detailech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Nízká hmotnost – zatížení nosné konstrukce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Vyšší hmotnost – odolnost vůči sání větru</a:t>
            </a:r>
            <a:endParaRPr lang="cs-CZ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23528" y="1315357"/>
            <a:ext cx="8424936" cy="204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TVAR STŘECHY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1</a:t>
            </a:r>
            <a:r>
              <a:rPr lang="cs-CZ" sz="2000" b="0" dirty="0" smtClean="0">
                <a:latin typeface="Tahoma" panose="020B0604030504040204" pitchFamily="34" charset="0"/>
              </a:rPr>
              <a:t> – jednoduchý půdorys, prostupuje pouze komín, větrací potrubí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2</a:t>
            </a:r>
            <a:r>
              <a:rPr lang="cs-CZ" sz="2000" b="0" dirty="0" smtClean="0">
                <a:latin typeface="Tahoma" panose="020B0604030504040204" pitchFamily="34" charset="0"/>
              </a:rPr>
              <a:t> – půdorys L, T, U (nároží, úžlabí), prostupující </a:t>
            </a:r>
            <a:r>
              <a:rPr lang="cs-CZ" sz="2000" b="0" dirty="0" err="1" smtClean="0">
                <a:latin typeface="Tahoma" panose="020B0604030504040204" pitchFamily="34" charset="0"/>
              </a:rPr>
              <a:t>kce</a:t>
            </a:r>
            <a:r>
              <a:rPr lang="cs-CZ" sz="2000" b="0" dirty="0" smtClean="0">
                <a:latin typeface="Tahoma" panose="020B0604030504040204" pitchFamily="34" charset="0"/>
              </a:rPr>
              <a:t> viz. kat. 1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b="0" u="sng" dirty="0" smtClean="0">
                <a:latin typeface="Tahoma" panose="020B0604030504040204" pitchFamily="34" charset="0"/>
              </a:rPr>
              <a:t>3</a:t>
            </a:r>
            <a:r>
              <a:rPr lang="cs-CZ" sz="2000" b="0" dirty="0" smtClean="0">
                <a:latin typeface="Tahoma" panose="020B0604030504040204" pitchFamily="34" charset="0"/>
              </a:rPr>
              <a:t> – půdorys kat. 2, doplňkové </a:t>
            </a:r>
            <a:r>
              <a:rPr lang="cs-CZ" sz="2000" b="0" dirty="0" err="1" smtClean="0">
                <a:latin typeface="Tahoma" panose="020B0604030504040204" pitchFamily="34" charset="0"/>
              </a:rPr>
              <a:t>kce</a:t>
            </a:r>
            <a:r>
              <a:rPr lang="cs-CZ" sz="2000" b="0" dirty="0" smtClean="0">
                <a:latin typeface="Tahoma" panose="020B0604030504040204" pitchFamily="34" charset="0"/>
              </a:rPr>
              <a:t> (vikýře, střešní okna apod.) 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3356992"/>
            <a:ext cx="2879725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177379" y="3789041"/>
            <a:ext cx="5832350" cy="123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Jednoduchý tvar – větší formáty krytiny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Složitější tvar – menší formáty</a:t>
            </a:r>
            <a:r>
              <a:rPr lang="cs-CZ" sz="2000" b="0" dirty="0">
                <a:latin typeface="Tahoma" panose="020B0604030504040204" pitchFamily="34" charset="0"/>
              </a:rPr>
              <a:t> </a:t>
            </a:r>
            <a:r>
              <a:rPr lang="cs-CZ" sz="2000" b="0" dirty="0" smtClean="0">
                <a:latin typeface="Tahoma" panose="020B0604030504040204" pitchFamily="34" charset="0"/>
              </a:rPr>
              <a:t>jinak větší odpad, flexibilnější krytiny</a:t>
            </a:r>
          </a:p>
        </p:txBody>
      </p:sp>
    </p:spTree>
    <p:extLst>
      <p:ext uri="{BB962C8B-B14F-4D97-AF65-F5344CB8AC3E}">
        <p14:creationId xmlns:p14="http://schemas.microsoft.com/office/powerpoint/2010/main" val="18777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POMĚR CENA/ZÁRUKA/ŽIVOTNOST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Specifika v poměru ku nejvýhodnějšímu parametru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Poměr kritérií dle bodů z dotazníku (4,4/12,6; 2,5/12,6; 5,7/12,6)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Celkový součet </a:t>
            </a:r>
            <a:r>
              <a:rPr lang="cs-CZ" sz="2000" b="0" dirty="0" err="1" smtClean="0">
                <a:latin typeface="Tahoma" panose="020B0604030504040204" pitchFamily="34" charset="0"/>
              </a:rPr>
              <a:t>přenásobením</a:t>
            </a:r>
            <a:r>
              <a:rPr lang="cs-CZ" sz="2000" b="0" dirty="0" smtClean="0">
                <a:latin typeface="Tahoma" panose="020B0604030504040204" pitchFamily="34" charset="0"/>
              </a:rPr>
              <a:t> a sečtením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932805" cy="344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7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Diagram Rozhodovacího procesu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DEMONSTRACE FUNKČNOSTI NA MODELOVÉ SITUACI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Jamné nad Orlicí, MSK 12°, 600 </a:t>
            </a:r>
            <a:r>
              <a:rPr lang="cs-CZ" sz="2000" b="0" dirty="0" err="1" smtClean="0">
                <a:latin typeface="Tahoma" panose="020B0604030504040204" pitchFamily="34" charset="0"/>
              </a:rPr>
              <a:t>m.n.m</a:t>
            </a:r>
            <a:r>
              <a:rPr lang="cs-CZ" sz="2000" b="0" dirty="0" smtClean="0">
                <a:latin typeface="Tahoma" panose="020B0604030504040204" pitchFamily="34" charset="0"/>
              </a:rPr>
              <a:t>., VII. sněhová a IV. větrná oblast</a:t>
            </a:r>
          </a:p>
        </p:txBody>
      </p:sp>
      <p:pic>
        <p:nvPicPr>
          <p:cNvPr id="5" name="Obrázek 4" descr="C:\Users\Rieger\AppData\Local\Microsoft\Windows\INetCache\Content.Word\05_httpwww.strechy-novak.czvyroba-cnc-krov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17" y="4939220"/>
            <a:ext cx="2934335" cy="157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Rieger\Desktop\BP\BP\Aplikace na krovy\_C\04_httpwww.strechy-novak.czvyroba-cnc-krov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4076"/>
            <a:ext cx="2870200" cy="1712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656722" y="6515162"/>
            <a:ext cx="8242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</a:t>
            </a:r>
            <a:r>
              <a:rPr lang="cs-CZ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Krov - reference 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[online]. ČR [cit. 2017-04-14]. Dostupné z: http://www.strechy-novak.cz/vyroba-cnc-krovu</a:t>
            </a: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9314"/>
            <a:ext cx="6526667" cy="252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02_httpww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3" y="4933790"/>
            <a:ext cx="2521872" cy="15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Závěrečné shrnutí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Zjednodušení rozhodovacího procesu výběru nejvhodnější krytiny pro danou střešní konstrukci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Vytvoření metodiky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Systematizace rozhodovacího procesu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Multikriteriální analýza s vazbou na veřejné mínění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20940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Osnova prezentace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96752"/>
            <a:ext cx="7520940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Motivace a důvody k řešení daného problému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Cíl práce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Hypotézy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Použité metody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Dosažené výsledky a přínos práce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Závěrečné shrnutí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Doplňující dotazy vedoucího práce a oponenta</a:t>
            </a:r>
          </a:p>
        </p:txBody>
      </p:sp>
    </p:spTree>
    <p:extLst>
      <p:ext uri="{BB962C8B-B14F-4D97-AF65-F5344CB8AC3E}">
        <p14:creationId xmlns:p14="http://schemas.microsoft.com/office/powerpoint/2010/main" val="30619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Doplňující dotazy vedoucího práce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323528" y="1800659"/>
            <a:ext cx="7519988" cy="504056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„Jak byste po znalosti výsledků dotazníku upravil dotazník pro další šetření?“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Vynechání některých zanedbatelných odpovědí (</a:t>
            </a:r>
            <a:r>
              <a:rPr lang="cs-CZ" sz="2000" dirty="0" err="1" smtClean="0">
                <a:latin typeface="Tahoma" panose="020B0604030504040204" pitchFamily="34" charset="0"/>
              </a:rPr>
              <a:t>ot</a:t>
            </a:r>
            <a:r>
              <a:rPr lang="cs-CZ" sz="2000" dirty="0" smtClean="0">
                <a:latin typeface="Tahoma" panose="020B0604030504040204" pitchFamily="34" charset="0"/>
              </a:rPr>
              <a:t>. 7, 8)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Rozdělení některých pojmů na více možností (</a:t>
            </a:r>
            <a:r>
              <a:rPr lang="cs-CZ" sz="2000" dirty="0" err="1" smtClean="0">
                <a:latin typeface="Tahoma" panose="020B0604030504040204" pitchFamily="34" charset="0"/>
              </a:rPr>
              <a:t>ot</a:t>
            </a:r>
            <a:r>
              <a:rPr lang="cs-CZ" sz="2000" dirty="0" smtClean="0">
                <a:latin typeface="Tahoma" panose="020B0604030504040204" pitchFamily="34" charset="0"/>
              </a:rPr>
              <a:t>. 7)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Rozšíření blanketu mezi více respondentů (stovky responzí)</a:t>
            </a: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Doplňující dotazy oponenta práce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504056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„Vzhledem ke skladbě respondentů, jaké kritérium má podle vás největší váhu v rozhodování a proč?“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Funkční spolehlivost krytiny (nasákavost, mrazuvzdornost, odolnost vůči hnanému dešti, tlakové vodě)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Odolnost vůči extrém. </a:t>
            </a:r>
            <a:r>
              <a:rPr lang="cs-CZ" sz="2000" dirty="0">
                <a:latin typeface="Tahoma" panose="020B0604030504040204" pitchFamily="34" charset="0"/>
              </a:rPr>
              <a:t>p</a:t>
            </a:r>
            <a:r>
              <a:rPr lang="cs-CZ" sz="2000" dirty="0" smtClean="0">
                <a:latin typeface="Tahoma" panose="020B0604030504040204" pitchFamily="34" charset="0"/>
              </a:rPr>
              <a:t>ovětrnost. podmínkám (vítr, kroupy, sníh)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Cena, záruka, životnost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Rychlost montáže </a:t>
            </a:r>
            <a:endParaRPr lang="cs-CZ" sz="2000" b="0" dirty="0" smtClean="0">
              <a:latin typeface="Tahoma" panose="020B060403050404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„Je předpoklad, že po provedení možného šetření s větším počtem, řekněme techničtějších respondentů, by se změnily výsledky, pokud ano, kterým směrem?“</a:t>
            </a:r>
          </a:p>
          <a:p>
            <a:pPr lvl="2">
              <a:spcBef>
                <a:spcPts val="1000"/>
              </a:spcBef>
              <a:buClrTx/>
            </a:pPr>
            <a:r>
              <a:rPr lang="cs-CZ" sz="2000" b="0" dirty="0" smtClean="0">
                <a:latin typeface="Tahoma" panose="020B0604030504040204" pitchFamily="34" charset="0"/>
              </a:rPr>
              <a:t>Vyšší promítnutí ceny v diagramu – omezení plechových krytin v popředí </a:t>
            </a: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140000">
            <a:off x="962663" y="1894237"/>
            <a:ext cx="5650992" cy="1207509"/>
          </a:xfrm>
        </p:spPr>
        <p:txBody>
          <a:bodyPr/>
          <a:lstStyle/>
          <a:p>
            <a:r>
              <a:rPr lang="cs-CZ" sz="4000" dirty="0" smtClean="0">
                <a:latin typeface="Tahoma" panose="020B0604030504040204" pitchFamily="34" charset="0"/>
              </a:rPr>
              <a:t>Děkuji za pozornost</a:t>
            </a:r>
            <a:endParaRPr lang="cs-CZ" sz="4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Motivace a důvody k řešení daného problému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Přesycený trh se stavebními materiály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Různé druhy materiálů – rozdílné vlastnosti – rozdílná vhodnost použití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Složitost rozhodovacího procesu výběru vhodné krytiny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latin typeface="Tahoma" panose="020B0604030504040204" pitchFamily="34" charset="0"/>
              </a:rPr>
              <a:t>Nemožnost kvalitativního výběru krytiny nezainteresovanými </a:t>
            </a:r>
            <a:r>
              <a:rPr lang="cs-CZ" sz="2000" b="0" dirty="0" smtClean="0">
                <a:latin typeface="Tahoma" panose="020B0604030504040204" pitchFamily="34" charset="0"/>
              </a:rPr>
              <a:t>osobami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Riziko vzniku chybných rozhodnutí – zvýšené náklady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Přesvědčení o snaze investora aplikovat druh krytiny nejvhodnější pro jeho střešní konstrukci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Cíl práce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80858"/>
            <a:ext cx="8352928" cy="55446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Zpracování schéma rozhodovacího procesu pro výběr nejvhodnější střešní krytiny</a:t>
            </a:r>
          </a:p>
          <a:p>
            <a:pPr lvl="2">
              <a:spcBef>
                <a:spcPts val="800"/>
              </a:spcBef>
            </a:pPr>
            <a:r>
              <a:rPr lang="cs-CZ" sz="2000" b="0" dirty="0" smtClean="0">
                <a:latin typeface="Tahoma" panose="020B0604030504040204" pitchFamily="34" charset="0"/>
              </a:rPr>
              <a:t>Šikmé a strmé střechy</a:t>
            </a:r>
          </a:p>
          <a:p>
            <a:pPr lvl="2">
              <a:spcBef>
                <a:spcPts val="800"/>
              </a:spcBef>
            </a:pPr>
            <a:r>
              <a:rPr lang="cs-CZ" sz="2000" dirty="0" smtClean="0">
                <a:latin typeface="Tahoma" panose="020B0604030504040204" pitchFamily="34" charset="0"/>
              </a:rPr>
              <a:t>Rodinné a bytové domy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Praktická aplikace výběru krytiny na konkrétní střeše</a:t>
            </a:r>
          </a:p>
          <a:p>
            <a:pPr lvl="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Rozhodovací proces</a:t>
            </a:r>
          </a:p>
          <a:p>
            <a:pPr lvl="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Multikriteriální analýza</a:t>
            </a: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hypotézy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Nejvíce </a:t>
            </a:r>
            <a:r>
              <a:rPr lang="cs-CZ" sz="2000" b="0" dirty="0">
                <a:latin typeface="Tahoma" panose="020B0604030504040204" pitchFamily="34" charset="0"/>
              </a:rPr>
              <a:t>respondentů by si při výběru krytiny nechala poradit od projektanta </a:t>
            </a:r>
            <a:r>
              <a:rPr lang="cs-CZ" sz="2000" b="0" dirty="0" smtClean="0">
                <a:latin typeface="Tahoma" panose="020B0604030504040204" pitchFamily="34" charset="0"/>
              </a:rPr>
              <a:t>a pokrývače </a:t>
            </a:r>
            <a:r>
              <a:rPr lang="cs-CZ" sz="2000" b="0" dirty="0">
                <a:latin typeface="Tahoma" panose="020B0604030504040204" pitchFamily="34" charset="0"/>
              </a:rPr>
              <a:t>či pokrývačské </a:t>
            </a:r>
            <a:r>
              <a:rPr lang="cs-CZ" sz="2000" b="0" dirty="0" smtClean="0">
                <a:latin typeface="Tahoma" panose="020B0604030504040204" pitchFamily="34" charset="0"/>
              </a:rPr>
              <a:t>firmy.</a:t>
            </a:r>
            <a:endParaRPr lang="cs-CZ" sz="2000" b="0" dirty="0">
              <a:latin typeface="Tahoma" panose="020B060403050404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Většina </a:t>
            </a:r>
            <a:r>
              <a:rPr lang="cs-CZ" sz="2000" b="0" dirty="0">
                <a:latin typeface="Tahoma" panose="020B0604030504040204" pitchFamily="34" charset="0"/>
              </a:rPr>
              <a:t>respondentů netrvá na určitém druhu krytiny, nýbrž by aplikovala krytinu, </a:t>
            </a:r>
            <a:r>
              <a:rPr lang="cs-CZ" sz="2000" b="0" dirty="0" smtClean="0">
                <a:latin typeface="Tahoma" panose="020B0604030504040204" pitchFamily="34" charset="0"/>
              </a:rPr>
              <a:t>která je </a:t>
            </a:r>
            <a:r>
              <a:rPr lang="cs-CZ" sz="2000" b="0" dirty="0">
                <a:latin typeface="Tahoma" panose="020B0604030504040204" pitchFamily="34" charset="0"/>
              </a:rPr>
              <a:t>pro jejich střechu </a:t>
            </a:r>
            <a:r>
              <a:rPr lang="cs-CZ" sz="2000" b="0" dirty="0" smtClean="0">
                <a:latin typeface="Tahoma" panose="020B0604030504040204" pitchFamily="34" charset="0"/>
              </a:rPr>
              <a:t>nejvhodnější.</a:t>
            </a:r>
            <a:endParaRPr lang="cs-CZ" sz="2000" b="0" dirty="0">
              <a:latin typeface="Tahoma" panose="020B060403050404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latin typeface="Tahoma" panose="020B0604030504040204" pitchFamily="34" charset="0"/>
              </a:rPr>
              <a:t>B</a:t>
            </a:r>
            <a:r>
              <a:rPr lang="cs-CZ" sz="2000" b="0" dirty="0" smtClean="0">
                <a:latin typeface="Tahoma" panose="020B0604030504040204" pitchFamily="34" charset="0"/>
              </a:rPr>
              <a:t>ez </a:t>
            </a:r>
            <a:r>
              <a:rPr lang="cs-CZ" sz="2000" b="0" dirty="0">
                <a:latin typeface="Tahoma" panose="020B0604030504040204" pitchFamily="34" charset="0"/>
              </a:rPr>
              <a:t>dalších kritérií výběru by nejvíce respondentů volilo keramickou </a:t>
            </a:r>
            <a:r>
              <a:rPr lang="cs-CZ" sz="2000" b="0" dirty="0" smtClean="0">
                <a:latin typeface="Tahoma" panose="020B0604030504040204" pitchFamily="34" charset="0"/>
              </a:rPr>
              <a:t>krytinu.</a:t>
            </a:r>
            <a:endParaRPr lang="cs-CZ" sz="2000" b="0" dirty="0">
              <a:latin typeface="Tahoma" panose="020B060403050404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latin typeface="Tahoma" panose="020B0604030504040204" pitchFamily="34" charset="0"/>
              </a:rPr>
              <a:t>V</a:t>
            </a:r>
            <a:r>
              <a:rPr lang="cs-CZ" sz="2000" b="0" dirty="0" smtClean="0">
                <a:latin typeface="Tahoma" panose="020B0604030504040204" pitchFamily="34" charset="0"/>
              </a:rPr>
              <a:t>ětšinu </a:t>
            </a:r>
            <a:r>
              <a:rPr lang="cs-CZ" sz="2000" b="0" dirty="0">
                <a:latin typeface="Tahoma" panose="020B0604030504040204" pitchFamily="34" charset="0"/>
              </a:rPr>
              <a:t>respondentů při výběru typu krytiny nejvíce ovlivní cena za její </a:t>
            </a:r>
            <a:r>
              <a:rPr lang="cs-CZ" sz="2000" b="0" dirty="0" smtClean="0">
                <a:latin typeface="Tahoma" panose="020B0604030504040204" pitchFamily="34" charset="0"/>
              </a:rPr>
              <a:t>provedení.</a:t>
            </a:r>
            <a:endParaRPr lang="cs-CZ" sz="2000" b="0" dirty="0">
              <a:latin typeface="Tahoma" panose="020B060403050404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Majoritní </a:t>
            </a:r>
            <a:r>
              <a:rPr lang="cs-CZ" sz="2000" b="0" dirty="0">
                <a:latin typeface="Tahoma" panose="020B0604030504040204" pitchFamily="34" charset="0"/>
              </a:rPr>
              <a:t>část respondentů by pro pokládku krytiny volila odbornou firmu.</a:t>
            </a: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Použité metody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Sběr dat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Analýza dokumentů – zisk informací z různých zdrojů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Dotazníkové šetření – sběr názorů mezi laickou a odbornou veřejností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Zpracování a vyhodnocování dat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Komparace – nastudovaná fakta a veřejné mínění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Analýza – dotazníkové šetření, vyvození závěrů</a:t>
            </a:r>
          </a:p>
          <a:p>
            <a:pPr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</a:rPr>
              <a:t>Dedukce – odvození zjištěných poznatků a jejich aplikace při tvorbě rozhodovacího schématu, ověření jeho funkčnosti</a:t>
            </a:r>
            <a:endParaRPr lang="cs-CZ" sz="2000" b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140000">
            <a:off x="1012464" y="2008535"/>
            <a:ext cx="5516247" cy="1089427"/>
          </a:xfrm>
        </p:spPr>
        <p:txBody>
          <a:bodyPr/>
          <a:lstStyle/>
          <a:p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výsledky a přínos práce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Teoretická část práce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Úvod do šikmých střech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Charakteristika všech typů krytin pro dané střechy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Členění dle materiálu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Historie, výroba, specifikace, výrobci na CZ trhu, montáž, typy krytin v sortimentu, výhody / nevýhody / chyby návrhu a realizace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81354"/>
              </p:ext>
            </p:extLst>
          </p:nvPr>
        </p:nvGraphicFramePr>
        <p:xfrm>
          <a:off x="4067944" y="3933056"/>
          <a:ext cx="2235200" cy="2573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KERAMICKÁ BOBROVKA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KERAMICKÝ PREJZ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KERAMICKÁ DRÁŽKOVANÁ TAŽENÁ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KERAMICKÁ DRÁŽKOVANÁ RAŽENÁ SPOJITÁ VODNÍ DRÁŽKA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KERAMICKÁ DRÁŽKOVANÁ RAŽENÁ PŘERUŠENÁ VODNÍ DRÁŽKA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KERAMICKÁ VLNOVKA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BETONOVÁ S VYVÝŠENOU BOČNÍ DRÁŽKOU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BETONOVÁ SE SNÍŽENOU BOČNÍ DRÁŽKOU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03092"/>
              </p:ext>
            </p:extLst>
          </p:nvPr>
        </p:nvGraphicFramePr>
        <p:xfrm>
          <a:off x="6588224" y="4365104"/>
          <a:ext cx="2235200" cy="210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BETONOVÁ BOBROVKA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VLÁKNOCEMENTOVÁ MALÝ FORMÁT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VLÁKNOCEMENTOVÁ VELKÝ FORMÁT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BITUMENOVÝ PÁS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BITUMENOVÝ ŠINDEL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PLECHOVÉ PROFILOVANÉ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PLECHOVÉ FALCOVANÉ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PLECHOVÉ MALOFORMÁTOVÉ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PLASTOVÉ ŠABLONY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PLASTOVÉ ŠINDELE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PLASTOVÉ TAŠKY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548640"/>
          </a:xfrm>
        </p:spPr>
        <p:txBody>
          <a:bodyPr/>
          <a:lstStyle/>
          <a:p>
            <a:r>
              <a:rPr lang="cs-CZ" sz="4000" b="1" dirty="0" smtClean="0">
                <a:latin typeface="Tahoma" panose="020B0604030504040204" pitchFamily="34" charset="0"/>
              </a:rPr>
              <a:t>Dotazníkové šetření</a:t>
            </a:r>
            <a:endParaRPr lang="cs-CZ" sz="4000" b="1" dirty="0">
              <a:latin typeface="Tahoma" panose="020B060403050404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5446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Rozřešení stanovených hypotéz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Nastavení kritérií diagramu rozhodovacího procesu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I. fáze – pouze laická veřejnost (32 respondentů)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II. </a:t>
            </a:r>
            <a:r>
              <a:rPr lang="cs-CZ" sz="2000" b="0" dirty="0">
                <a:latin typeface="Tahoma" panose="020B0604030504040204" pitchFamily="34" charset="0"/>
              </a:rPr>
              <a:t>f</a:t>
            </a:r>
            <a:r>
              <a:rPr lang="cs-CZ" sz="2000" b="0" dirty="0" smtClean="0">
                <a:latin typeface="Tahoma" panose="020B0604030504040204" pitchFamily="34" charset="0"/>
              </a:rPr>
              <a:t>áze – včetně odborné veřejnosti (dalších 18 respondentů)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0" dirty="0" smtClean="0">
                <a:latin typeface="Tahoma" panose="020B0604030504040204" pitchFamily="34" charset="0"/>
              </a:rPr>
              <a:t>Pro potřeby práce brán v potaz celkový výsledek (50 respondentů)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b="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1023</Words>
  <Application>Microsoft Office PowerPoint</Application>
  <PresentationFormat>Předvádění na obrazovce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Úhly</vt:lpstr>
      <vt:lpstr>Střešní krytiny pro šikmé střechy</vt:lpstr>
      <vt:lpstr>Osnova prezentace</vt:lpstr>
      <vt:lpstr>Motivace a důvody k řešení daného problému</vt:lpstr>
      <vt:lpstr>Cíl práce</vt:lpstr>
      <vt:lpstr>hypotézy</vt:lpstr>
      <vt:lpstr>Použité metody</vt:lpstr>
      <vt:lpstr>Dosažené výsledky a přínos práce</vt:lpstr>
      <vt:lpstr>Teoretická část práce</vt:lpstr>
      <vt:lpstr>Dotazníkové šetření</vt:lpstr>
      <vt:lpstr>Dotazník -x- hypotézy</vt:lpstr>
      <vt:lpstr>Prezentace aplikace PowerPoint</vt:lpstr>
      <vt:lpstr>Prezentace aplikace PowerPoint</vt:lpstr>
      <vt:lpstr>Diagram Rozhodovacího procesu</vt:lpstr>
      <vt:lpstr>Diagram Rozhodovacího procesu</vt:lpstr>
      <vt:lpstr>Diagram Rozhodovacího procesu</vt:lpstr>
      <vt:lpstr>Diagram Rozhodovacího procesu</vt:lpstr>
      <vt:lpstr>Diagram Rozhodovacího procesu</vt:lpstr>
      <vt:lpstr>Diagram Rozhodovacího procesu</vt:lpstr>
      <vt:lpstr>Závěrečné shrnutí</vt:lpstr>
      <vt:lpstr>Doplňující dotazy vedoucího práce</vt:lpstr>
      <vt:lpstr>Doplňující dotazy oponenta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Rieger</dc:creator>
  <cp:lastModifiedBy>Rieger</cp:lastModifiedBy>
  <cp:revision>65</cp:revision>
  <dcterms:created xsi:type="dcterms:W3CDTF">2017-06-16T08:51:21Z</dcterms:created>
  <dcterms:modified xsi:type="dcterms:W3CDTF">2017-06-19T18:15:14Z</dcterms:modified>
</cp:coreProperties>
</file>