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8" r:id="rId11"/>
    <p:sldId id="264" r:id="rId12"/>
    <p:sldId id="266" r:id="rId13"/>
    <p:sldId id="267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7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21. 6. 2017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21. 6. 2017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21. 6. 2017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21. 6. 2017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21. 6. 2017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21. 6. 2017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21. 6. 2017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21. 6. 2017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21. 6. 2017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21. 6. 2017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Calibri" pitchFamily="34" charset="0"/>
                <a:cs typeface="Calibri" pitchFamily="34" charset="0"/>
              </a:rPr>
              <a:t>Rekonstrukce </a:t>
            </a:r>
            <a:r>
              <a:rPr lang="cs-CZ" sz="4000" dirty="0" err="1" smtClean="0">
                <a:latin typeface="Calibri" pitchFamily="34" charset="0"/>
                <a:cs typeface="Calibri" pitchFamily="34" charset="0"/>
              </a:rPr>
              <a:t>hydroizolace</a:t>
            </a:r>
            <a:r>
              <a:rPr lang="cs-CZ" sz="4000" dirty="0" smtClean="0">
                <a:latin typeface="Calibri" pitchFamily="34" charset="0"/>
                <a:cs typeface="Calibri" pitchFamily="34" charset="0"/>
              </a:rPr>
              <a:t> spodní stavby daného objektu</a:t>
            </a:r>
            <a:endParaRPr lang="cs-CZ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200" dirty="0" smtClean="0">
                <a:latin typeface="Calibri" pitchFamily="34" charset="0"/>
                <a:cs typeface="Calibri" pitchFamily="34" charset="0"/>
              </a:rPr>
              <a:t>Autor: Ladislav Majer</a:t>
            </a:r>
            <a:br>
              <a:rPr lang="cs-CZ" sz="2200" dirty="0" smtClean="0">
                <a:latin typeface="Calibri" pitchFamily="34" charset="0"/>
                <a:cs typeface="Calibri" pitchFamily="34" charset="0"/>
              </a:rPr>
            </a:br>
            <a:r>
              <a:rPr lang="cs-CZ" sz="2200" dirty="0" smtClean="0">
                <a:latin typeface="Calibri" pitchFamily="34" charset="0"/>
                <a:cs typeface="Calibri" pitchFamily="34" charset="0"/>
              </a:rPr>
              <a:t>Vedoucí: Ing. Blanka </a:t>
            </a:r>
            <a:r>
              <a:rPr lang="cs-CZ" sz="2200" dirty="0" err="1" smtClean="0">
                <a:latin typeface="Calibri" pitchFamily="34" charset="0"/>
                <a:cs typeface="Calibri" pitchFamily="34" charset="0"/>
              </a:rPr>
              <a:t>Pelánková</a:t>
            </a:r>
            <a:r>
              <a:rPr lang="cs-CZ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cs-CZ" sz="2200" dirty="0" smtClean="0">
                <a:latin typeface="Calibri" pitchFamily="34" charset="0"/>
                <a:cs typeface="Calibri" pitchFamily="34" charset="0"/>
              </a:rPr>
            </a:br>
            <a:r>
              <a:rPr lang="cs-CZ" sz="2200" dirty="0" smtClean="0">
                <a:latin typeface="Calibri" pitchFamily="34" charset="0"/>
                <a:cs typeface="Calibri" pitchFamily="34" charset="0"/>
              </a:rPr>
              <a:t>Oponent: Ing. Lukáš </a:t>
            </a:r>
            <a:r>
              <a:rPr lang="cs-CZ" sz="2200" dirty="0" err="1" smtClean="0">
                <a:latin typeface="Calibri" pitchFamily="34" charset="0"/>
                <a:cs typeface="Calibri" pitchFamily="34" charset="0"/>
              </a:rPr>
              <a:t>Máče</a:t>
            </a:r>
            <a:endParaRPr lang="cs-CZ" sz="2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C:\Users\Dave\Desktop\V3E BAK\PDF bakalářka\logo_vs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714356"/>
            <a:ext cx="12239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785786" y="714356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Vysoká škola technická a ekonomická v Českých Budějovicích </a:t>
            </a:r>
            <a:br>
              <a:rPr lang="cs-CZ" b="1" dirty="0" smtClean="0"/>
            </a:br>
            <a:r>
              <a:rPr lang="cs-CZ" b="1" dirty="0" smtClean="0"/>
              <a:t>Ústav technicko-technologický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28596" y="2571744"/>
            <a:ext cx="7467600" cy="1143000"/>
          </a:xfrm>
        </p:spPr>
        <p:txBody>
          <a:bodyPr/>
          <a:lstStyle/>
          <a:p>
            <a:pPr algn="ctr"/>
            <a:r>
              <a:rPr lang="cs-CZ" sz="4000" dirty="0" smtClean="0">
                <a:solidFill>
                  <a:srgbClr val="3B3B3B"/>
                </a:solidFill>
              </a:rPr>
              <a:t>Děkuji za pozornost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/>
              <a:t>Doplňující otázky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Navrhněte skladbu podlahy pro případ, že by majitel objektu dodatečně instaloval vytápění a objekt by využíval celoročně.</a:t>
            </a:r>
          </a:p>
          <a:p>
            <a:r>
              <a:rPr lang="cs-CZ" dirty="0" smtClean="0"/>
              <a:t>Rozviňte důvod zvolení metody podřezávání zdiva.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Zástupný symbol pro obsah 13" descr="pir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16384" t="11140" r="20293" b="27296"/>
          <a:stretch>
            <a:fillRect/>
          </a:stretch>
        </p:blipFill>
        <p:spPr>
          <a:xfrm>
            <a:off x="1428728" y="1428736"/>
            <a:ext cx="6429420" cy="5000659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/>
              <a:t>Skladba podlahy</a:t>
            </a:r>
            <a:endParaRPr lang="cs-CZ" sz="4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643042" y="4429132"/>
            <a:ext cx="307183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innerShdw blurRad="228600" dist="38100" dir="24000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>
            <a:off x="2714612" y="2428868"/>
            <a:ext cx="428628" cy="11715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4786314" y="442913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U=0,22 W/(m².K)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1" name="Pravá složená závorka 10"/>
          <p:cNvSpPr/>
          <p:nvPr/>
        </p:nvSpPr>
        <p:spPr>
          <a:xfrm>
            <a:off x="6429388" y="3929066"/>
            <a:ext cx="428628" cy="221457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7000892" y="485776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U=0,38 W/(m².K)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/>
              <a:t>Důvod podřezávání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Vysoká a velmi vysoká vlhkost zdiva</a:t>
            </a:r>
          </a:p>
          <a:p>
            <a:r>
              <a:rPr lang="cs-CZ" dirty="0" smtClean="0"/>
              <a:t>Různé složení a šířky stěn</a:t>
            </a:r>
          </a:p>
          <a:p>
            <a:r>
              <a:rPr lang="cs-CZ" dirty="0" smtClean="0"/>
              <a:t>Dobrý přístup ke stěnám</a:t>
            </a:r>
          </a:p>
          <a:p>
            <a:r>
              <a:rPr lang="cs-CZ" dirty="0" smtClean="0"/>
              <a:t>Trvalé a účinné řešení</a:t>
            </a:r>
          </a:p>
          <a:p>
            <a:r>
              <a:rPr lang="cs-CZ" dirty="0" smtClean="0"/>
              <a:t>Rychlá realizace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/>
              <a:t>Osnova obhajoby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Motivace k řešení daného problému</a:t>
            </a:r>
          </a:p>
          <a:p>
            <a:r>
              <a:rPr lang="cs-CZ" dirty="0" smtClean="0"/>
              <a:t>Cíl práce</a:t>
            </a:r>
          </a:p>
          <a:p>
            <a:r>
              <a:rPr lang="cs-CZ" dirty="0" smtClean="0"/>
              <a:t>Řešené problémy</a:t>
            </a:r>
          </a:p>
          <a:p>
            <a:r>
              <a:rPr lang="cs-CZ" dirty="0" smtClean="0"/>
              <a:t>Vybrané metody</a:t>
            </a:r>
          </a:p>
          <a:p>
            <a:r>
              <a:rPr lang="cs-CZ" dirty="0" smtClean="0"/>
              <a:t>Vyhodnocení a přínos práce</a:t>
            </a:r>
          </a:p>
          <a:p>
            <a:r>
              <a:rPr lang="cs-CZ" dirty="0" smtClean="0"/>
              <a:t>Shrnutí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/>
              <a:t>Motivace k řešení daného problému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Rekonstrukce starých objektů</a:t>
            </a:r>
          </a:p>
          <a:p>
            <a:r>
              <a:rPr lang="cs-CZ" dirty="0" smtClean="0"/>
              <a:t>Problémy s nadměrnou vlhkostí stěn </a:t>
            </a:r>
          </a:p>
          <a:p>
            <a:r>
              <a:rPr lang="cs-CZ" dirty="0" smtClean="0"/>
              <a:t>Technologie sanace</a:t>
            </a:r>
            <a:endParaRPr lang="cs-CZ" dirty="0" smtClean="0"/>
          </a:p>
          <a:p>
            <a:endParaRPr lang="cs-CZ" dirty="0" smtClean="0"/>
          </a:p>
        </p:txBody>
      </p:sp>
      <p:pic>
        <p:nvPicPr>
          <p:cNvPr id="4" name="Obrázek 3" descr="2011-11-28 05.49.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2643182"/>
            <a:ext cx="4607965" cy="3078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 smtClean="0">
                <a:solidFill>
                  <a:srgbClr val="3B3B3B"/>
                </a:solidFill>
              </a:rPr>
              <a:t>Motivace k řešení daného problému</a:t>
            </a:r>
            <a:endParaRPr lang="cs-CZ" dirty="0"/>
          </a:p>
        </p:txBody>
      </p:sp>
      <p:pic>
        <p:nvPicPr>
          <p:cNvPr id="4" name="Zástupný symbol pro obsah 3" descr="2011-11-28 07.27.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357432"/>
            <a:ext cx="4143404" cy="2767794"/>
          </a:xfrm>
        </p:spPr>
      </p:pic>
      <p:pic>
        <p:nvPicPr>
          <p:cNvPr id="5" name="Obrázek 4" descr="2011-11-28 06.47.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357430"/>
            <a:ext cx="4143372" cy="2767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/>
              <a:t>Cíl práce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Návrh vhodné technologie sanace </a:t>
            </a:r>
            <a:r>
              <a:rPr lang="cs-CZ" b="1" dirty="0" err="1" smtClean="0"/>
              <a:t>hydroizolace</a:t>
            </a:r>
            <a:r>
              <a:rPr lang="cs-CZ" b="1" dirty="0" smtClean="0"/>
              <a:t> spodní</a:t>
            </a:r>
          </a:p>
          <a:p>
            <a:pPr>
              <a:buNone/>
            </a:pPr>
            <a:r>
              <a:rPr lang="cs-CZ" b="1" dirty="0" smtClean="0"/>
              <a:t>stavby daného objektu, zahrnuje:</a:t>
            </a:r>
          </a:p>
          <a:p>
            <a:r>
              <a:rPr lang="cs-CZ" dirty="0" smtClean="0"/>
              <a:t>Zaměření objektu</a:t>
            </a:r>
          </a:p>
          <a:p>
            <a:r>
              <a:rPr lang="cs-CZ" dirty="0" smtClean="0"/>
              <a:t>Návrh 2 přímých a dalších doplňujících metod</a:t>
            </a:r>
          </a:p>
          <a:p>
            <a:r>
              <a:rPr lang="cs-CZ" dirty="0" smtClean="0"/>
              <a:t>Porovnání přímých metod</a:t>
            </a:r>
          </a:p>
          <a:p>
            <a:r>
              <a:rPr lang="cs-CZ" dirty="0" smtClean="0"/>
              <a:t>Vybrání nejvhodnější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/>
              <a:t>Řešené problémy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Analýza vlhkých stěn:</a:t>
            </a:r>
          </a:p>
          <a:p>
            <a:r>
              <a:rPr lang="cs-CZ" dirty="0" smtClean="0"/>
              <a:t>Měření hmotnostní </a:t>
            </a:r>
            <a:r>
              <a:rPr lang="cs-CZ" dirty="0" smtClean="0"/>
              <a:t>vlhkosti zdiva</a:t>
            </a:r>
            <a:endParaRPr lang="cs-CZ" dirty="0" smtClean="0"/>
          </a:p>
          <a:p>
            <a:r>
              <a:rPr lang="cs-CZ" dirty="0" smtClean="0"/>
              <a:t>Měření šířky zdiva</a:t>
            </a:r>
          </a:p>
          <a:p>
            <a:r>
              <a:rPr lang="cs-CZ" dirty="0" smtClean="0"/>
              <a:t>Analýza složení zdi</a:t>
            </a:r>
          </a:p>
          <a:p>
            <a:endParaRPr lang="cs-CZ" dirty="0" smtClean="0"/>
          </a:p>
          <a:p>
            <a:pPr>
              <a:buNone/>
            </a:pPr>
            <a:r>
              <a:rPr lang="cs-CZ" b="1" dirty="0" smtClean="0"/>
              <a:t>Výběr sanačních metod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smtClean="0"/>
              <a:t>Aplikace na daný objekt</a:t>
            </a:r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pic>
        <p:nvPicPr>
          <p:cNvPr id="6" name="Obrázek 5" descr="A1.jpg"/>
          <p:cNvPicPr>
            <a:picLocks noChangeAspect="1"/>
          </p:cNvPicPr>
          <p:nvPr/>
        </p:nvPicPr>
        <p:blipFill>
          <a:blip r:embed="rId2" cstate="print"/>
          <a:srcRect t="20833"/>
          <a:stretch>
            <a:fillRect/>
          </a:stretch>
        </p:blipFill>
        <p:spPr>
          <a:xfrm>
            <a:off x="5286380" y="2786058"/>
            <a:ext cx="2652233" cy="3143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/>
              <a:t>Vybrané metody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Přímé:</a:t>
            </a:r>
          </a:p>
          <a:p>
            <a:r>
              <a:rPr lang="cs-CZ" dirty="0" smtClean="0"/>
              <a:t>Podřezávání lanovou pilou (systém“</a:t>
            </a:r>
            <a:r>
              <a:rPr lang="cs-CZ" dirty="0" err="1" smtClean="0"/>
              <a:t>Baumann</a:t>
            </a:r>
            <a:r>
              <a:rPr lang="cs-CZ" dirty="0" smtClean="0"/>
              <a:t>“) a zarážení plechů (systém“</a:t>
            </a:r>
            <a:r>
              <a:rPr lang="cs-CZ" dirty="0" err="1" smtClean="0"/>
              <a:t>Baumann</a:t>
            </a:r>
            <a:r>
              <a:rPr lang="cs-CZ" dirty="0" smtClean="0"/>
              <a:t>“)</a:t>
            </a:r>
          </a:p>
          <a:p>
            <a:r>
              <a:rPr lang="cs-CZ" dirty="0" smtClean="0"/>
              <a:t>Chemická injektáž (DRYZONE)</a:t>
            </a:r>
          </a:p>
          <a:p>
            <a:endParaRPr lang="cs-CZ" b="1" dirty="0" smtClean="0"/>
          </a:p>
          <a:p>
            <a:pPr>
              <a:buNone/>
            </a:pPr>
            <a:r>
              <a:rPr lang="cs-CZ" b="1" dirty="0" smtClean="0"/>
              <a:t>Nepřímé:</a:t>
            </a:r>
          </a:p>
          <a:p>
            <a:r>
              <a:rPr lang="cs-CZ" dirty="0" smtClean="0"/>
              <a:t>Drenáž</a:t>
            </a:r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b="1" dirty="0" smtClean="0"/>
              <a:t>Doplňkové:</a:t>
            </a:r>
          </a:p>
          <a:p>
            <a:r>
              <a:rPr lang="cs-CZ" dirty="0" smtClean="0"/>
              <a:t>Sanační omítka a </a:t>
            </a:r>
            <a:r>
              <a:rPr lang="cs-CZ" dirty="0" smtClean="0"/>
              <a:t>nátěr (BAUMIT)</a:t>
            </a:r>
            <a:endParaRPr lang="cs-CZ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/>
              <a:t>Vyhodnocení a přínos práce</a:t>
            </a:r>
            <a:endParaRPr lang="cs-CZ" sz="4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dirty="0" smtClean="0"/>
              <a:t>100% účinnost</a:t>
            </a:r>
          </a:p>
          <a:p>
            <a:r>
              <a:rPr lang="cs-CZ" dirty="0" smtClean="0"/>
              <a:t>Dlouhá životnost</a:t>
            </a:r>
          </a:p>
          <a:p>
            <a:r>
              <a:rPr lang="cs-CZ" dirty="0" smtClean="0"/>
              <a:t>Rychlá realizace</a:t>
            </a:r>
          </a:p>
          <a:p>
            <a:r>
              <a:rPr lang="cs-CZ" dirty="0" smtClean="0"/>
              <a:t>Bez chemikálií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Malé potřebné vybavení</a:t>
            </a:r>
          </a:p>
          <a:p>
            <a:r>
              <a:rPr lang="cs-CZ" dirty="0" smtClean="0"/>
              <a:t>Bez statických problémů</a:t>
            </a:r>
          </a:p>
          <a:p>
            <a:r>
              <a:rPr lang="cs-CZ" dirty="0" smtClean="0"/>
              <a:t>Nižší cena</a:t>
            </a:r>
          </a:p>
          <a:p>
            <a:r>
              <a:rPr lang="cs-CZ" dirty="0" smtClean="0"/>
              <a:t>Bez znečištění</a:t>
            </a:r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sz="2400" dirty="0" smtClean="0"/>
              <a:t>Podřezávání lanem + zarážení plechů</a:t>
            </a:r>
            <a:endParaRPr lang="cs-CZ" sz="24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sz="2400" dirty="0" smtClean="0"/>
              <a:t>Chemická injektáž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/>
              <a:t>Shrnutí</a:t>
            </a:r>
            <a:endParaRPr lang="cs-CZ" sz="4000" dirty="0"/>
          </a:p>
        </p:txBody>
      </p:sp>
      <p:pic>
        <p:nvPicPr>
          <p:cNvPr id="10" name="Zástupný symbol pro obsah 9" descr="shr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3485" t="3811" r="5049" b="6775"/>
          <a:stretch>
            <a:fillRect/>
          </a:stretch>
        </p:blipFill>
        <p:spPr>
          <a:xfrm>
            <a:off x="857225" y="1394849"/>
            <a:ext cx="6715172" cy="5251609"/>
          </a:xfrm>
        </p:spPr>
      </p:pic>
      <p:cxnSp>
        <p:nvCxnSpPr>
          <p:cNvPr id="5" name="Přímá spojovací šipka 4"/>
          <p:cNvCxnSpPr/>
          <p:nvPr/>
        </p:nvCxnSpPr>
        <p:spPr>
          <a:xfrm>
            <a:off x="2928926" y="3000372"/>
            <a:ext cx="2357454" cy="50006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1714480" y="5643578"/>
            <a:ext cx="1428760" cy="14287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>
            <a:off x="3071802" y="1714488"/>
            <a:ext cx="3286148" cy="14287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>
            <a:off x="3071802" y="1714488"/>
            <a:ext cx="857256" cy="21431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571472" y="1500174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Sanační omítka + Nátěr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571472" y="2714620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Nerezový plech 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642910" y="5357826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Drenáž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3672</TotalTime>
  <Words>244</Words>
  <PresentationFormat>Předvádění na obrazovce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Arkýř</vt:lpstr>
      <vt:lpstr>Rekonstrukce hydroizolace spodní stavby daného objektu</vt:lpstr>
      <vt:lpstr>Osnova obhajoby</vt:lpstr>
      <vt:lpstr>Motivace k řešení daného problému</vt:lpstr>
      <vt:lpstr>Motivace k řešení daného problému</vt:lpstr>
      <vt:lpstr>Cíl práce</vt:lpstr>
      <vt:lpstr>Řešené problémy</vt:lpstr>
      <vt:lpstr>Vybrané metody</vt:lpstr>
      <vt:lpstr>Vyhodnocení a přínos práce</vt:lpstr>
      <vt:lpstr>Shrnutí</vt:lpstr>
      <vt:lpstr>Děkuji za pozornost</vt:lpstr>
      <vt:lpstr>Doplňující otázky</vt:lpstr>
      <vt:lpstr>Skladba podlahy</vt:lpstr>
      <vt:lpstr>Důvod podřezávání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Rekonstrukce hydroizolace spodní stavby daného objektu</dc:title>
  <dc:creator>Ladislav Majer</dc:creator>
  <cp:lastModifiedBy>Ladislav Majer</cp:lastModifiedBy>
  <cp:revision>141</cp:revision>
  <dcterms:created xsi:type="dcterms:W3CDTF">2017-06-06T17:35:32Z</dcterms:created>
  <dcterms:modified xsi:type="dcterms:W3CDTF">2017-06-21T19:17:12Z</dcterms:modified>
</cp:coreProperties>
</file>