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8" r:id="rId4"/>
    <p:sldId id="269" r:id="rId5"/>
    <p:sldId id="270" r:id="rId6"/>
    <p:sldId id="264" r:id="rId7"/>
    <p:sldId id="259" r:id="rId8"/>
    <p:sldId id="260" r:id="rId9"/>
    <p:sldId id="261" r:id="rId10"/>
    <p:sldId id="263" r:id="rId11"/>
    <p:sldId id="271" r:id="rId12"/>
    <p:sldId id="265" r:id="rId13"/>
    <p:sldId id="268" r:id="rId14"/>
    <p:sldId id="266" r:id="rId15"/>
    <p:sldId id="267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3A18-F0BF-4CAC-A664-5A6B090C87B4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C5D0FB1-B6B3-4479-AFE9-BFB305FB73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15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3A18-F0BF-4CAC-A664-5A6B090C87B4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5D0FB1-B6B3-4479-AFE9-BFB305FB73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61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3A18-F0BF-4CAC-A664-5A6B090C87B4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5D0FB1-B6B3-4479-AFE9-BFB305FB7353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767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3A18-F0BF-4CAC-A664-5A6B090C87B4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5D0FB1-B6B3-4479-AFE9-BFB305FB73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474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3A18-F0BF-4CAC-A664-5A6B090C87B4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5D0FB1-B6B3-4479-AFE9-BFB305FB7353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7492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3A18-F0BF-4CAC-A664-5A6B090C87B4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5D0FB1-B6B3-4479-AFE9-BFB305FB73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343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3A18-F0BF-4CAC-A664-5A6B090C87B4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FB1-B6B3-4479-AFE9-BFB305FB73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3860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3A18-F0BF-4CAC-A664-5A6B090C87B4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FB1-B6B3-4479-AFE9-BFB305FB73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15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3A18-F0BF-4CAC-A664-5A6B090C87B4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FB1-B6B3-4479-AFE9-BFB305FB73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52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3A18-F0BF-4CAC-A664-5A6B090C87B4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5D0FB1-B6B3-4479-AFE9-BFB305FB73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5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3A18-F0BF-4CAC-A664-5A6B090C87B4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C5D0FB1-B6B3-4479-AFE9-BFB305FB73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55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3A18-F0BF-4CAC-A664-5A6B090C87B4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C5D0FB1-B6B3-4479-AFE9-BFB305FB73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54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3A18-F0BF-4CAC-A664-5A6B090C87B4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FB1-B6B3-4479-AFE9-BFB305FB73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33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3A18-F0BF-4CAC-A664-5A6B090C87B4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FB1-B6B3-4479-AFE9-BFB305FB73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92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3A18-F0BF-4CAC-A664-5A6B090C87B4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D0FB1-B6B3-4479-AFE9-BFB305FB73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44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3A18-F0BF-4CAC-A664-5A6B090C87B4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5D0FB1-B6B3-4479-AFE9-BFB305FB73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55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B3A18-F0BF-4CAC-A664-5A6B090C87B4}" type="datetimeFigureOut">
              <a:rPr lang="cs-CZ" smtClean="0"/>
              <a:t>19. 6. 2017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C5D0FB1-B6B3-4479-AFE9-BFB305FB735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7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9213" y="779489"/>
            <a:ext cx="8915399" cy="330834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Novostavba objektu penzionu ve vybrané lokalitě na úrovni projektu pro stavební povolení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89213" y="4227227"/>
            <a:ext cx="8915399" cy="1676436"/>
          </a:xfrm>
        </p:spPr>
        <p:txBody>
          <a:bodyPr/>
          <a:lstStyle/>
          <a:p>
            <a:r>
              <a:rPr lang="cs-CZ" dirty="0" smtClean="0"/>
              <a:t>Vypracovala:		Lucie </a:t>
            </a:r>
            <a:r>
              <a:rPr lang="cs-CZ" dirty="0" err="1" smtClean="0"/>
              <a:t>Kerzlová</a:t>
            </a:r>
            <a:endParaRPr lang="cs-CZ" dirty="0" smtClean="0"/>
          </a:p>
          <a:p>
            <a:r>
              <a:rPr lang="cs-CZ" dirty="0" smtClean="0"/>
              <a:t>Vedoucí práce:		Ing. Zuzana Kramářová, Ph.D.</a:t>
            </a:r>
          </a:p>
          <a:p>
            <a:r>
              <a:rPr lang="cs-CZ" dirty="0" smtClean="0"/>
              <a:t>Oponent:			Ing. Michal Lávička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3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Skladby: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6949" y="624110"/>
            <a:ext cx="6330171" cy="60716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554653" y="3118656"/>
            <a:ext cx="4122296" cy="274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Požární řešení: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1934899" y="1264556"/>
            <a:ext cx="9791591" cy="511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0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řešeny vybrané části dle zadání vyučujícího</a:t>
            </a:r>
          </a:p>
          <a:p>
            <a:pPr>
              <a:lnSpc>
                <a:spcPct val="150000"/>
              </a:lnSpc>
            </a:pPr>
            <a:r>
              <a:rPr lang="cs-CZ" dirty="0"/>
              <a:t>n</a:t>
            </a:r>
            <a:r>
              <a:rPr lang="cs-CZ" dirty="0" smtClean="0"/>
              <a:t>ávrh v souladu s územně plánovací dokumentací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koncipováno pro nejjednodušší provozování a komfort hostů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možnost zázemí pro konference včetně občerstvení a ubytování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48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7994" y="3367311"/>
            <a:ext cx="8911687" cy="1280890"/>
          </a:xfrm>
        </p:spPr>
        <p:txBody>
          <a:bodyPr>
            <a:normAutofit/>
          </a:bodyPr>
          <a:lstStyle/>
          <a:p>
            <a:r>
              <a:rPr lang="cs-CZ" sz="6000" dirty="0" smtClean="0"/>
              <a:t>Děkuji za pozornost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393267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vedoucího práce: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599747"/>
            <a:ext cx="8915400" cy="4661707"/>
          </a:xfrm>
        </p:spPr>
        <p:txBody>
          <a:bodyPr/>
          <a:lstStyle/>
          <a:p>
            <a:r>
              <a:rPr lang="cs-CZ" dirty="0" smtClean="0"/>
              <a:t>Jaký je rozdíl mezi podkladním betonem v oblasti základů a základovou deskou?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Jak vysoké zábradlí byste musela navrhnout pro balkóny v tomto projektu?</a:t>
            </a:r>
            <a:endParaRPr lang="cs-CZ" dirty="0"/>
          </a:p>
          <a:p>
            <a:pPr lvl="1"/>
            <a:r>
              <a:rPr lang="cs-CZ" dirty="0" smtClean="0"/>
              <a:t>ČSN 73 4130 </a:t>
            </a:r>
            <a:r>
              <a:rPr lang="cs-CZ" dirty="0"/>
              <a:t>Schodiště a </a:t>
            </a:r>
            <a:r>
              <a:rPr lang="cs-CZ" dirty="0" err="1"/>
              <a:t>šikm</a:t>
            </a:r>
            <a:r>
              <a:rPr lang="en-US" dirty="0"/>
              <a:t>é </a:t>
            </a:r>
            <a:r>
              <a:rPr lang="en-US" dirty="0" err="1"/>
              <a:t>rampy</a:t>
            </a:r>
            <a:r>
              <a:rPr lang="en-US" dirty="0"/>
              <a:t> – </a:t>
            </a:r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 smtClean="0"/>
              <a:t>požadavky</a:t>
            </a:r>
            <a:endParaRPr lang="cs" dirty="0" smtClean="0"/>
          </a:p>
          <a:p>
            <a:pPr lvl="1"/>
            <a:r>
              <a:rPr lang="cs-CZ" dirty="0" smtClean="0"/>
              <a:t>Hloubka prostoru &gt;3m -&gt; výška zábradlí = 1000 mm</a:t>
            </a:r>
            <a:endParaRPr lang="cs-CZ" dirty="0"/>
          </a:p>
        </p:txBody>
      </p:sp>
      <p:pic>
        <p:nvPicPr>
          <p:cNvPr id="1026" name="Picture 2" descr="Snímek 2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839" y="2196547"/>
            <a:ext cx="3383388" cy="280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nímek 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733" y="2196547"/>
            <a:ext cx="5456418" cy="280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oponenta: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2925" y="1698886"/>
            <a:ext cx="8915400" cy="3777622"/>
          </a:xfrm>
        </p:spPr>
        <p:txBody>
          <a:bodyPr/>
          <a:lstStyle/>
          <a:p>
            <a:r>
              <a:rPr lang="cs-CZ" dirty="0" smtClean="0"/>
              <a:t>Proč jste prováděla pod pasy štěrkopískový podsyp? Vysvětlete, kdy je tento způsob vhodný a kdy nikoliv.</a:t>
            </a:r>
          </a:p>
          <a:p>
            <a:pPr lvl="1"/>
            <a:r>
              <a:rPr lang="cs-CZ" dirty="0" smtClean="0"/>
              <a:t>Odvodnění (zabránění vzlínání vody)</a:t>
            </a:r>
            <a:endParaRPr lang="cs-CZ" dirty="0" smtClean="0"/>
          </a:p>
          <a:p>
            <a:pPr lvl="1"/>
            <a:r>
              <a:rPr lang="cs-CZ" dirty="0" smtClean="0"/>
              <a:t>Vhodné pro málo propustné zeminy – jílovité</a:t>
            </a:r>
            <a:endParaRPr lang="cs-CZ" dirty="0" smtClean="0"/>
          </a:p>
          <a:p>
            <a:pPr lvl="1"/>
            <a:r>
              <a:rPr lang="cs-CZ" dirty="0" smtClean="0"/>
              <a:t>Nevhodné (zbytečné) do propustných zemin – štěrkové a písčité zeminy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 smtClean="0"/>
              <a:t>Jak zamezíte přenosu kročejového hluku do konstrukce u </a:t>
            </a:r>
            <a:r>
              <a:rPr lang="cs-CZ" dirty="0" err="1" smtClean="0"/>
              <a:t>prefa</a:t>
            </a:r>
            <a:r>
              <a:rPr lang="cs-CZ" dirty="0" smtClean="0"/>
              <a:t> schodiště?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093" y="4243020"/>
            <a:ext cx="54673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0634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Cíl </a:t>
            </a:r>
            <a:r>
              <a:rPr lang="cs-CZ" dirty="0"/>
              <a:t>práce - Novostavba objektu penzionu ve vybrané lokalitě na úrovni projektu pro stavební povolení: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2925" y="2944610"/>
            <a:ext cx="8915400" cy="344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Cílem bakalářské práce je zpracování projektu novostavby penzionu vdané lokalitě. Projekt včetně dispozičního, architektonického a požárního řešení bude zpracován v návaznosti na podmínky územně plánovací dokumentace platné pro vybranou lokalitu Horní Plané u nádrže Lipno.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32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Vybraná lokalita – Horní Planá: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690672"/>
          </a:xfrm>
        </p:spPr>
        <p:txBody>
          <a:bodyPr>
            <a:normAutofit/>
          </a:bodyPr>
          <a:lstStyle/>
          <a:p>
            <a:r>
              <a:rPr lang="cs-CZ" dirty="0" smtClean="0"/>
              <a:t>Na břehu Lipenské přehrady</a:t>
            </a:r>
          </a:p>
          <a:p>
            <a:r>
              <a:rPr lang="cs-CZ" dirty="0" smtClean="0"/>
              <a:t>Nadmořská výška 776 </a:t>
            </a:r>
            <a:r>
              <a:rPr lang="cs-CZ" dirty="0" err="1" smtClean="0"/>
              <a:t>m.n.m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smtClean="0"/>
              <a:t>Založena v 1. pol. 14. stol. </a:t>
            </a:r>
          </a:p>
          <a:p>
            <a:r>
              <a:rPr lang="cs-CZ" dirty="0" smtClean="0"/>
              <a:t>Největší město na břehu přehrady</a:t>
            </a:r>
          </a:p>
          <a:p>
            <a:r>
              <a:rPr lang="cs-CZ" dirty="0" smtClean="0"/>
              <a:t>Rozvíjející se turistické středisko</a:t>
            </a:r>
          </a:p>
          <a:p>
            <a:r>
              <a:rPr lang="cs-CZ" dirty="0" smtClean="0"/>
              <a:t>Písečná pláž, občerstvení, WC, sprchy, půjčovna</a:t>
            </a:r>
          </a:p>
          <a:p>
            <a:r>
              <a:rPr lang="cs-CZ" dirty="0" smtClean="0"/>
              <a:t>Vybavenost </a:t>
            </a:r>
            <a:r>
              <a:rPr lang="cs-CZ" dirty="0" smtClean="0"/>
              <a:t>měst</a:t>
            </a:r>
          </a:p>
          <a:p>
            <a:r>
              <a:rPr lang="cs-CZ" dirty="0" smtClean="0"/>
              <a:t>a</a:t>
            </a:r>
            <a:r>
              <a:rPr lang="cs-CZ" dirty="0" smtClean="0"/>
              <a:t>: zdravotní středisko, ZŠ A MŠ, prodejny potravin, elektra a domácích potřeb, bankomat, restaurace, směnárna, trafika</a:t>
            </a:r>
          </a:p>
          <a:p>
            <a:r>
              <a:rPr lang="cs-CZ" dirty="0"/>
              <a:t>Možnost turistiky, cykloturistiky, letní a zimní sporty v okolí</a:t>
            </a:r>
          </a:p>
          <a:p>
            <a:r>
              <a:rPr lang="cs-CZ" dirty="0" smtClean="0"/>
              <a:t>Možnost převozu na pravý břeh Lipna, cyklostezky, autobusové i vlakové spojení</a:t>
            </a:r>
          </a:p>
          <a:p>
            <a:endParaRPr lang="cs-CZ" dirty="0" smtClean="0"/>
          </a:p>
        </p:txBody>
      </p:sp>
      <p:pic>
        <p:nvPicPr>
          <p:cNvPr id="5" name="Obrázek 4" descr="C:\Users\Lucka\AppData\Local\Microsoft\Windows\INetCache\Content.Word\znak_x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58" y="1264555"/>
            <a:ext cx="2003454" cy="182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6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Identifikační údaje: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726250"/>
            <a:ext cx="8915400" cy="41849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cs-CZ" dirty="0" smtClean="0"/>
              <a:t>Obec: Horní Planá</a:t>
            </a:r>
          </a:p>
          <a:p>
            <a:pPr>
              <a:lnSpc>
                <a:spcPct val="130000"/>
              </a:lnSpc>
            </a:pPr>
            <a:r>
              <a:rPr lang="cs-CZ" dirty="0" smtClean="0"/>
              <a:t>Katastrální území: Horní Planá</a:t>
            </a:r>
          </a:p>
          <a:p>
            <a:pPr>
              <a:lnSpc>
                <a:spcPct val="130000"/>
              </a:lnSpc>
            </a:pPr>
            <a:r>
              <a:rPr lang="cs-CZ" dirty="0" smtClean="0"/>
              <a:t>Parcelní číslo: 430/5</a:t>
            </a:r>
          </a:p>
          <a:p>
            <a:pPr>
              <a:lnSpc>
                <a:spcPct val="130000"/>
              </a:lnSpc>
            </a:pPr>
            <a:r>
              <a:rPr lang="cs-CZ" dirty="0" smtClean="0"/>
              <a:t>Výměra parcely: 49 321 m2 (využitá plocha cca 11 000m2) </a:t>
            </a:r>
          </a:p>
          <a:p>
            <a:pPr>
              <a:lnSpc>
                <a:spcPct val="130000"/>
              </a:lnSpc>
            </a:pPr>
            <a:r>
              <a:rPr lang="cs-CZ" dirty="0" smtClean="0"/>
              <a:t>Účel zástavby: smíšeně obytně rekreační (SOR)</a:t>
            </a:r>
          </a:p>
          <a:p>
            <a:pPr>
              <a:lnSpc>
                <a:spcPct val="130000"/>
              </a:lnSpc>
            </a:pPr>
            <a:r>
              <a:rPr lang="cs-CZ" dirty="0" smtClean="0"/>
              <a:t>Zastavěná plocha: 922 m2</a:t>
            </a:r>
          </a:p>
          <a:p>
            <a:pPr>
              <a:lnSpc>
                <a:spcPct val="130000"/>
              </a:lnSpc>
            </a:pPr>
            <a:r>
              <a:rPr lang="cs-CZ" dirty="0" smtClean="0"/>
              <a:t>Obestavěný prostor: 12 540 m3</a:t>
            </a:r>
          </a:p>
          <a:p>
            <a:pPr>
              <a:lnSpc>
                <a:spcPct val="130000"/>
              </a:lnSpc>
            </a:pPr>
            <a:r>
              <a:rPr lang="cs-CZ" dirty="0" smtClean="0"/>
              <a:t>Užitná plocha: 2438 m2</a:t>
            </a:r>
          </a:p>
          <a:p>
            <a:pPr>
              <a:lnSpc>
                <a:spcPct val="130000"/>
              </a:lnSpc>
            </a:pPr>
            <a:r>
              <a:rPr lang="cs-CZ" dirty="0" smtClean="0"/>
              <a:t>Počet osob: ubytování pro 64 osob ve dvoulůžkových a čtyřlůžkových pokojích (2 bezbariérové) </a:t>
            </a:r>
          </a:p>
        </p:txBody>
      </p:sp>
    </p:spTree>
    <p:extLst>
      <p:ext uri="{BB962C8B-B14F-4D97-AF65-F5344CB8AC3E}">
        <p14:creationId xmlns:p14="http://schemas.microsoft.com/office/powerpoint/2010/main" val="72801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Situace: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1069" y="218428"/>
            <a:ext cx="6993761" cy="648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8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Pohledy: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6662" y="139907"/>
            <a:ext cx="6420912" cy="660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Dispozice – 1NP: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1828800" y="1444437"/>
            <a:ext cx="10179366" cy="524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Dispozice – 2NP: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1828801" y="1429447"/>
            <a:ext cx="10182877" cy="525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2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Dispozice – 3NP: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1732093" y="1905000"/>
            <a:ext cx="10349273" cy="440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1545</TotalTime>
  <Words>394</Words>
  <Application>Microsoft Office PowerPoint</Application>
  <PresentationFormat>Širokoúhlá obrazovka</PresentationFormat>
  <Paragraphs>59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Stébla</vt:lpstr>
      <vt:lpstr>Novostavba objektu penzionu ve vybrané lokalitě na úrovni projektu pro stavební povolení</vt:lpstr>
      <vt:lpstr>Cíl práce - Novostavba objektu penzionu ve vybrané lokalitě na úrovni projektu pro stavební povolení: </vt:lpstr>
      <vt:lpstr>Vybraná lokalita – Horní Planá: </vt:lpstr>
      <vt:lpstr>Identifikační údaje: </vt:lpstr>
      <vt:lpstr>Situace: </vt:lpstr>
      <vt:lpstr>Pohledy: </vt:lpstr>
      <vt:lpstr>Dispozice – 1NP:</vt:lpstr>
      <vt:lpstr>Dispozice – 2NP: </vt:lpstr>
      <vt:lpstr>Dispozice – 3NP: </vt:lpstr>
      <vt:lpstr>Skladby: </vt:lpstr>
      <vt:lpstr>Požární řešení: </vt:lpstr>
      <vt:lpstr>Závěr: </vt:lpstr>
      <vt:lpstr>Děkuji za pozornost</vt:lpstr>
      <vt:lpstr>Otázky vedoucího práce:</vt:lpstr>
      <vt:lpstr>Otázky oponenta: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Novostavba objektu penzionu ve vybrané lokalitě na úrovni projektu pro stavební povolení</dc:title>
  <dc:creator>Lucka</dc:creator>
  <cp:lastModifiedBy>Lucka</cp:lastModifiedBy>
  <cp:revision>29</cp:revision>
  <dcterms:created xsi:type="dcterms:W3CDTF">2017-06-05T09:47:45Z</dcterms:created>
  <dcterms:modified xsi:type="dcterms:W3CDTF">2017-06-19T17:45:53Z</dcterms:modified>
</cp:coreProperties>
</file>