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2" d="100"/>
          <a:sy n="62" d="100"/>
        </p:scale>
        <p:origin x="-13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24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212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Dvojitá šipka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6/21/2017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1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1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19832" y="251445"/>
            <a:ext cx="8748761" cy="1055831"/>
          </a:xfrm>
          <a:ln/>
        </p:spPr>
        <p:txBody>
          <a:bodyPr wrap="none" tIns="17640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dirty="0">
                <a:solidFill>
                  <a:schemeClr val="tx1"/>
                </a:solidFill>
                <a:effectLst/>
              </a:rPr>
              <a:t>Vysoká škola technická a ekonomická v Českých Budějovicích </a:t>
            </a:r>
            <a:br>
              <a:rPr lang="cs-CZ" sz="2400" dirty="0">
                <a:solidFill>
                  <a:schemeClr val="tx1"/>
                </a:solidFill>
                <a:effectLst/>
              </a:rPr>
            </a:br>
            <a:r>
              <a:rPr lang="cs-CZ" sz="2400" dirty="0">
                <a:solidFill>
                  <a:schemeClr val="tx1"/>
                </a:solidFill>
                <a:effectLst/>
              </a:rPr>
              <a:t>Ústav technicko-technologický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63848" y="1115541"/>
            <a:ext cx="8568531" cy="2448272"/>
          </a:xfrm>
          <a:ln/>
        </p:spPr>
        <p:txBody>
          <a:bodyPr wrap="none">
            <a:normAutofit fontScale="92500"/>
          </a:bodyPr>
          <a:lstStyle/>
          <a:p>
            <a:pPr marL="863600" indent="-646113" algn="ctr">
              <a:lnSpc>
                <a:spcPct val="170000"/>
              </a:lnSpc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Novostavba </a:t>
            </a:r>
            <a:r>
              <a:rPr lang="cs-CZ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objektu na území </a:t>
            </a:r>
          </a:p>
          <a:p>
            <a:pPr marL="863600" indent="-646113" algn="ctr">
              <a:lnSpc>
                <a:spcPct val="170000"/>
              </a:lnSpc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konkrétní obce v CHKO </a:t>
            </a:r>
            <a:r>
              <a:rPr lang="cs-CZ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Šumava</a:t>
            </a:r>
            <a:endParaRPr lang="cs-CZ" sz="4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1800" indent="-322263" algn="ctr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648383"/>
            <a:ext cx="8136904" cy="191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>
              <a:lnSpc>
                <a:spcPct val="17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Autor práce: Kamila Majerová 12013</a:t>
            </a:r>
          </a:p>
          <a:p>
            <a:pPr marL="431800" indent="-322263">
              <a:lnSpc>
                <a:spcPct val="17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Vedoucí práce: Ing. Karolína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Škrlantová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marL="431800" indent="-322263">
              <a:lnSpc>
                <a:spcPct val="17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Oponent práce: Ing. Jan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Zugárek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6601" t="8657" r="16987" b="9641"/>
          <a:stretch>
            <a:fillRect/>
          </a:stretch>
        </p:blipFill>
        <p:spPr bwMode="auto">
          <a:xfrm>
            <a:off x="3312120" y="3419797"/>
            <a:ext cx="3456384" cy="23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>
                <a:cs typeface="Times New Roman" pitchFamily="16" charset="0"/>
              </a:rPr>
              <a:t>Půdorys 1.NP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475581"/>
            <a:ext cx="96280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840512" y="7020197"/>
            <a:ext cx="273630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Zdroj: Vlastní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>
                <a:cs typeface="Times New Roman" pitchFamily="16" charset="0"/>
              </a:rPr>
              <a:t>Půdorys 2.NP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1619597"/>
            <a:ext cx="958277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768504" y="7020197"/>
            <a:ext cx="273630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Zdroj: Vlastní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179437"/>
            <a:ext cx="8609012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>
                <a:cs typeface="Times New Roman" pitchFamily="16" charset="0"/>
              </a:rPr>
              <a:t>Řez objektem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88" y="1259557"/>
            <a:ext cx="80486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344321" y="7262671"/>
            <a:ext cx="273630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Zdroj: Vlastní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215776" y="1403573"/>
            <a:ext cx="9649072" cy="4762500"/>
          </a:xfrm>
          <a:ln/>
        </p:spPr>
        <p:txBody>
          <a:bodyPr tIns="0"/>
          <a:lstStyle/>
          <a:p>
            <a:pPr marL="0" indent="0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dirty="0">
              <a:latin typeface="Times New Roman" pitchFamily="16" charset="0"/>
            </a:endParaRPr>
          </a:p>
          <a:p>
            <a:pPr marL="0" indent="0">
              <a:lnSpc>
                <a:spcPct val="150000"/>
              </a:lnSpc>
              <a:buClr>
                <a:schemeClr val="bg2">
                  <a:lumMod val="25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smtClean="0"/>
              <a:t>  Cíl </a:t>
            </a:r>
            <a:r>
              <a:rPr lang="cs-CZ" sz="2600" dirty="0"/>
              <a:t>práce byl </a:t>
            </a:r>
            <a:r>
              <a:rPr lang="cs-CZ" sz="2600" dirty="0" smtClean="0"/>
              <a:t>splněn </a:t>
            </a:r>
            <a:r>
              <a:rPr lang="cs-CZ" sz="2600" dirty="0"/>
              <a:t>v celém rozsahu, včetně zpracování projektové dokumentace ke stavebnímu povolení, tak aby byly dodrženy architektonické a urbanistické zásady pro návrh v CHKO Šumava</a:t>
            </a:r>
            <a:r>
              <a:rPr lang="cs-CZ" sz="2600" dirty="0" smtClean="0"/>
              <a:t>.</a:t>
            </a:r>
          </a:p>
          <a:p>
            <a:pPr marL="0" indent="0"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dirty="0"/>
          </a:p>
          <a:p>
            <a:pPr marL="0" indent="0">
              <a:lnSpc>
                <a:spcPct val="150000"/>
              </a:lnSpc>
              <a:buClr>
                <a:schemeClr val="bg2">
                  <a:lumMod val="25000"/>
                </a:schemeClr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smtClean="0"/>
              <a:t>  Výstupný </a:t>
            </a:r>
            <a:r>
              <a:rPr lang="cs-CZ" sz="2600" dirty="0"/>
              <a:t>projekt svým citlivým estetickým vzhledem zapadá do stávající zástavby obce Horní Planá. </a:t>
            </a: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/>
              <a:t>Závěrečné shrnutí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91840" y="1043533"/>
            <a:ext cx="8609013" cy="1262063"/>
          </a:xfrm>
          <a:ln/>
        </p:spPr>
        <p:txBody>
          <a:bodyPr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/>
              <a:t>Děkuji za pozornost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9599" t="4719" r="5172" b="18501"/>
          <a:stretch>
            <a:fillRect/>
          </a:stretch>
        </p:blipFill>
        <p:spPr bwMode="auto">
          <a:xfrm>
            <a:off x="1151880" y="2627709"/>
            <a:ext cx="8136656" cy="41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741363" y="2101850"/>
            <a:ext cx="8609012" cy="4762500"/>
          </a:xfrm>
          <a:ln/>
        </p:spPr>
        <p:txBody>
          <a:bodyPr tIns="0"/>
          <a:lstStyle/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>
                <a:cs typeface="Times New Roman" pitchFamily="16" charset="0"/>
              </a:rPr>
              <a:t>Jak je zajištěn přívod vzduchu ke kotli, jaký druh paliva bude užito a kde bude skladováno?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>
                <a:cs typeface="Times New Roman" pitchFamily="16" charset="0"/>
              </a:rPr>
              <a:t>Je vhodné využívat pouze jeden zdroj tepla?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>
                <a:cs typeface="Times New Roman" pitchFamily="16" charset="0"/>
              </a:rPr>
              <a:t>Je nutné dešťové vody odvádět do kanalizace? Jak by se tato voda dala využít v navržené stavbě?</a:t>
            </a:r>
          </a:p>
          <a:p>
            <a:pPr marL="0" indent="107950">
              <a:lnSpc>
                <a:spcPct val="14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/>
              <a:t>Doplňující dotazy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1907629"/>
            <a:ext cx="10080625" cy="4762500"/>
          </a:xfrm>
          <a:ln/>
        </p:spPr>
        <p:txBody>
          <a:bodyPr>
            <a:normAutofit/>
          </a:bodyPr>
          <a:lstStyle/>
          <a:p>
            <a:pPr marL="889000" indent="-550863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 smtClean="0"/>
              <a:t>Snaha </a:t>
            </a:r>
            <a:r>
              <a:rPr lang="cs-CZ" sz="2800" dirty="0"/>
              <a:t>o zachování charakteristických prvků dané </a:t>
            </a:r>
            <a:r>
              <a:rPr lang="cs-CZ" sz="2800" dirty="0" smtClean="0"/>
              <a:t>lokality</a:t>
            </a:r>
            <a:endParaRPr lang="cs-CZ" sz="2800" dirty="0"/>
          </a:p>
          <a:p>
            <a:pPr marL="889000" indent="-550863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 smtClean="0"/>
              <a:t>Pokus </a:t>
            </a:r>
            <a:r>
              <a:rPr lang="cs-CZ" sz="2800" dirty="0"/>
              <a:t>o znovu obnovení </a:t>
            </a:r>
            <a:r>
              <a:rPr lang="cs-CZ" sz="2800" dirty="0" smtClean="0"/>
              <a:t>původní architektury</a:t>
            </a:r>
            <a:endParaRPr lang="cs-CZ" sz="2800" dirty="0"/>
          </a:p>
          <a:p>
            <a:pPr marL="889000" indent="-550863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 smtClean="0"/>
              <a:t>Blízké </a:t>
            </a:r>
            <a:r>
              <a:rPr lang="cs-CZ" sz="2800" dirty="0"/>
              <a:t>téma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38808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/>
              <a:t>Motivace a důvody k řešení </a:t>
            </a:r>
            <a:r>
              <a:rPr lang="cs-CZ" dirty="0" err="1"/>
              <a:t>dáného</a:t>
            </a:r>
            <a:r>
              <a:rPr lang="cs-CZ" dirty="0"/>
              <a:t> problému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26202" t="13579" r="42252" b="53937"/>
          <a:stretch>
            <a:fillRect/>
          </a:stretch>
        </p:blipFill>
        <p:spPr bwMode="auto">
          <a:xfrm>
            <a:off x="3960192" y="3851845"/>
            <a:ext cx="5904656" cy="34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032200" y="7116477"/>
            <a:ext cx="273630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Zdroj: Vlastní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0" y="1979637"/>
            <a:ext cx="10080625" cy="3766219"/>
          </a:xfrm>
          <a:ln/>
        </p:spPr>
        <p:txBody>
          <a:bodyPr>
            <a:normAutofit/>
          </a:bodyPr>
          <a:lstStyle/>
          <a:p>
            <a:pPr marL="889000" indent="-550863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 smtClean="0"/>
              <a:t>Cílem </a:t>
            </a:r>
            <a:r>
              <a:rPr lang="cs-CZ" dirty="0"/>
              <a:t>bakalářské práce je návrh stavební části projektu pro stavební povolení. Tato zástavba je omezena podmínkami územního plánu a požadavky na zachování urbanistických a architektonických hodnot území.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/>
              <a:t>Cíl práce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331565"/>
            <a:ext cx="10080625" cy="2880320"/>
          </a:xfrm>
          <a:ln/>
        </p:spPr>
        <p:txBody>
          <a:bodyPr>
            <a:normAutofit/>
          </a:bodyPr>
          <a:lstStyle/>
          <a:p>
            <a:pPr marL="889000" indent="-550863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dirty="0" smtClean="0">
                <a:cs typeface="Calibri" pitchFamily="32" charset="0"/>
              </a:rPr>
              <a:t>Začlenění </a:t>
            </a:r>
            <a:r>
              <a:rPr lang="cs-CZ" sz="2400" dirty="0">
                <a:cs typeface="Calibri" pitchFamily="32" charset="0"/>
              </a:rPr>
              <a:t>do území,respektování daných podmínek, norem a </a:t>
            </a:r>
            <a:r>
              <a:rPr lang="cs-CZ" sz="2400" dirty="0" smtClean="0">
                <a:cs typeface="Calibri" pitchFamily="32" charset="0"/>
              </a:rPr>
              <a:t>zákonů</a:t>
            </a:r>
            <a:endParaRPr lang="cs-CZ" sz="2400" dirty="0">
              <a:cs typeface="Calibri" pitchFamily="32" charset="0"/>
            </a:endParaRPr>
          </a:p>
          <a:p>
            <a:pPr marL="889000" indent="-550863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dirty="0" smtClean="0">
                <a:cs typeface="Calibri" pitchFamily="32" charset="0"/>
              </a:rPr>
              <a:t>Dispoziční </a:t>
            </a:r>
            <a:r>
              <a:rPr lang="cs-CZ" sz="2400" dirty="0">
                <a:cs typeface="Calibri" pitchFamily="32" charset="0"/>
              </a:rPr>
              <a:t>řešení</a:t>
            </a:r>
          </a:p>
          <a:p>
            <a:pPr marL="889000" indent="-550863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dirty="0" smtClean="0">
                <a:cs typeface="Calibri" pitchFamily="32" charset="0"/>
              </a:rPr>
              <a:t>Návrh </a:t>
            </a:r>
            <a:r>
              <a:rPr lang="cs-CZ" sz="2400" dirty="0">
                <a:cs typeface="Calibri" pitchFamily="32" charset="0"/>
              </a:rPr>
              <a:t>architektonického řešení podle charakteru </a:t>
            </a:r>
            <a:r>
              <a:rPr lang="cs-CZ" sz="2400" dirty="0" smtClean="0">
                <a:cs typeface="Calibri" pitchFamily="32" charset="0"/>
              </a:rPr>
              <a:t>obce</a:t>
            </a:r>
            <a:endParaRPr lang="cs-CZ" sz="2400" dirty="0">
              <a:cs typeface="Calibri" pitchFamily="32" charset="0"/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251445"/>
            <a:ext cx="8609012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/>
              <a:t>Výzkumné problémy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048" y="3563813"/>
            <a:ext cx="64745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464248" y="7116477"/>
            <a:ext cx="273630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Zdroj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sz="1400" dirty="0" smtClean="0">
                <a:solidFill>
                  <a:schemeClr val="tx1"/>
                </a:solidFill>
              </a:rPr>
              <a:t>Vlastní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359792" y="1835621"/>
            <a:ext cx="10080625" cy="5357812"/>
          </a:xfrm>
          <a:ln/>
        </p:spPr>
        <p:txBody>
          <a:bodyPr tIns="22932">
            <a:normAutofit/>
          </a:bodyPr>
          <a:lstStyle/>
          <a:p>
            <a:pPr marL="0" indent="10795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 smtClean="0">
                <a:cs typeface="Calibri" pitchFamily="32" charset="0"/>
              </a:rPr>
              <a:t>  Metoda analýzy dokumentů</a:t>
            </a:r>
          </a:p>
          <a:p>
            <a:pPr marL="0" indent="10795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 smtClean="0">
                <a:cs typeface="Calibri" pitchFamily="32" charset="0"/>
              </a:rPr>
              <a:t>  Metoda pozorování </a:t>
            </a:r>
          </a:p>
          <a:p>
            <a:pPr marL="0" indent="10795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 smtClean="0">
                <a:cs typeface="Calibri" pitchFamily="32" charset="0"/>
              </a:rPr>
              <a:t>  Osobní konzultace s Ing. Michalem </a:t>
            </a:r>
            <a:r>
              <a:rPr lang="cs-CZ" sz="3200" dirty="0" err="1" smtClean="0">
                <a:cs typeface="Calibri" pitchFamily="32" charset="0"/>
              </a:rPr>
              <a:t>Huszárem</a:t>
            </a:r>
            <a:endParaRPr lang="cs-CZ" sz="3200" dirty="0" smtClean="0">
              <a:cs typeface="Calibri" pitchFamily="32" charset="0"/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>
                <a:cs typeface="Calibri" pitchFamily="32" charset="0"/>
              </a:rPr>
              <a:t>Použité metody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-216272" y="1907629"/>
            <a:ext cx="4608264" cy="4762500"/>
          </a:xfrm>
          <a:ln/>
        </p:spPr>
        <p:txBody>
          <a:bodyPr tIns="0"/>
          <a:lstStyle/>
          <a:p>
            <a:pPr marL="889000" indent="-550863" algn="just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>
                <a:cs typeface="Calibri" pitchFamily="32" charset="0"/>
              </a:rPr>
              <a:t>Horní </a:t>
            </a:r>
            <a:r>
              <a:rPr lang="cs-CZ" sz="2600" dirty="0" smtClean="0">
                <a:cs typeface="Calibri" pitchFamily="32" charset="0"/>
              </a:rPr>
              <a:t>Planá</a:t>
            </a:r>
          </a:p>
          <a:p>
            <a:pPr marL="889000" indent="-550863" algn="just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smtClean="0">
                <a:cs typeface="Calibri" pitchFamily="32" charset="0"/>
              </a:rPr>
              <a:t>CHKO </a:t>
            </a:r>
            <a:r>
              <a:rPr lang="cs-CZ" sz="2600" dirty="0">
                <a:cs typeface="Calibri" pitchFamily="32" charset="0"/>
              </a:rPr>
              <a:t>Šumava</a:t>
            </a:r>
          </a:p>
          <a:p>
            <a:pPr marL="889000" indent="-550863" algn="just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>
                <a:cs typeface="Calibri" pitchFamily="32" charset="0"/>
              </a:rPr>
              <a:t>NP Šumava</a:t>
            </a:r>
          </a:p>
          <a:p>
            <a:pPr marL="889000" indent="-550863" algn="just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>
                <a:cs typeface="Calibri" pitchFamily="32" charset="0"/>
              </a:rPr>
              <a:t>parcela č. </a:t>
            </a:r>
            <a:r>
              <a:rPr lang="cs-CZ" sz="2600" dirty="0" smtClean="0">
                <a:cs typeface="Calibri" pitchFamily="32" charset="0"/>
              </a:rPr>
              <a:t>551/69</a:t>
            </a:r>
            <a:endParaRPr lang="cs-CZ" sz="2600" dirty="0">
              <a:cs typeface="Calibri" pitchFamily="32" charset="0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>
            <a:normAutofit fontScale="90000"/>
          </a:bodyPr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>
                <a:cs typeface="Calibri" pitchFamily="32" charset="0"/>
              </a:rPr>
              <a:t>Umístění navrhovaného objektu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30992" t="17516" r="24733" b="15547"/>
          <a:stretch>
            <a:fillRect/>
          </a:stretch>
        </p:blipFill>
        <p:spPr bwMode="auto">
          <a:xfrm>
            <a:off x="4319985" y="1835621"/>
            <a:ext cx="57606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120432" y="2267669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20232" y="6876181"/>
            <a:ext cx="6408712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Zdroj: </a:t>
            </a:r>
            <a:r>
              <a:rPr lang="cs-CZ" sz="1400" dirty="0" smtClean="0">
                <a:solidFill>
                  <a:schemeClr val="tx1"/>
                </a:solidFill>
              </a:rPr>
              <a:t>http://</a:t>
            </a:r>
            <a:r>
              <a:rPr lang="cs-CZ" sz="1400" dirty="0" smtClean="0">
                <a:solidFill>
                  <a:schemeClr val="tx1"/>
                </a:solidFill>
              </a:rPr>
              <a:t>sgi.nahlizenidokn.cuzk.cz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0" y="1115541"/>
            <a:ext cx="5873030" cy="3096344"/>
          </a:xfrm>
          <a:ln/>
        </p:spPr>
        <p:txBody>
          <a:bodyPr tIns="0"/>
          <a:lstStyle/>
          <a:p>
            <a:pPr marL="0" indent="107950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b="1" dirty="0">
              <a:cs typeface="Calibri" pitchFamily="32" charset="0"/>
            </a:endParaRPr>
          </a:p>
          <a:p>
            <a:pPr marL="431800" indent="-323850" algn="just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dirty="0" smtClean="0">
                <a:cs typeface="Calibri" pitchFamily="32" charset="0"/>
              </a:rPr>
              <a:t>Půdorysné proporce</a:t>
            </a:r>
            <a:endParaRPr lang="cs-CZ" sz="2400" dirty="0">
              <a:cs typeface="Calibri" pitchFamily="32" charset="0"/>
            </a:endParaRPr>
          </a:p>
          <a:p>
            <a:pPr marL="431800" indent="-323850" algn="just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dirty="0" smtClean="0">
                <a:cs typeface="Calibri" pitchFamily="32" charset="0"/>
              </a:rPr>
              <a:t>Výška </a:t>
            </a:r>
            <a:r>
              <a:rPr lang="cs-CZ" sz="2400" dirty="0">
                <a:cs typeface="Calibri" pitchFamily="32" charset="0"/>
              </a:rPr>
              <a:t>objektu, proporce štítu</a:t>
            </a:r>
          </a:p>
          <a:p>
            <a:pPr marL="431800" indent="-323850" algn="just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dirty="0">
                <a:cs typeface="Calibri" pitchFamily="32" charset="0"/>
              </a:rPr>
              <a:t>Střecha</a:t>
            </a:r>
          </a:p>
          <a:p>
            <a:pPr marL="431800" indent="-323850" algn="just">
              <a:lnSpc>
                <a:spcPct val="150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dirty="0">
                <a:cs typeface="Calibri" pitchFamily="32" charset="0"/>
              </a:rPr>
              <a:t>Konstrukce a materiály 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>
                <a:cs typeface="Calibri" pitchFamily="32" charset="0"/>
              </a:rPr>
              <a:t>Architektonické zásady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b="6088"/>
          <a:stretch>
            <a:fillRect/>
          </a:stretch>
        </p:blipFill>
        <p:spPr bwMode="auto">
          <a:xfrm>
            <a:off x="215776" y="3995861"/>
            <a:ext cx="48482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 l="41252" t="36714" r="31140" b="48999"/>
          <a:stretch>
            <a:fillRect/>
          </a:stretch>
        </p:blipFill>
        <p:spPr bwMode="auto">
          <a:xfrm>
            <a:off x="4896296" y="3995861"/>
            <a:ext cx="496458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 l="45384" t="49884" r="41670" b="37428"/>
          <a:stretch>
            <a:fillRect/>
          </a:stretch>
        </p:blipFill>
        <p:spPr bwMode="auto">
          <a:xfrm>
            <a:off x="6048424" y="1763613"/>
            <a:ext cx="3442338" cy="19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 l="29375" t="20857" r="29213" b="56000"/>
          <a:stretch>
            <a:fillRect/>
          </a:stretch>
        </p:blipFill>
        <p:spPr bwMode="auto">
          <a:xfrm>
            <a:off x="4320232" y="5364013"/>
            <a:ext cx="5337218" cy="16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7784" y="7098010"/>
            <a:ext cx="8053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Zdroj: LÖW, Jiří a kol., 2009a. Zachování krajinného rázu NP Šumava část II: Hodnocení kulturní krajiny: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Architektonický manuál sídel na území NP Šumava. Brno:  Státní fond životního prostředí České republiky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741363" y="2101850"/>
            <a:ext cx="8609012" cy="4762500"/>
          </a:xfrm>
          <a:ln/>
        </p:spPr>
        <p:txBody>
          <a:bodyPr tIns="0"/>
          <a:lstStyle/>
          <a:p>
            <a:pPr marL="431800" indent="-323850">
              <a:lnSpc>
                <a:spcPct val="95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>
                <a:latin typeface="Times New Roman" pitchFamily="16" charset="0"/>
              </a:rPr>
              <a:t>   </a:t>
            </a:r>
            <a:r>
              <a:rPr lang="cs-CZ" sz="2600" dirty="0" smtClean="0">
                <a:latin typeface="Times New Roman" pitchFamily="16" charset="0"/>
              </a:rPr>
              <a:t>	  </a:t>
            </a:r>
            <a:r>
              <a:rPr lang="cs-CZ" sz="2600" dirty="0" smtClean="0"/>
              <a:t>Zastavěná </a:t>
            </a:r>
            <a:r>
              <a:rPr lang="cs-CZ" sz="2600" dirty="0"/>
              <a:t>plocha: </a:t>
            </a:r>
            <a:r>
              <a:rPr lang="cs-CZ" sz="2600" dirty="0" smtClean="0"/>
              <a:t>	416 </a:t>
            </a:r>
            <a:r>
              <a:rPr lang="cs-CZ" sz="2600" dirty="0"/>
              <a:t>m</a:t>
            </a:r>
            <a:r>
              <a:rPr lang="cs-CZ" sz="2600" baseline="37000" dirty="0"/>
              <a:t>2</a:t>
            </a:r>
            <a:r>
              <a:rPr lang="cs-CZ" sz="2600" dirty="0"/>
              <a:t> </a:t>
            </a:r>
          </a:p>
          <a:p>
            <a:pPr marL="889000" indent="-550863">
              <a:lnSpc>
                <a:spcPct val="143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>
                <a:cs typeface="Calibri" pitchFamily="32" charset="0"/>
              </a:rPr>
              <a:t>Obestavěný prostor: </a:t>
            </a:r>
            <a:r>
              <a:rPr lang="cs-CZ" sz="2600" dirty="0" smtClean="0">
                <a:cs typeface="Calibri" pitchFamily="32" charset="0"/>
              </a:rPr>
              <a:t>	4188,288 </a:t>
            </a:r>
            <a:r>
              <a:rPr lang="cs-CZ" sz="2600" dirty="0">
                <a:cs typeface="Calibri" pitchFamily="32" charset="0"/>
              </a:rPr>
              <a:t>m</a:t>
            </a:r>
            <a:r>
              <a:rPr lang="cs-CZ" sz="2600" baseline="15000" dirty="0">
                <a:cs typeface="Calibri" pitchFamily="32" charset="0"/>
              </a:rPr>
              <a:t>3</a:t>
            </a:r>
            <a:r>
              <a:rPr lang="cs-CZ" sz="2600" dirty="0">
                <a:cs typeface="Calibri" pitchFamily="32" charset="0"/>
              </a:rPr>
              <a:t> </a:t>
            </a:r>
          </a:p>
          <a:p>
            <a:pPr marL="889000" indent="-550863">
              <a:lnSpc>
                <a:spcPct val="143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>
                <a:cs typeface="Calibri" pitchFamily="32" charset="0"/>
              </a:rPr>
              <a:t>Účel: </a:t>
            </a:r>
            <a:r>
              <a:rPr lang="cs-CZ" sz="2600" dirty="0" smtClean="0">
                <a:cs typeface="Calibri" pitchFamily="32" charset="0"/>
              </a:rPr>
              <a:t>rekreace </a:t>
            </a:r>
            <a:r>
              <a:rPr lang="cs-CZ" sz="2600" dirty="0">
                <a:cs typeface="Calibri" pitchFamily="32" charset="0"/>
              </a:rPr>
              <a:t>a ubytování </a:t>
            </a:r>
            <a:r>
              <a:rPr lang="cs-CZ" sz="2600" dirty="0" smtClean="0">
                <a:cs typeface="Calibri" pitchFamily="32" charset="0"/>
              </a:rPr>
              <a:t>osob</a:t>
            </a:r>
            <a:endParaRPr lang="cs-CZ" sz="2600" dirty="0">
              <a:cs typeface="Calibri" pitchFamily="32" charset="0"/>
            </a:endParaRPr>
          </a:p>
          <a:p>
            <a:pPr marL="889000" indent="-550863">
              <a:lnSpc>
                <a:spcPct val="143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smtClean="0">
                <a:cs typeface="Calibri" pitchFamily="32" charset="0"/>
              </a:rPr>
              <a:t>Dvoupodlažní s </a:t>
            </a:r>
            <a:r>
              <a:rPr lang="cs-CZ" sz="2600" dirty="0">
                <a:cs typeface="Calibri" pitchFamily="32" charset="0"/>
              </a:rPr>
              <a:t>obytným podkrovím</a:t>
            </a:r>
          </a:p>
          <a:p>
            <a:pPr marL="889000" indent="-550863">
              <a:lnSpc>
                <a:spcPct val="143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smtClean="0">
                <a:cs typeface="Calibri" pitchFamily="32" charset="0"/>
              </a:rPr>
              <a:t>Systém Porotherm</a:t>
            </a:r>
            <a:endParaRPr lang="cs-CZ" sz="2600" dirty="0">
              <a:cs typeface="Calibri" pitchFamily="32" charset="0"/>
            </a:endParaRPr>
          </a:p>
          <a:p>
            <a:pPr marL="889000" indent="-550863">
              <a:lnSpc>
                <a:spcPct val="143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smtClean="0">
                <a:cs typeface="Calibri" pitchFamily="32" charset="0"/>
              </a:rPr>
              <a:t>Střecha sedlová </a:t>
            </a:r>
            <a:r>
              <a:rPr lang="cs-CZ" sz="2600" dirty="0">
                <a:cs typeface="Calibri" pitchFamily="32" charset="0"/>
              </a:rPr>
              <a:t>42 </a:t>
            </a:r>
          </a:p>
          <a:p>
            <a:pPr marL="889000" indent="-550863">
              <a:lnSpc>
                <a:spcPct val="143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smtClean="0">
                <a:cs typeface="Calibri" pitchFamily="32" charset="0"/>
              </a:rPr>
              <a:t>Krytina </a:t>
            </a:r>
            <a:r>
              <a:rPr lang="cs-CZ" sz="2600" dirty="0" err="1" smtClean="0">
                <a:cs typeface="Calibri" pitchFamily="32" charset="0"/>
              </a:rPr>
              <a:t>vláknocementová</a:t>
            </a:r>
            <a:r>
              <a:rPr lang="cs-CZ" sz="2600" dirty="0" smtClean="0">
                <a:cs typeface="Calibri" pitchFamily="32" charset="0"/>
              </a:rPr>
              <a:t> </a:t>
            </a:r>
            <a:r>
              <a:rPr lang="cs-CZ" sz="2600" dirty="0">
                <a:cs typeface="Calibri" pitchFamily="32" charset="0"/>
              </a:rPr>
              <a:t>šablona </a:t>
            </a:r>
          </a:p>
          <a:p>
            <a:pPr marL="0" indent="107950">
              <a:lnSpc>
                <a:spcPct val="14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dirty="0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404813"/>
            <a:ext cx="8609012" cy="1562100"/>
          </a:xfrm>
          <a:ln/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>
                <a:cs typeface="Calibri" pitchFamily="32" charset="0"/>
              </a:rPr>
              <a:t>Návrh objektu</a:t>
            </a:r>
            <a:br>
              <a:rPr lang="cs-CZ" dirty="0">
                <a:cs typeface="Calibri" pitchFamily="32" charset="0"/>
              </a:rPr>
            </a:br>
            <a:r>
              <a:rPr lang="cs-CZ" dirty="0">
                <a:cs typeface="Calibri" pitchFamily="32" charset="0"/>
              </a:rPr>
              <a:t>Základní charakteristika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404813"/>
            <a:ext cx="8609012" cy="1562100"/>
          </a:xfrm>
          <a:ln/>
        </p:spPr>
        <p:txBody>
          <a:bodyPr>
            <a:normAutofit/>
          </a:bodyPr>
          <a:lstStyle/>
          <a:p>
            <a:pPr marL="358775" lvl="1" indent="0" algn="l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6" charset="0"/>
              </a:rPr>
              <a:t>Půdorysné a výškové proporce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215776" y="1907629"/>
            <a:ext cx="8609012" cy="2808312"/>
          </a:xfrm>
          <a:ln/>
        </p:spPr>
        <p:txBody>
          <a:bodyPr tIns="0"/>
          <a:lstStyle/>
          <a:p>
            <a:pPr marL="0" indent="107950">
              <a:lnSpc>
                <a:spcPct val="150000"/>
              </a:lnSpc>
              <a:buClr>
                <a:schemeClr val="bg2">
                  <a:lumMod val="25000"/>
                </a:schemeClr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/>
              <a:t>  Půdorysné proporce 1:2 (13m:26m)</a:t>
            </a:r>
          </a:p>
          <a:p>
            <a:pPr marL="0" indent="107950">
              <a:lnSpc>
                <a:spcPct val="150000"/>
              </a:lnSpc>
              <a:buClr>
                <a:schemeClr val="bg2">
                  <a:lumMod val="25000"/>
                </a:schemeClr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/>
              <a:t>  Výška objektu k okapní linii 3,645 m</a:t>
            </a:r>
          </a:p>
          <a:p>
            <a:pPr marL="0" indent="107950">
              <a:lnSpc>
                <a:spcPct val="150000"/>
              </a:lnSpc>
              <a:buClr>
                <a:schemeClr val="bg2">
                  <a:lumMod val="25000"/>
                </a:schemeClr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/>
              <a:t>  Celková výška objektu 10,068 m</a:t>
            </a:r>
          </a:p>
          <a:p>
            <a:pPr marL="431800" indent="-323850">
              <a:lnSpc>
                <a:spcPct val="95000"/>
              </a:lnSpc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864" y="4056583"/>
            <a:ext cx="7776864" cy="350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632600" y="7262671"/>
            <a:ext cx="273630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Zdroj: Vlastní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5">
      <a:dk1>
        <a:sysClr val="windowText" lastClr="000000"/>
      </a:dk1>
      <a:lt1>
        <a:sysClr val="window" lastClr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345</Words>
  <Application>Microsoft Office PowerPoint</Application>
  <PresentationFormat>Vlastní</PresentationFormat>
  <Paragraphs>65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Shluk</vt:lpstr>
      <vt:lpstr>Vysoká škola technická a ekonomická v Českých Budějovicích  Ústav technicko-technologický</vt:lpstr>
      <vt:lpstr>Motivace a důvody k řešení dáného problému</vt:lpstr>
      <vt:lpstr>Cíl práce</vt:lpstr>
      <vt:lpstr>Výzkumné problémy</vt:lpstr>
      <vt:lpstr>Použité metody</vt:lpstr>
      <vt:lpstr>Umístění navrhovaného objektu</vt:lpstr>
      <vt:lpstr>Architektonické zásady </vt:lpstr>
      <vt:lpstr>Návrh objektu Základní charakteristika</vt:lpstr>
      <vt:lpstr>Půdorysné a výškové proporce</vt:lpstr>
      <vt:lpstr>Půdorys 1.NP</vt:lpstr>
      <vt:lpstr>Půdorys 2.NP</vt:lpstr>
      <vt:lpstr>Řez objektem</vt:lpstr>
      <vt:lpstr>Závěrečné shrnutí </vt:lpstr>
      <vt:lpstr>Děkuji za pozornost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Jemný důraz</dc:title>
  <dc:creator>taset</dc:creator>
  <dc:description>Šeříková oblast titulku a levý okraj se třemi modro-zelenými zdůrazňujícím prvky na levém okraji, šedé pozadí.</dc:description>
  <cp:lastModifiedBy>KAMILA</cp:lastModifiedBy>
  <cp:revision>11</cp:revision>
  <cp:lastPrinted>1601-01-01T00:00:00Z</cp:lastPrinted>
  <dcterms:created xsi:type="dcterms:W3CDTF">2017-06-21T04:13:27Z</dcterms:created>
  <dcterms:modified xsi:type="dcterms:W3CDTF">2017-06-21T20:15:22Z</dcterms:modified>
</cp:coreProperties>
</file>