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61" r:id="rId4"/>
    <p:sldId id="262" r:id="rId5"/>
    <p:sldId id="263" r:id="rId6"/>
    <p:sldId id="270" r:id="rId7"/>
    <p:sldId id="278" r:id="rId8"/>
    <p:sldId id="271" r:id="rId9"/>
    <p:sldId id="265" r:id="rId10"/>
    <p:sldId id="279" r:id="rId11"/>
    <p:sldId id="266" r:id="rId12"/>
    <p:sldId id="269" r:id="rId13"/>
    <p:sldId id="272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75" d="100"/>
          <a:sy n="75" d="100"/>
        </p:scale>
        <p:origin x="-8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83770" y="5015156"/>
            <a:ext cx="8109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bakalářské </a:t>
            </a:r>
            <a:r>
              <a:rPr lang="cs-CZ" altLang="cs-CZ" sz="20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práce: </a:t>
            </a:r>
            <a:r>
              <a:rPr lang="cs-CZ" altLang="cs-CZ" sz="2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Kamila Eliášová</a:t>
            </a:r>
            <a:endParaRPr lang="cs-CZ" altLang="cs-CZ" sz="2000" dirty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altLang="cs-CZ" sz="2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Ing. arch. Filip Landa</a:t>
            </a:r>
            <a:endParaRPr lang="cs-CZ" altLang="cs-CZ" sz="2000" dirty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altLang="cs-CZ" sz="2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</a:t>
            </a:r>
            <a:r>
              <a:rPr lang="cs-CZ" sz="2000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arch. Jan </a:t>
            </a:r>
            <a:r>
              <a:rPr lang="cs-CZ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Pala</a:t>
            </a:r>
          </a:p>
          <a:p>
            <a:pPr algn="just"/>
            <a:endParaRPr lang="cs-CZ" sz="2000" dirty="0" smtClean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České </a:t>
            </a:r>
            <a:r>
              <a:rPr lang="cs-CZ" altLang="cs-CZ" sz="2000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Budějovice, červen </a:t>
            </a:r>
            <a:r>
              <a:rPr lang="cs-CZ" altLang="cs-CZ" sz="2000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</a:t>
            </a:r>
            <a:endParaRPr lang="cs-CZ" altLang="cs-CZ" sz="2000" dirty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27488" r="6241" b="28234"/>
          <a:stretch/>
        </p:blipFill>
        <p:spPr>
          <a:xfrm>
            <a:off x="1232808" y="201520"/>
            <a:ext cx="6792686" cy="270389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841" y="2929902"/>
            <a:ext cx="7584620" cy="193125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Stavebně-historický průzkum a návrh rekonstrukce objektu selského baroka</a:t>
            </a:r>
            <a:endParaRPr lang="en-US" sz="40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Zástupný symbol pro obsah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5"/>
          <a:stretch>
            <a:fillRect/>
          </a:stretch>
        </p:blipFill>
        <p:spPr bwMode="auto">
          <a:xfrm>
            <a:off x="8105554" y="8168"/>
            <a:ext cx="1030282" cy="104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Rozšíření znalostí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Využitelnost </a:t>
            </a:r>
            <a:r>
              <a:rPr lang="cs-CZ" dirty="0">
                <a:solidFill>
                  <a:srgbClr val="000000"/>
                </a:solidFill>
              </a:rPr>
              <a:t>práce jako podklad pro stavební úpravy objektu 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Ž</a:t>
            </a:r>
            <a:r>
              <a:rPr lang="cs-CZ" dirty="0" smtClean="0">
                <a:solidFill>
                  <a:srgbClr val="000000"/>
                </a:solidFill>
              </a:rPr>
              <a:t>ádost </a:t>
            </a:r>
            <a:r>
              <a:rPr lang="cs-CZ" dirty="0">
                <a:solidFill>
                  <a:srgbClr val="000000"/>
                </a:solidFill>
              </a:rPr>
              <a:t>o finanční příspěvek dotačních programu na obnovu kulturní památky</a:t>
            </a:r>
          </a:p>
          <a:p>
            <a:pPr>
              <a:buClrTx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cs-CZ" sz="4000" dirty="0">
                <a:solidFill>
                  <a:schemeClr val="accent3"/>
                </a:solidFill>
              </a:rPr>
              <a:t>Přínos práce</a:t>
            </a:r>
          </a:p>
        </p:txBody>
      </p:sp>
    </p:spTree>
    <p:extLst>
      <p:ext uri="{BB962C8B-B14F-4D97-AF65-F5344CB8AC3E}">
        <p14:creationId xmlns:p14="http://schemas.microsoft.com/office/powerpoint/2010/main" val="8447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2971" y="975360"/>
            <a:ext cx="5377543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závěrečné shrnutí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accent3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O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prava </a:t>
            </a:r>
            <a:r>
              <a:rPr lang="cs-CZ" sz="2000" spc="30" dirty="0">
                <a:solidFill>
                  <a:srgbClr val="000000"/>
                </a:solidFill>
                <a:cs typeface="Tahoma" pitchFamily="34" charset="0"/>
              </a:rPr>
              <a:t>a údržba historických objektů v souladu s použitými materiály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a technologiemi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Ú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držba </a:t>
            </a:r>
            <a:r>
              <a:rPr lang="cs-CZ" sz="2000" spc="30" dirty="0">
                <a:solidFill>
                  <a:srgbClr val="000000"/>
                </a:solidFill>
                <a:cs typeface="Tahoma" pitchFamily="34" charset="0"/>
              </a:rPr>
              <a:t>lidových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staveb, respektování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zásad</a:t>
            </a:r>
            <a:r>
              <a:rPr lang="cs-CZ" sz="2000" spc="3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a požadavků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Zachování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harmonické zástavby obce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misťování </a:t>
            </a:r>
            <a:r>
              <a:rPr lang="cs-CZ" sz="2000" spc="30" dirty="0">
                <a:solidFill>
                  <a:srgbClr val="000000"/>
                </a:solidFill>
                <a:cs typeface="Tahoma" pitchFamily="34" charset="0"/>
              </a:rPr>
              <a:t>nových staveb s ohledem na </a:t>
            </a:r>
            <a:r>
              <a:rPr lang="cs-CZ" sz="2000" spc="30" dirty="0" smtClean="0">
                <a:solidFill>
                  <a:srgbClr val="000000"/>
                </a:solidFill>
                <a:cs typeface="Tahoma" pitchFamily="34" charset="0"/>
              </a:rPr>
              <a:t>stávající zástavbu</a:t>
            </a:r>
            <a:endParaRPr lang="cs-CZ" sz="2000" spc="30" dirty="0">
              <a:solidFill>
                <a:srgbClr val="000000"/>
              </a:solidFill>
              <a:cs typeface="Tahoma" pitchFamily="34" charset="0"/>
            </a:endParaRPr>
          </a:p>
          <a:p>
            <a:pPr marL="342900" lvl="8" indent="-342900" algn="l">
              <a:buFont typeface="Arial" pitchFamily="34" charset="0"/>
              <a:buChar char="•"/>
            </a:pPr>
            <a:endParaRPr lang="cs-CZ" sz="2000" b="1" spc="30" dirty="0">
              <a:solidFill>
                <a:srgbClr val="000000"/>
              </a:solidFill>
              <a:cs typeface="Tahoma" pitchFamily="34" charset="0"/>
            </a:endParaRPr>
          </a:p>
          <a:p>
            <a:pPr marL="342900" lvl="8" indent="-342900" algn="l">
              <a:buFont typeface="Arial" pitchFamily="34" charset="0"/>
              <a:buChar char="•"/>
            </a:pPr>
            <a:r>
              <a:rPr lang="cs-CZ" sz="2000" b="1" spc="30" dirty="0" smtClean="0">
                <a:solidFill>
                  <a:srgbClr val="000000"/>
                </a:solidFill>
                <a:cs typeface="Tahoma" pitchFamily="34" charset="0"/>
              </a:rPr>
              <a:t>→ Cíl </a:t>
            </a:r>
            <a:r>
              <a:rPr lang="cs-CZ" sz="2000" b="1" spc="30" dirty="0">
                <a:solidFill>
                  <a:srgbClr val="000000"/>
                </a:solidFill>
                <a:cs typeface="Tahoma" pitchFamily="34" charset="0"/>
              </a:rPr>
              <a:t>bakalářské práce byl splněn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7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5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  <a:r>
              <a:rPr lang="cs-CZ" sz="35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35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3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>
              <a:solidFill>
                <a:schemeClr val="accent3"/>
              </a:solidFill>
            </a:endParaRPr>
          </a:p>
          <a:p>
            <a:r>
              <a:rPr lang="cs-CZ" altLang="cs-CZ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bakalářské práce: 	</a:t>
            </a:r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Ing. arch. Filip </a:t>
            </a:r>
            <a:r>
              <a:rPr lang="cs-CZ" dirty="0" smtClean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Landa: </a:t>
            </a:r>
            <a:endParaRPr lang="cs-CZ" altLang="cs-CZ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Dokázala </a:t>
            </a:r>
            <a:r>
              <a:rPr lang="cs-CZ" dirty="0">
                <a:solidFill>
                  <a:srgbClr val="000000"/>
                </a:solidFill>
              </a:rPr>
              <a:t>byste vlastními slovy rozvést, příp. schematicky zakreslit, 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co </a:t>
            </a:r>
            <a:r>
              <a:rPr lang="cs-CZ" dirty="0">
                <a:solidFill>
                  <a:srgbClr val="000000"/>
                </a:solidFill>
              </a:rPr>
              <a:t>z urbanistického hlediska určuje venkovský charakter zástavby a jaké důvody vedou k tomu, že je dnes téměř nemožné vystavět sídla v tradiční vesnické kompozici tak, jak vznikala např. v období selského baroka</a:t>
            </a:r>
            <a:r>
              <a:rPr lang="cs-CZ" dirty="0" smtClean="0">
                <a:solidFill>
                  <a:srgbClr val="000000"/>
                </a:solidFill>
              </a:rPr>
              <a:t>?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endParaRPr lang="cs-CZ" dirty="0">
              <a:solidFill>
                <a:schemeClr val="accent3"/>
              </a:solidFill>
            </a:endParaRPr>
          </a:p>
          <a:p>
            <a:endParaRPr lang="cs-CZ" dirty="0">
              <a:solidFill>
                <a:schemeClr val="accent3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2715" y="975360"/>
            <a:ext cx="5225142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Doplňující </a:t>
            </a:r>
            <a:r>
              <a:rPr lang="cs-CZ" sz="4000" dirty="0" smtClean="0">
                <a:solidFill>
                  <a:schemeClr val="accent3"/>
                </a:solidFill>
              </a:rPr>
              <a:t>otázky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31956" r="13170" b="6961"/>
          <a:stretch/>
        </p:blipFill>
        <p:spPr>
          <a:xfrm>
            <a:off x="941561" y="1892175"/>
            <a:ext cx="3526347" cy="4320000"/>
          </a:xfrm>
        </p:spPr>
      </p:pic>
      <p:sp>
        <p:nvSpPr>
          <p:cNvPr id="6" name="Obdélník 5"/>
          <p:cNvSpPr/>
          <p:nvPr/>
        </p:nvSpPr>
        <p:spPr>
          <a:xfrm>
            <a:off x="663007" y="6221228"/>
            <a:ext cx="20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Zdroj: Vlastní tvorba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42140" y="1428565"/>
            <a:ext cx="300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Novodobý charakter zástavby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32976" y="1428565"/>
            <a:ext cx="30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Venkovský </a:t>
            </a:r>
            <a:r>
              <a:rPr lang="cs-CZ" b="1" dirty="0">
                <a:solidFill>
                  <a:srgbClr val="000000"/>
                </a:solidFill>
              </a:rPr>
              <a:t>charakter zástavby </a:t>
            </a:r>
          </a:p>
        </p:txBody>
      </p:sp>
      <p:pic>
        <p:nvPicPr>
          <p:cNvPr id="10" name="Zástupný symbol pro obsah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12928" r="10886" b="2710"/>
          <a:stretch/>
        </p:blipFill>
        <p:spPr>
          <a:xfrm>
            <a:off x="5214796" y="1725894"/>
            <a:ext cx="299286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bakalářské práce: 	</a:t>
            </a:r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Ing. arch. Jan Pala: </a:t>
            </a:r>
            <a:endParaRPr lang="cs-CZ" dirty="0" smtClean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</a:rPr>
              <a:t>Je z Vašeho pohledu vhodné historické objekty zateplovat za účelem snížení energetické náročnosti?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90057" y="975360"/>
            <a:ext cx="4822371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Doplňující otázky</a:t>
            </a:r>
          </a:p>
        </p:txBody>
      </p:sp>
    </p:spTree>
    <p:extLst>
      <p:ext uri="{BB962C8B-B14F-4D97-AF65-F5344CB8AC3E}">
        <p14:creationId xmlns:p14="http://schemas.microsoft.com/office/powerpoint/2010/main" val="377291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Motivace </a:t>
            </a:r>
            <a:r>
              <a:rPr lang="cs-CZ" dirty="0">
                <a:solidFill>
                  <a:srgbClr val="000000"/>
                </a:solidFill>
              </a:rPr>
              <a:t>a důvody </a:t>
            </a:r>
            <a:r>
              <a:rPr lang="cs-CZ" dirty="0" smtClean="0">
                <a:solidFill>
                  <a:srgbClr val="000000"/>
                </a:solidFill>
              </a:rPr>
              <a:t>k výběru tématu</a:t>
            </a: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C</a:t>
            </a:r>
            <a:r>
              <a:rPr lang="cs-CZ" dirty="0" smtClean="0">
                <a:solidFill>
                  <a:srgbClr val="000000"/>
                </a:solidFill>
              </a:rPr>
              <a:t>íl práce</a:t>
            </a:r>
            <a:endParaRPr lang="cs-CZ" dirty="0">
              <a:solidFill>
                <a:srgbClr val="000000"/>
              </a:solidFill>
            </a:endParaRP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Výzkumný problém a použité metody</a:t>
            </a:r>
            <a:endParaRPr lang="cs-CZ" dirty="0">
              <a:solidFill>
                <a:srgbClr val="000000"/>
              </a:solidFill>
            </a:endParaRP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Umístění a identifikační údaje </a:t>
            </a:r>
            <a:r>
              <a:rPr lang="cs-CZ" dirty="0" smtClean="0">
                <a:solidFill>
                  <a:srgbClr val="000000"/>
                </a:solidFill>
              </a:rPr>
              <a:t>stavby</a:t>
            </a: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Fotografie objektu</a:t>
            </a:r>
            <a:endParaRPr lang="cs-CZ" dirty="0" smtClean="0">
              <a:solidFill>
                <a:srgbClr val="000000"/>
              </a:solidFill>
            </a:endParaRP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Příčiny poruch objektu</a:t>
            </a: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Dosažené </a:t>
            </a:r>
            <a:r>
              <a:rPr lang="cs-CZ" dirty="0">
                <a:solidFill>
                  <a:srgbClr val="000000"/>
                </a:solidFill>
              </a:rPr>
              <a:t>výsledky </a:t>
            </a:r>
            <a:endParaRPr lang="cs-CZ" dirty="0" smtClean="0">
              <a:solidFill>
                <a:srgbClr val="000000"/>
              </a:solidFill>
            </a:endParaRP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dirty="0" smtClean="0">
                <a:solidFill>
                  <a:srgbClr val="000000"/>
                </a:solidFill>
              </a:rPr>
              <a:t>řínos práce</a:t>
            </a: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dirty="0" smtClean="0">
                <a:solidFill>
                  <a:srgbClr val="000000"/>
                </a:solidFill>
              </a:rPr>
              <a:t>ávěrečné shrnutí</a:t>
            </a:r>
          </a:p>
          <a:p>
            <a:pPr marL="514350" indent="-51435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Doplňující otázky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20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/>
                </a:solidFill>
              </a:rPr>
              <a:t>OBSAH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Osobní zájem a </a:t>
            </a:r>
            <a:r>
              <a:rPr lang="cs-CZ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obdiv 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 místní architektuře</a:t>
            </a:r>
            <a:endParaRPr 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alt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Přiblížení jedinečnosti </a:t>
            </a:r>
            <a:r>
              <a:rPr lang="cs-CZ" altLang="cs-CZ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těchto </a:t>
            </a:r>
            <a:r>
              <a:rPr lang="cs-CZ" alt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staveb</a:t>
            </a:r>
            <a:endParaRPr lang="cs-CZ" alt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alt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Přiblížení problematiky rekonstrukcí památkových objektů</a:t>
            </a:r>
            <a:endParaRPr lang="cs-CZ" alt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</a:rPr>
              <a:t>Využití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bakalářské práce v </a:t>
            </a:r>
            <a:r>
              <a:rPr lang="cs-CZ" dirty="0" smtClean="0">
                <a:solidFill>
                  <a:srgbClr val="000000"/>
                </a:solidFill>
                <a:latin typeface="+mj-lt"/>
              </a:rPr>
              <a:t>praxi</a:t>
            </a:r>
            <a:endParaRPr 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7399" y="683394"/>
            <a:ext cx="7295948" cy="126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motivace a důvody k řešení daného </a:t>
            </a:r>
            <a:r>
              <a:rPr lang="cs-CZ" sz="4000" dirty="0" smtClean="0">
                <a:solidFill>
                  <a:schemeClr val="accent3"/>
                </a:solidFill>
              </a:rPr>
              <a:t>problému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Shrnutí dějin výstavby v období selského baroka, charakteristika specifik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Stanovení podmínek pro provedení rekonstrukce vybraného objektu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Nedestruktivní stavebně-historický a stavebně-technický průzkum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Aplikace poznatků na vybraném objektu s ohledem na jeho památkovou hodnotu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cs typeface="Arial" panose="020B0604020202020204" pitchFamily="34" charset="0"/>
              </a:rPr>
              <a:t>Terénní </a:t>
            </a:r>
            <a: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  <a:t>průzkum a urbanistický rozbor vybrané lokality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73778" y="965682"/>
            <a:ext cx="4114800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cíl </a:t>
            </a:r>
            <a:r>
              <a:rPr lang="cs-CZ" sz="4000" dirty="0" smtClean="0">
                <a:solidFill>
                  <a:schemeClr val="accent3"/>
                </a:solidFill>
              </a:rPr>
              <a:t>práce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Výzkumné problémy: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Analyzování </a:t>
            </a:r>
            <a:r>
              <a:rPr lang="cs-CZ" dirty="0">
                <a:solidFill>
                  <a:srgbClr val="000000"/>
                </a:solidFill>
              </a:rPr>
              <a:t>poruch a problémů v daném objektu </a:t>
            </a:r>
            <a:r>
              <a:rPr lang="cs-CZ" dirty="0" smtClean="0">
                <a:solidFill>
                  <a:srgbClr val="000000"/>
                </a:solidFill>
              </a:rPr>
              <a:t>a návrh řešení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Rozbor lokality z hlediska jednotného působení novostaveb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s historickou zástavbou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Použité metody: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Metoda </a:t>
            </a:r>
            <a:r>
              <a:rPr lang="cs-CZ" dirty="0">
                <a:solidFill>
                  <a:srgbClr val="000000"/>
                </a:solidFill>
              </a:rPr>
              <a:t>rozhovoru </a:t>
            </a:r>
            <a:r>
              <a:rPr lang="cs-CZ" dirty="0" smtClean="0">
                <a:solidFill>
                  <a:srgbClr val="000000"/>
                </a:solidFill>
              </a:rPr>
              <a:t>s majiteli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Metoda sběru </a:t>
            </a:r>
            <a:r>
              <a:rPr lang="cs-CZ" dirty="0" smtClean="0">
                <a:solidFill>
                  <a:srgbClr val="000000"/>
                </a:solidFill>
              </a:rPr>
              <a:t>informací stavby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Metoda pozorování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Metoda </a:t>
            </a:r>
            <a:r>
              <a:rPr lang="cs-CZ" dirty="0" smtClean="0">
                <a:solidFill>
                  <a:srgbClr val="000000"/>
                </a:solidFill>
              </a:rPr>
              <a:t>fotodokumentace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Metoda zaměření výchozího stavu a zakreslení </a:t>
            </a:r>
            <a:r>
              <a:rPr lang="cs-CZ" dirty="0" smtClean="0">
                <a:solidFill>
                  <a:srgbClr val="000000"/>
                </a:solidFill>
              </a:rPr>
              <a:t>objektu (program </a:t>
            </a:r>
            <a:r>
              <a:rPr lang="cs-CZ" dirty="0" err="1" smtClean="0">
                <a:solidFill>
                  <a:srgbClr val="000000"/>
                </a:solidFill>
              </a:rPr>
              <a:t>AutoCAD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accent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9154" y="651937"/>
            <a:ext cx="7334450" cy="12600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cs-CZ" sz="4000" dirty="0">
                <a:solidFill>
                  <a:schemeClr val="accent3"/>
                </a:solidFill>
              </a:rPr>
              <a:t>Výzkumný problém a použité metody</a:t>
            </a:r>
          </a:p>
        </p:txBody>
      </p:sp>
    </p:spTree>
    <p:extLst>
      <p:ext uri="{BB962C8B-B14F-4D97-AF65-F5344CB8AC3E}">
        <p14:creationId xmlns:p14="http://schemas.microsoft.com/office/powerpoint/2010/main" val="9601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17500" y="1773992"/>
            <a:ext cx="8229600" cy="4630920"/>
          </a:xfrm>
        </p:spPr>
        <p:txBody>
          <a:bodyPr>
            <a:no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accent3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Kraj</a:t>
            </a:r>
            <a:r>
              <a:rPr lang="cs-CZ" dirty="0">
                <a:solidFill>
                  <a:srgbClr val="000000"/>
                </a:solidFill>
              </a:rPr>
              <a:t>: Jihočeský </a:t>
            </a:r>
            <a:r>
              <a:rPr lang="cs-CZ" dirty="0" smtClean="0">
                <a:solidFill>
                  <a:srgbClr val="000000"/>
                </a:solidFill>
              </a:rPr>
              <a:t>kraj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Obec: Zálší </a:t>
            </a:r>
            <a:r>
              <a:rPr lang="cs-CZ" dirty="0">
                <a:solidFill>
                  <a:srgbClr val="000000"/>
                </a:solidFill>
              </a:rPr>
              <a:t>- památková </a:t>
            </a:r>
            <a:r>
              <a:rPr lang="cs-CZ" dirty="0" smtClean="0">
                <a:solidFill>
                  <a:srgbClr val="000000"/>
                </a:solidFill>
              </a:rPr>
              <a:t>rezervace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Budova s č.p.: 40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Způsob ochrany nemovitosti: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- nemovitá kulturní památka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Památkově chráněno od: 3</a:t>
            </a:r>
            <a:r>
              <a:rPr lang="pl-PL" dirty="0">
                <a:solidFill>
                  <a:srgbClr val="000000"/>
                </a:solidFill>
              </a:rPr>
              <a:t>. 5. </a:t>
            </a:r>
            <a:r>
              <a:rPr lang="pl-PL" dirty="0" smtClean="0">
                <a:solidFill>
                  <a:srgbClr val="000000"/>
                </a:solidFill>
              </a:rPr>
              <a:t>1958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pl-PL" dirty="0">
              <a:solidFill>
                <a:schemeClr val="accent3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6648" y="592666"/>
            <a:ext cx="7084193" cy="126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Umístění a identifikační údaje </a:t>
            </a:r>
            <a:r>
              <a:rPr lang="cs-CZ" sz="4000" dirty="0" smtClean="0">
                <a:solidFill>
                  <a:schemeClr val="accent3"/>
                </a:solidFill>
              </a:rPr>
              <a:t>stavby</a:t>
            </a:r>
            <a:endParaRPr lang="cs-CZ" sz="40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18011" r="22904" b="31298"/>
          <a:stretch/>
        </p:blipFill>
        <p:spPr bwMode="auto">
          <a:xfrm>
            <a:off x="5087257" y="2307772"/>
            <a:ext cx="3459843" cy="33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6423432" y="2525917"/>
            <a:ext cx="1751847" cy="16794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087257" y="6004802"/>
            <a:ext cx="3427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000" dirty="0">
                <a:solidFill>
                  <a:srgbClr val="000000"/>
                </a:solidFill>
              </a:rPr>
              <a:t>	Zdroj: cuzk.cz</a:t>
            </a:r>
          </a:p>
        </p:txBody>
      </p:sp>
    </p:spTree>
    <p:extLst>
      <p:ext uri="{BB962C8B-B14F-4D97-AF65-F5344CB8AC3E}">
        <p14:creationId xmlns:p14="http://schemas.microsoft.com/office/powerpoint/2010/main" val="35850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23772"/>
          <a:stretch/>
        </p:blipFill>
        <p:spPr bwMode="auto">
          <a:xfrm>
            <a:off x="498265" y="2129783"/>
            <a:ext cx="8147471" cy="36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0" y="-6477000"/>
            <a:ext cx="1800000" cy="1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4252" y="6022090"/>
            <a:ext cx="238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Zdroj: Vlastní fotografie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039528" y="948278"/>
            <a:ext cx="6689558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/>
                </a:solidFill>
              </a:rPr>
              <a:t>Fotografie objektu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8097" r="12034" b="44275"/>
          <a:stretch/>
        </p:blipFill>
        <p:spPr bwMode="auto">
          <a:xfrm>
            <a:off x="130173" y="1981200"/>
            <a:ext cx="4606925" cy="4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3600" y="2020824"/>
            <a:ext cx="4013200" cy="4595876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 smtClean="0">
                <a:solidFill>
                  <a:srgbClr val="000000"/>
                </a:solidFill>
              </a:rPr>
              <a:t>1- srážková vlhkost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1a- stékající po povrchu konstrukce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1b- odstřikující voda </a:t>
            </a:r>
          </a:p>
          <a:p>
            <a:pPr algn="l"/>
            <a:r>
              <a:rPr lang="cs-CZ" b="1" dirty="0" smtClean="0">
                <a:solidFill>
                  <a:srgbClr val="000000"/>
                </a:solidFill>
              </a:rPr>
              <a:t>2- zemní vlhkost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2a- průsaková tlaková voda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2b- vzlínající vlhkost</a:t>
            </a:r>
          </a:p>
          <a:p>
            <a:pPr algn="l"/>
            <a:r>
              <a:rPr lang="cs-CZ" b="1" dirty="0" smtClean="0">
                <a:solidFill>
                  <a:srgbClr val="000000"/>
                </a:solidFill>
              </a:rPr>
              <a:t>3- vlhkost v interiéru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3a- kondenzace vody vzniklá psychometrickým podchlazením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3a- kondenzace vody vzniklá nedostatečnou tepelnou ochranou (tepelný most)</a:t>
            </a:r>
          </a:p>
          <a:p>
            <a:pPr algn="l"/>
            <a:r>
              <a:rPr lang="cs-CZ" dirty="0" smtClean="0">
                <a:solidFill>
                  <a:srgbClr val="000000"/>
                </a:solidFill>
              </a:rPr>
              <a:t>3c- fyziologická vlhkost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39528" y="948278"/>
            <a:ext cx="6689558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/>
                </a:solidFill>
              </a:rPr>
              <a:t> příčiny poruch objektu</a:t>
            </a:r>
            <a:endParaRPr lang="cs-CZ" sz="4000" dirty="0">
              <a:solidFill>
                <a:schemeClr val="accent3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4252" y="6022090"/>
            <a:ext cx="20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Zdroj: Vlastní tvorba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819747"/>
            <a:ext cx="8229600" cy="4562946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dirty="0" smtClean="0">
                <a:solidFill>
                  <a:srgbClr val="000000"/>
                </a:solidFill>
              </a:rPr>
              <a:t>jištění poruch a jejich příčin + návrh řešení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algn="l">
              <a:buClrTx/>
            </a:pPr>
            <a:r>
              <a:rPr lang="cs-CZ" u="sng" dirty="0">
                <a:solidFill>
                  <a:srgbClr val="000000"/>
                </a:solidFill>
              </a:rPr>
              <a:t>Náměty na péči: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Odstranění </a:t>
            </a:r>
            <a:r>
              <a:rPr lang="cs-CZ" dirty="0">
                <a:solidFill>
                  <a:srgbClr val="000000"/>
                </a:solidFill>
              </a:rPr>
              <a:t>vlhkosti </a:t>
            </a:r>
          </a:p>
          <a:p>
            <a:pPr algn="l">
              <a:buClrTx/>
            </a:pPr>
            <a:r>
              <a:rPr lang="cs-CZ" dirty="0">
                <a:solidFill>
                  <a:srgbClr val="000000"/>
                </a:solidFill>
              </a:rPr>
              <a:t>	- </a:t>
            </a:r>
            <a:r>
              <a:rPr lang="cs-CZ" dirty="0" smtClean="0">
                <a:solidFill>
                  <a:srgbClr val="000000"/>
                </a:solidFill>
              </a:rPr>
              <a:t>Elektroosmóza</a:t>
            </a:r>
            <a:endParaRPr lang="cs-CZ" dirty="0">
              <a:solidFill>
                <a:srgbClr val="000000"/>
              </a:solidFill>
            </a:endParaRPr>
          </a:p>
          <a:p>
            <a:pPr algn="l">
              <a:buClrTx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smtClean="0">
                <a:solidFill>
                  <a:srgbClr val="000000"/>
                </a:solidFill>
              </a:rPr>
              <a:t>-  </a:t>
            </a:r>
            <a:r>
              <a:rPr lang="cs-CZ" dirty="0" smtClean="0">
                <a:solidFill>
                  <a:srgbClr val="000000"/>
                </a:solidFill>
              </a:rPr>
              <a:t>Odvlhčení </a:t>
            </a:r>
            <a:r>
              <a:rPr lang="cs-CZ" dirty="0">
                <a:solidFill>
                  <a:srgbClr val="000000"/>
                </a:solidFill>
              </a:rPr>
              <a:t>obvodové zdi pomocí drenáže</a:t>
            </a:r>
          </a:p>
          <a:p>
            <a:pPr algn="l">
              <a:buClrTx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smtClean="0">
                <a:solidFill>
                  <a:srgbClr val="000000"/>
                </a:solidFill>
              </a:rPr>
              <a:t>- </a:t>
            </a:r>
            <a:r>
              <a:rPr lang="cs-CZ" dirty="0" smtClean="0">
                <a:solidFill>
                  <a:srgbClr val="000000"/>
                </a:solidFill>
              </a:rPr>
              <a:t>Dodatečné </a:t>
            </a:r>
            <a:r>
              <a:rPr lang="cs-CZ" dirty="0">
                <a:solidFill>
                  <a:srgbClr val="000000"/>
                </a:solidFill>
              </a:rPr>
              <a:t>zateplení dřevěného </a:t>
            </a:r>
            <a:r>
              <a:rPr lang="cs-CZ" dirty="0" smtClean="0">
                <a:solidFill>
                  <a:srgbClr val="000000"/>
                </a:solidFill>
              </a:rPr>
              <a:t>stropu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Výměna zbývající části </a:t>
            </a:r>
            <a:r>
              <a:rPr lang="cs-CZ" dirty="0" smtClean="0">
                <a:solidFill>
                  <a:srgbClr val="000000"/>
                </a:solidFill>
              </a:rPr>
              <a:t>oken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Oprava fasády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8414" y="975360"/>
            <a:ext cx="5298622" cy="72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accent3"/>
                </a:solidFill>
              </a:rPr>
              <a:t>dosažené </a:t>
            </a:r>
            <a:r>
              <a:rPr lang="cs-CZ" sz="4000" dirty="0" smtClean="0">
                <a:solidFill>
                  <a:schemeClr val="accent3"/>
                </a:solidFill>
              </a:rPr>
              <a:t>výsledky</a:t>
            </a:r>
            <a:endParaRPr lang="cs-C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Kamílek">
      <a:dk1>
        <a:srgbClr val="FFFFFF"/>
      </a:dk1>
      <a:lt1>
        <a:srgbClr val="FFFFFF"/>
      </a:lt1>
      <a:dk2>
        <a:srgbClr val="FFFFFF"/>
      </a:dk2>
      <a:lt2>
        <a:srgbClr val="DBB4BC"/>
      </a:lt2>
      <a:accent1>
        <a:srgbClr val="7A1116"/>
      </a:accent1>
      <a:accent2>
        <a:srgbClr val="7F7F7F"/>
      </a:accent2>
      <a:accent3>
        <a:srgbClr val="7A1116"/>
      </a:accent3>
      <a:accent4>
        <a:srgbClr val="3F3F3F"/>
      </a:accent4>
      <a:accent5>
        <a:srgbClr val="5F5F5F"/>
      </a:accent5>
      <a:accent6>
        <a:srgbClr val="7D3C4A"/>
      </a:accent6>
      <a:hlink>
        <a:srgbClr val="A31D90"/>
      </a:hlink>
      <a:folHlink>
        <a:srgbClr val="A31D9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mílek">
    <a:dk1>
      <a:srgbClr val="FFFFFF"/>
    </a:dk1>
    <a:lt1>
      <a:srgbClr val="FFFFFF"/>
    </a:lt1>
    <a:dk2>
      <a:srgbClr val="FFFFFF"/>
    </a:dk2>
    <a:lt2>
      <a:srgbClr val="DBB4BC"/>
    </a:lt2>
    <a:accent1>
      <a:srgbClr val="7A1116"/>
    </a:accent1>
    <a:accent2>
      <a:srgbClr val="7F7F7F"/>
    </a:accent2>
    <a:accent3>
      <a:srgbClr val="7A1116"/>
    </a:accent3>
    <a:accent4>
      <a:srgbClr val="3F3F3F"/>
    </a:accent4>
    <a:accent5>
      <a:srgbClr val="5F5F5F"/>
    </a:accent5>
    <a:accent6>
      <a:srgbClr val="7D3C4A"/>
    </a:accent6>
    <a:hlink>
      <a:srgbClr val="A31D90"/>
    </a:hlink>
    <a:folHlink>
      <a:srgbClr val="A31D90"/>
    </a:folHlink>
  </a:clrScheme>
</a:themeOverride>
</file>

<file path=ppt/theme/themeOverride2.xml><?xml version="1.0" encoding="utf-8"?>
<a:themeOverride xmlns:a="http://schemas.openxmlformats.org/drawingml/2006/main">
  <a:clrScheme name="Kamílek">
    <a:dk1>
      <a:srgbClr val="FFFFFF"/>
    </a:dk1>
    <a:lt1>
      <a:srgbClr val="FFFFFF"/>
    </a:lt1>
    <a:dk2>
      <a:srgbClr val="FFFFFF"/>
    </a:dk2>
    <a:lt2>
      <a:srgbClr val="DBB4BC"/>
    </a:lt2>
    <a:accent1>
      <a:srgbClr val="7A1116"/>
    </a:accent1>
    <a:accent2>
      <a:srgbClr val="7F7F7F"/>
    </a:accent2>
    <a:accent3>
      <a:srgbClr val="7A1116"/>
    </a:accent3>
    <a:accent4>
      <a:srgbClr val="3F3F3F"/>
    </a:accent4>
    <a:accent5>
      <a:srgbClr val="5F5F5F"/>
    </a:accent5>
    <a:accent6>
      <a:srgbClr val="7D3C4A"/>
    </a:accent6>
    <a:hlink>
      <a:srgbClr val="A31D90"/>
    </a:hlink>
    <a:folHlink>
      <a:srgbClr val="A31D90"/>
    </a:folHlink>
  </a:clrScheme>
</a:themeOverride>
</file>

<file path=ppt/theme/themeOverride3.xml><?xml version="1.0" encoding="utf-8"?>
<a:themeOverride xmlns:a="http://schemas.openxmlformats.org/drawingml/2006/main">
  <a:clrScheme name="Kamílek">
    <a:dk1>
      <a:srgbClr val="FFFFFF"/>
    </a:dk1>
    <a:lt1>
      <a:srgbClr val="FFFFFF"/>
    </a:lt1>
    <a:dk2>
      <a:srgbClr val="FFFFFF"/>
    </a:dk2>
    <a:lt2>
      <a:srgbClr val="DBB4BC"/>
    </a:lt2>
    <a:accent1>
      <a:srgbClr val="7A1116"/>
    </a:accent1>
    <a:accent2>
      <a:srgbClr val="7F7F7F"/>
    </a:accent2>
    <a:accent3>
      <a:srgbClr val="7A1116"/>
    </a:accent3>
    <a:accent4>
      <a:srgbClr val="3F3F3F"/>
    </a:accent4>
    <a:accent5>
      <a:srgbClr val="5F5F5F"/>
    </a:accent5>
    <a:accent6>
      <a:srgbClr val="7D3C4A"/>
    </a:accent6>
    <a:hlink>
      <a:srgbClr val="A31D90"/>
    </a:hlink>
    <a:folHlink>
      <a:srgbClr val="A31D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311</Words>
  <Application>Microsoft Office PowerPoint</Application>
  <PresentationFormat>Předvádění na obrazovce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BlackTie</vt:lpstr>
      <vt:lpstr>Stavebně-historický průzkum a návrh rekonstrukce objektu selského baroka</vt:lpstr>
      <vt:lpstr>OBSAH</vt:lpstr>
      <vt:lpstr>motivace a důvody k řešení daného problému</vt:lpstr>
      <vt:lpstr>cíl práce</vt:lpstr>
      <vt:lpstr>Výzkumný problém a použité metody</vt:lpstr>
      <vt:lpstr>Umístění a identifikační údaje stavby</vt:lpstr>
      <vt:lpstr>Fotografie objektu</vt:lpstr>
      <vt:lpstr> příčiny poruch objektu</vt:lpstr>
      <vt:lpstr>dosažené výsledky</vt:lpstr>
      <vt:lpstr>Přínos práce</vt:lpstr>
      <vt:lpstr>závěrečné shrnutí</vt:lpstr>
      <vt:lpstr>Prezentace aplikace PowerPoint</vt:lpstr>
      <vt:lpstr>Doplňující otázky</vt:lpstr>
      <vt:lpstr>Prezentace aplikace PowerPoint</vt:lpstr>
      <vt:lpstr>Doplňující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Kamíl</dc:creator>
  <cp:lastModifiedBy>Lenovo</cp:lastModifiedBy>
  <cp:revision>85</cp:revision>
  <dcterms:created xsi:type="dcterms:W3CDTF">2014-09-16T21:29:56Z</dcterms:created>
  <dcterms:modified xsi:type="dcterms:W3CDTF">2017-06-21T16:06:40Z</dcterms:modified>
</cp:coreProperties>
</file>