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7" r:id="rId6"/>
    <p:sldId id="260" r:id="rId7"/>
    <p:sldId id="274" r:id="rId8"/>
    <p:sldId id="277" r:id="rId9"/>
    <p:sldId id="278" r:id="rId10"/>
    <p:sldId id="275" r:id="rId11"/>
    <p:sldId id="282" r:id="rId12"/>
    <p:sldId id="261" r:id="rId13"/>
    <p:sldId id="265" r:id="rId14"/>
    <p:sldId id="266" r:id="rId15"/>
    <p:sldId id="268" r:id="rId16"/>
    <p:sldId id="270" r:id="rId17"/>
    <p:sldId id="269" r:id="rId18"/>
    <p:sldId id="271" r:id="rId19"/>
    <p:sldId id="272" r:id="rId20"/>
    <p:sldId id="283" r:id="rId21"/>
    <p:sldId id="262" r:id="rId22"/>
    <p:sldId id="264" r:id="rId23"/>
    <p:sldId id="263" r:id="rId24"/>
    <p:sldId id="273" r:id="rId25"/>
    <p:sldId id="276" r:id="rId26"/>
  </p:sldIdLst>
  <p:sldSz cx="10801350" cy="6858000"/>
  <p:notesSz cx="6858000" cy="9144000"/>
  <p:defaultTextStyle>
    <a:defPPr>
      <a:defRPr lang="cs-CZ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 autoAdjust="0"/>
    <p:restoredTop sz="94673" autoAdjust="0"/>
  </p:normalViewPr>
  <p:slideViewPr>
    <p:cSldViewPr>
      <p:cViewPr varScale="1">
        <p:scale>
          <a:sx n="83" d="100"/>
          <a:sy n="83" d="100"/>
        </p:scale>
        <p:origin x="-984" y="-77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5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036D-0D48-4F32-942C-01FCD7B249BC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1000-B1D6-4EC6-A1AB-8382FD715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1000-B1D6-4EC6-A1AB-8382FD71567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1000-B1D6-4EC6-A1AB-8382FD71567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1000-B1D6-4EC6-A1AB-8382FD71567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1000-B1D6-4EC6-A1AB-8382FD71567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1000-B1D6-4EC6-A1AB-8382FD71567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700339" y="3124200"/>
            <a:ext cx="7290911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700339" y="5003322"/>
            <a:ext cx="7290911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9" indent="0" algn="ctr">
              <a:buNone/>
            </a:lvl3pPr>
            <a:lvl4pPr marL="1371463" indent="0" algn="ctr">
              <a:buNone/>
            </a:lvl4pPr>
            <a:lvl5pPr marL="1828617" indent="0" algn="ctr">
              <a:buNone/>
            </a:lvl5pPr>
            <a:lvl6pPr marL="2285771" indent="0" algn="ctr">
              <a:buNone/>
            </a:lvl6pPr>
            <a:lvl7pPr marL="2742926" indent="0" algn="ctr">
              <a:buNone/>
            </a:lvl7pPr>
            <a:lvl8pPr marL="3200080" indent="0" algn="ctr">
              <a:buNone/>
            </a:lvl8pPr>
            <a:lvl9pPr marL="3657234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379127" y="1139569"/>
            <a:ext cx="2286000" cy="450056"/>
          </a:xfrm>
        </p:spPr>
        <p:txBody>
          <a:bodyPr/>
          <a:lstStyle/>
          <a:p>
            <a:fld id="{E13B7303-4D0F-4FE6-857E-1FF01B00394F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691494" y="4146865"/>
            <a:ext cx="3657600" cy="453657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450056" y="0"/>
            <a:ext cx="72009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326422" y="0"/>
            <a:ext cx="12363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1170146" y="0"/>
            <a:ext cx="21483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348184" y="0"/>
            <a:ext cx="27201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256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108013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10089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03959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2601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1076574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440180" y="0"/>
            <a:ext cx="9001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720090" y="3429000"/>
            <a:ext cx="1530191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547003" y="4866753"/>
            <a:ext cx="75768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288838" y="5500632"/>
            <a:ext cx="16202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965845" y="5788152"/>
            <a:ext cx="32404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2250281" y="4495800"/>
            <a:ext cx="43205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565799" y="4928702"/>
            <a:ext cx="720090" cy="517524"/>
          </a:xfrm>
        </p:spPr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25A0-0220-4973-A7AB-B85EC4318020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30979" y="274641"/>
            <a:ext cx="1980248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067" y="274640"/>
            <a:ext cx="7110889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F3CC-05A7-4192-9573-C906BC620680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40067" y="1600200"/>
            <a:ext cx="8821103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AE3BF6-28B3-4813-ADF6-02B63A1FEF69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0339" y="2895600"/>
            <a:ext cx="7290911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00339" y="5010150"/>
            <a:ext cx="7290911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377515" y="1135904"/>
            <a:ext cx="2286000" cy="450056"/>
          </a:xfrm>
        </p:spPr>
        <p:txBody>
          <a:bodyPr/>
          <a:lstStyle/>
          <a:p>
            <a:fld id="{8B423FAD-1CAF-48A0-9C29-B59022D154C8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691715" y="4144004"/>
            <a:ext cx="3657600" cy="453657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450056" y="0"/>
            <a:ext cx="72009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26422" y="0"/>
            <a:ext cx="12363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170146" y="0"/>
            <a:ext cx="21483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348184" y="0"/>
            <a:ext cx="27201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256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08013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089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03959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2601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440180" y="0"/>
            <a:ext cx="9001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720090" y="3429000"/>
            <a:ext cx="1530191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564807" y="4866753"/>
            <a:ext cx="75768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288838" y="5500632"/>
            <a:ext cx="16202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965845" y="5791200"/>
            <a:ext cx="32404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2219616" y="4479888"/>
            <a:ext cx="43205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1074694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583603" y="4928702"/>
            <a:ext cx="720090" cy="517524"/>
          </a:xfrm>
        </p:spPr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2DC3-AA43-49D2-A34D-554188244C89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540068" y="1600200"/>
            <a:ext cx="432054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044230" y="1600200"/>
            <a:ext cx="432054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3050"/>
            <a:ext cx="8911114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98A-3B44-42E7-B0AC-9F8242A3A907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40068" y="2362200"/>
            <a:ext cx="432054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164395" y="2362200"/>
            <a:ext cx="432054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540068" y="1569720"/>
            <a:ext cx="43205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130641" y="1569720"/>
            <a:ext cx="43205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457CD-F4D4-4017-9115-2234C2D12AA0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1B5-3B26-47BE-9C2F-81AE33FEA8D0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554784" y="3158966"/>
            <a:ext cx="6309360" cy="540068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047006" y="274320"/>
            <a:ext cx="1803825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738092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73146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60046" y="274320"/>
            <a:ext cx="6660833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5047F5-D089-446A-9B46-A62E856F94D4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529130" y="3158966"/>
            <a:ext cx="6309360" cy="540068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290911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2100" y="264795"/>
            <a:ext cx="1800225" cy="4956048"/>
          </a:xfrm>
        </p:spPr>
        <p:txBody>
          <a:bodyPr rot="0" spcFirstLastPara="0" vertOverflow="overflow" horzOverflow="overflow" vert="horz" wrap="square" lIns="91431" tIns="45715" rIns="91431" bIns="45715" numCol="1" spcCol="274293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738092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73146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CF3B1-0434-4C9C-8E1B-7CB4CABB1C5B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1143000"/>
          </a:xfrm>
          <a:prstGeom prst="rect">
            <a:avLst/>
          </a:prstGeom>
        </p:spPr>
        <p:txBody>
          <a:bodyPr vert="horz" lIns="91431" tIns="45715" rIns="91431" bIns="45715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40067" y="1600200"/>
            <a:ext cx="8821103" cy="4873752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9147429" y="1047047"/>
            <a:ext cx="2011680" cy="453657"/>
          </a:xfrm>
          <a:prstGeom prst="rect">
            <a:avLst/>
          </a:prstGeom>
        </p:spPr>
        <p:txBody>
          <a:bodyPr vert="horz" lIns="91431" tIns="45715" rIns="91431" bIns="45715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D97B08-700A-418F-A2CB-BD057F44A7D0}" type="datetime1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8547193" y="3704093"/>
            <a:ext cx="3200400" cy="432054"/>
          </a:xfrm>
          <a:prstGeom prst="rect">
            <a:avLst/>
          </a:prstGeom>
        </p:spPr>
        <p:txBody>
          <a:bodyPr vert="horz" lIns="91431" tIns="45715" rIns="91431" bIns="45715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9001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9602400" y="5734050"/>
            <a:ext cx="720090" cy="521208"/>
          </a:xfrm>
          <a:prstGeom prst="rect">
            <a:avLst/>
          </a:prstGeom>
        </p:spPr>
        <p:txBody>
          <a:bodyPr vert="horz" lIns="91431" tIns="45715" rIns="91431" bIns="45715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93" indent="-274293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6" indent="-27429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18286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01" indent="-18286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94" indent="-182862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6" indent="-182862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479" indent="-18286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771" indent="-182862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064" indent="-18286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apy.cz/zakladni?x=15.6264864&amp;y=49.0054973&amp;z=19&amp;l=0&amp;base=ophot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www.dek.cz/produkty/imgs/dekroof/DEKROOF%2011-A.jpg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oleman.cz/typy-sikmych-strech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7271" y="2000240"/>
            <a:ext cx="9290960" cy="1571636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REKONSTRUKCE ŠIKMÝCH STŘECH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4002" y="4714884"/>
            <a:ext cx="8438614" cy="20002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b="0" dirty="0" smtClean="0"/>
              <a:t>Autor bakalářské práce: 		</a:t>
            </a:r>
            <a:r>
              <a:rPr lang="cs-CZ" sz="2000" dirty="0" smtClean="0"/>
              <a:t>Veronika Jurková</a:t>
            </a:r>
          </a:p>
          <a:p>
            <a:pPr>
              <a:lnSpc>
                <a:spcPct val="150000"/>
              </a:lnSpc>
            </a:pPr>
            <a:r>
              <a:rPr lang="cs-CZ" sz="2000" b="0" dirty="0" smtClean="0"/>
              <a:t>Vedoucí bakalářské práce:	</a:t>
            </a:r>
            <a:r>
              <a:rPr lang="cs-CZ" sz="2000" dirty="0" smtClean="0"/>
              <a:t>Ing. Jan Plachý, </a:t>
            </a:r>
            <a:r>
              <a:rPr lang="cs-CZ" sz="2000" dirty="0" err="1" smtClean="0"/>
              <a:t>Ph.D</a:t>
            </a:r>
            <a:r>
              <a:rPr lang="cs-CZ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cs-CZ" sz="2000" b="0" dirty="0" smtClean="0"/>
              <a:t>Oponent bakalářské práce: </a:t>
            </a:r>
            <a:r>
              <a:rPr lang="cs-CZ" sz="2000" dirty="0" smtClean="0"/>
              <a:t>	Ing. Tomáš Vrbka</a:t>
            </a:r>
          </a:p>
          <a:p>
            <a:pPr>
              <a:lnSpc>
                <a:spcPct val="150000"/>
              </a:lnSpc>
            </a:pPr>
            <a:r>
              <a:rPr lang="cs-CZ" sz="1900" b="0" dirty="0" smtClean="0"/>
              <a:t>					České Budějovice, červen 2017</a:t>
            </a:r>
            <a:endParaRPr lang="cs-CZ" sz="19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14527" y="571480"/>
            <a:ext cx="7358114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Vysoká škola technická a ekonomická v Českých Budějovicích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7" name="Obrázek 6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93978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řešený objekt</a:t>
            </a:r>
            <a:endParaRPr lang="cs-CZ" sz="3600" dirty="0"/>
          </a:p>
        </p:txBody>
      </p:sp>
      <p:pic>
        <p:nvPicPr>
          <p:cNvPr id="7" name="Zástupný symbol pro obsah 6" descr="Výstřiže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01" y="1357298"/>
            <a:ext cx="6007522" cy="3929090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493" y="1357298"/>
            <a:ext cx="4143404" cy="478631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Název objektu: </a:t>
            </a:r>
            <a:r>
              <a:rPr lang="cs-CZ" sz="2000" dirty="0" smtClean="0"/>
              <a:t>Rodinný dům</a:t>
            </a:r>
            <a:endParaRPr lang="cs-CZ" sz="2000" i="1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Adresa stavby: </a:t>
            </a:r>
            <a:r>
              <a:rPr lang="cs-CZ" sz="2000" dirty="0" smtClean="0"/>
              <a:t>Slavíkovice 57, 675 31 Jemnice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Okres: </a:t>
            </a:r>
            <a:r>
              <a:rPr lang="cs-CZ" sz="2000" dirty="0" smtClean="0"/>
              <a:t>Třebíč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Kraj: </a:t>
            </a:r>
            <a:r>
              <a:rPr lang="cs-CZ" sz="2000" dirty="0" smtClean="0"/>
              <a:t>Vysočina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Katastrální území: </a:t>
            </a:r>
            <a:r>
              <a:rPr lang="cs-CZ" sz="2000" dirty="0" smtClean="0"/>
              <a:t>Slavíkovice u Jemnice (750212)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Číslo parcely: </a:t>
            </a:r>
            <a:r>
              <a:rPr lang="cs-CZ" sz="2000" dirty="0" smtClean="0"/>
              <a:t>6/3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Majitel objektu</a:t>
            </a:r>
            <a:r>
              <a:rPr lang="cs-CZ" sz="2000" dirty="0" smtClean="0"/>
              <a:t>: Jurková Věra</a:t>
            </a:r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85701" y="5357826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 </a:t>
            </a:r>
            <a:r>
              <a:rPr lang="cs-CZ" sz="1400" i="1" dirty="0" smtClean="0">
                <a:hlinkClick r:id="rId4"/>
              </a:rPr>
              <a:t>https://mapy.cz/zakladni?x=15.6264864&amp;y=49.0054973&amp;z=19&amp;l=0&amp;base=ophoto</a:t>
            </a:r>
            <a:r>
              <a:rPr lang="cs-CZ" sz="1400" i="1" dirty="0" smtClean="0"/>
              <a:t> </a:t>
            </a:r>
            <a:endParaRPr lang="cs-CZ" sz="1400" i="1" dirty="0"/>
          </a:p>
        </p:txBody>
      </p:sp>
      <p:sp>
        <p:nvSpPr>
          <p:cNvPr id="10" name="Elipsa 9"/>
          <p:cNvSpPr/>
          <p:nvPr/>
        </p:nvSpPr>
        <p:spPr>
          <a:xfrm>
            <a:off x="3257535" y="2857496"/>
            <a:ext cx="1000132" cy="85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řešený objekt</a:t>
            </a:r>
            <a:endParaRPr lang="cs-CZ" sz="3600" dirty="0"/>
          </a:p>
        </p:txBody>
      </p:sp>
      <p:pic>
        <p:nvPicPr>
          <p:cNvPr id="14" name="Zástupný symbol pro obsah 13" descr="koo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790" b="1408"/>
          <a:stretch>
            <a:fillRect/>
          </a:stretch>
        </p:blipFill>
        <p:spPr>
          <a:xfrm>
            <a:off x="185701" y="1357298"/>
            <a:ext cx="9102884" cy="5072098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5701" y="6429396"/>
            <a:ext cx="1035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i="1" dirty="0" smtClean="0"/>
              <a:t>Zdroj: vlastní - autor práce</a:t>
            </a:r>
            <a:endParaRPr lang="cs-CZ" sz="1400" i="1" dirty="0"/>
          </a:p>
        </p:txBody>
      </p:sp>
      <p:pic>
        <p:nvPicPr>
          <p:cNvPr id="15" name="Obrázek 14" descr="koo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43" y="5000636"/>
            <a:ext cx="2675505" cy="162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93978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b="1" dirty="0" smtClean="0"/>
              <a:t>– </a:t>
            </a:r>
            <a:r>
              <a:rPr lang="cs-CZ" sz="3600" dirty="0" smtClean="0"/>
              <a:t>řešený objekt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972048" y="1142984"/>
            <a:ext cx="5286412" cy="557216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Rok výstavby: </a:t>
            </a:r>
            <a:r>
              <a:rPr lang="cs-CZ" sz="2000" dirty="0" smtClean="0"/>
              <a:t>1974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Základové konstrukce</a:t>
            </a:r>
            <a:r>
              <a:rPr lang="cs-CZ" sz="2000" dirty="0" smtClean="0"/>
              <a:t>: beton proložený kamenem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Zdivo obvodové</a:t>
            </a:r>
            <a:r>
              <a:rPr lang="cs-CZ" sz="2000" dirty="0" smtClean="0"/>
              <a:t>: smíšené zdivo (lomový kámen a cihly)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Zdivo příčkové: </a:t>
            </a:r>
            <a:r>
              <a:rPr lang="cs-CZ" sz="2000" dirty="0" smtClean="0"/>
              <a:t>cihly plné pálené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Stropní konstrukce</a:t>
            </a:r>
            <a:r>
              <a:rPr lang="cs-CZ" sz="2000" dirty="0" smtClean="0"/>
              <a:t>: prefabrikované desky do ocelových I nosičů, dřevěná trámová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Schodiště: </a:t>
            </a:r>
            <a:r>
              <a:rPr lang="cs-CZ" sz="2000" dirty="0" smtClean="0"/>
              <a:t>monolitické jednoramenné, monolitické dvouramenné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i="1" dirty="0" smtClean="0"/>
              <a:t>Střešní konstrukce</a:t>
            </a:r>
            <a:r>
              <a:rPr lang="cs-CZ" sz="2000" dirty="0" smtClean="0"/>
              <a:t>: valbová se dvěma vikýři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5701" y="5286388"/>
            <a:ext cx="2928958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pic>
        <p:nvPicPr>
          <p:cNvPr id="13" name="Zástupný symbol pro obsah 12" descr="IMG_20170423_1254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85701" y="1643050"/>
            <a:ext cx="4667283" cy="3500462"/>
          </a:xfrm>
        </p:spPr>
      </p:pic>
      <p:pic>
        <p:nvPicPr>
          <p:cNvPr id="6" name="Obrázek 5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9289764" cy="101122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fotodokumentace stávajícího stavu</a:t>
            </a:r>
            <a:endParaRPr lang="cs-CZ" sz="3600" dirty="0"/>
          </a:p>
        </p:txBody>
      </p:sp>
      <p:pic>
        <p:nvPicPr>
          <p:cNvPr id="6" name="Zástupný symbol pro obsah 5" descr="IMG_20170423_1254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2891" y="1500174"/>
            <a:ext cx="3286148" cy="2464610"/>
          </a:xfrm>
        </p:spPr>
      </p:pic>
      <p:pic>
        <p:nvPicPr>
          <p:cNvPr id="7" name="Zástupný symbol pro obsah 6" descr="IMG_20170423_1252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00477" y="1500174"/>
            <a:ext cx="3286148" cy="2464610"/>
          </a:xfrm>
        </p:spPr>
      </p:pic>
      <p:pic>
        <p:nvPicPr>
          <p:cNvPr id="8" name="Obrázek 7" descr="IMG_20170423_125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91" y="4071942"/>
            <a:ext cx="3333741" cy="2500306"/>
          </a:xfrm>
          <a:prstGeom prst="rect">
            <a:avLst/>
          </a:prstGeom>
        </p:spPr>
      </p:pic>
      <p:pic>
        <p:nvPicPr>
          <p:cNvPr id="9" name="Obrázek 8" descr="IMG_20170423_1252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1915" y="4071942"/>
            <a:ext cx="3333741" cy="250030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329501" y="63579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vlastní- autor práce</a:t>
            </a:r>
            <a:endParaRPr lang="cs-CZ" sz="1400" i="1" dirty="0"/>
          </a:p>
        </p:txBody>
      </p:sp>
      <p:pic>
        <p:nvPicPr>
          <p:cNvPr id="11" name="Obrázek 10" descr="logo všte.jpg"/>
          <p:cNvPicPr>
            <a:picLocks noChangeAspect="1"/>
          </p:cNvPicPr>
          <p:nvPr/>
        </p:nvPicPr>
        <p:blipFill>
          <a:blip r:embed="rId6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14290"/>
            <a:ext cx="8821103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- fotodokumentace stávajícího stavu </a:t>
            </a:r>
            <a:endParaRPr lang="cs-CZ" sz="3600" dirty="0"/>
          </a:p>
        </p:txBody>
      </p:sp>
      <p:pic>
        <p:nvPicPr>
          <p:cNvPr id="4" name="Zástupný symbol pro obsah 3" descr="IMG_20170327_1326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01" y="1500174"/>
            <a:ext cx="2857520" cy="3810027"/>
          </a:xfrm>
        </p:spPr>
      </p:pic>
      <p:pic>
        <p:nvPicPr>
          <p:cNvPr id="7" name="Obrázek 6" descr="IMG_20170423_125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4659" y="1500174"/>
            <a:ext cx="2839661" cy="378621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5701" y="5500702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115055" y="1357298"/>
            <a:ext cx="3929090" cy="271464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cs-CZ" sz="2000" b="1" dirty="0" smtClean="0"/>
              <a:t>Skladba střechy od interiéru: </a:t>
            </a:r>
            <a:endParaRPr kumimoji="0" lang="cs-CZ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Krokev 120x140mm</a:t>
            </a:r>
          </a:p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lang="cs-CZ" sz="2000" dirty="0" smtClean="0"/>
              <a:t>Dřevěné bednění tl. 20mm</a:t>
            </a:r>
          </a:p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Netkaná textilie</a:t>
            </a:r>
          </a:p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lang="cs-CZ" sz="2000" dirty="0" smtClean="0"/>
              <a:t>Asfaltový šindel </a:t>
            </a:r>
            <a:endParaRPr kumimoji="0" lang="cs-CZ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13" name="Obrázek 12" descr="původní sklad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2179" y="4143380"/>
            <a:ext cx="4829171" cy="151375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257931" y="5715016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9932706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dodatečné zateplení střešní konstrukce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00015" y="1500174"/>
            <a:ext cx="4320540" cy="9001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000" b="1" dirty="0" smtClean="0"/>
              <a:t>Varianta 1 = realizovaná varianta </a:t>
            </a:r>
          </a:p>
          <a:p>
            <a:pPr algn="just"/>
            <a:r>
              <a:rPr lang="cs-CZ" sz="2000" dirty="0" smtClean="0"/>
              <a:t>U = 0,143 W/m²K &lt; 0,24 W/m²K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29237" y="6534835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pic>
        <p:nvPicPr>
          <p:cNvPr id="8" name="Obrázek 7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1" name="Zástupný symbol pro obsah 10" descr="varianta 1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329237" y="3742412"/>
            <a:ext cx="4500594" cy="2890118"/>
          </a:xfrm>
        </p:spPr>
      </p:pic>
      <p:sp>
        <p:nvSpPr>
          <p:cNvPr id="12" name="TextovéPole 11"/>
          <p:cNvSpPr txBox="1"/>
          <p:nvPr/>
        </p:nvSpPr>
        <p:spPr>
          <a:xfrm>
            <a:off x="185701" y="2264435"/>
            <a:ext cx="492922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1300" b="1" dirty="0" smtClean="0"/>
              <a:t>Skladba střešní konstrukce: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Střešní krytina plechová MAXIDEK 2M15A, barva hnědá RAL 8017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Střešní latě 40x60mm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Kontralatě 40x60mm/vzduchová mezera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Doplňková hydroizolace- samolepící pás z SBS modifikovaného asfaltu s jemnozrnným posypem TOPDEK COVER PRO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Tepelná izolace na bázi polyisokyanutátu, pero/drážka tl. 240mm TOPDEK 022 PIR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Parotěsnící a vzduchotěsnící vrstva- samolepící pás z SBS modifikovaného asfaltu s hliníkovou vložkou a polypropylenovou střiží na horním povrchu TOPDEK AL BARRIER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Dřevěné bednění tl. 20mm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Krokev 120x140mm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300" dirty="0" smtClean="0"/>
              <a:t>Podhled 2x12,5mm- sádrokartonové desky RIGIPS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00675" y="3143248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</a:t>
            </a:r>
            <a:r>
              <a:rPr lang="cs-CZ" sz="1400" i="1" dirty="0" smtClean="0">
                <a:hlinkClick r:id="rId5"/>
              </a:rPr>
              <a:t>https://www.dek.cz/produkty/imgs/dekroof/DEKROOF%2011-A.jpg</a:t>
            </a:r>
            <a:r>
              <a:rPr lang="cs-CZ" sz="1400" i="1" dirty="0" smtClean="0"/>
              <a:t> </a:t>
            </a:r>
            <a:endParaRPr lang="cs-CZ" sz="1400" i="1" dirty="0"/>
          </a:p>
        </p:txBody>
      </p:sp>
      <p:pic>
        <p:nvPicPr>
          <p:cNvPr id="15" name="Obrázek 14" descr="foto1.JPG"/>
          <p:cNvPicPr>
            <a:picLocks noChangeAspect="1"/>
          </p:cNvPicPr>
          <p:nvPr/>
        </p:nvPicPr>
        <p:blipFill>
          <a:blip r:embed="rId6"/>
          <a:srcRect l="7685" b="1281"/>
          <a:stretch>
            <a:fillRect/>
          </a:stretch>
        </p:blipFill>
        <p:spPr>
          <a:xfrm>
            <a:off x="5472114" y="1111488"/>
            <a:ext cx="3429024" cy="203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932574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dodatečné zateplení střešní konstrukce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0015" y="1500174"/>
            <a:ext cx="432054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Varianta 2</a:t>
            </a:r>
          </a:p>
          <a:p>
            <a:r>
              <a:rPr lang="cs-CZ" sz="2000" dirty="0" smtClean="0"/>
              <a:t>U = 0,227 W/m²K &lt; 0,24 W/m²K</a:t>
            </a:r>
            <a:endParaRPr lang="cs-CZ" sz="2000" dirty="0"/>
          </a:p>
        </p:txBody>
      </p:sp>
      <p:pic>
        <p:nvPicPr>
          <p:cNvPr id="5" name="Zástupný symbol pro obsah 4" descr="varianta 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614989" y="2643182"/>
            <a:ext cx="4717777" cy="2500330"/>
          </a:xfrm>
        </p:spPr>
      </p:pic>
      <p:sp>
        <p:nvSpPr>
          <p:cNvPr id="6" name="TextovéPole 5"/>
          <p:cNvSpPr txBox="1"/>
          <p:nvPr/>
        </p:nvSpPr>
        <p:spPr>
          <a:xfrm>
            <a:off x="5757865" y="4929198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pic>
        <p:nvPicPr>
          <p:cNvPr id="7" name="Obrázek 6" descr="logo všte.jpg"/>
          <p:cNvPicPr>
            <a:picLocks noChangeAspect="1"/>
          </p:cNvPicPr>
          <p:nvPr/>
        </p:nvPicPr>
        <p:blipFill>
          <a:blip r:embed="rId4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57139" y="2285992"/>
            <a:ext cx="521497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1400" b="1" dirty="0" smtClean="0"/>
              <a:t>Skladba střešní konstrukce: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Střešní krytina asfaltový šindel BAROOLINE PRO S125- 006 cihlová červená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Střešní latě 40x60mm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Kontralatě 40x60mm/vzduchová mezera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Difúzně otevřená folie TYVEK SOLID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Dřevěné bednění tl. 20mm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Krokev 120x140mm/tepelná izolace z minerálních vláken ISOVER MULTIMAX 30 tl. 140mm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Tepelná izolace z minerálních vláken ISOVER MULTIMAX 30 tl. 100mm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Parotěsnící vrstva JUTAFOL N 140 SPECIAL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Podhled 2x12,5mm- sádrokartonové desky RIGIPS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9932706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dodatečné zateplení střešní konstrukce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00015" y="1500174"/>
            <a:ext cx="432054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Varianta 3</a:t>
            </a:r>
          </a:p>
          <a:p>
            <a:r>
              <a:rPr lang="cs-CZ" sz="2000" dirty="0" smtClean="0"/>
              <a:t>U = 0,175 W/m²K &lt; 0,24 W/m²K</a:t>
            </a:r>
            <a:endParaRPr lang="cs-CZ" sz="2000" dirty="0"/>
          </a:p>
        </p:txBody>
      </p:sp>
      <p:pic>
        <p:nvPicPr>
          <p:cNvPr id="6" name="Zástupný symbol pro obsah 5" descr="varianta 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00741" y="2500306"/>
            <a:ext cx="4321175" cy="2774902"/>
          </a:xfrm>
        </p:spPr>
      </p:pic>
      <p:sp>
        <p:nvSpPr>
          <p:cNvPr id="7" name="TextovéPole 6"/>
          <p:cNvSpPr txBox="1"/>
          <p:nvPr/>
        </p:nvSpPr>
        <p:spPr>
          <a:xfrm>
            <a:off x="6043617" y="521495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pic>
        <p:nvPicPr>
          <p:cNvPr id="8" name="Obrázek 7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8577" y="2571744"/>
            <a:ext cx="5500726" cy="40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1400" b="1" dirty="0" smtClean="0"/>
              <a:t>Skladba střešní konstrukce: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Střešní krytina plechová MAXIDEK 2M15A, barva hnědá RAL 8017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Střešní latě 40x60mm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Kontralatě 40x60mm/vzduchová mezera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Difúzně otevřená folie TYVEK SOLID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Tepelná izolace z minerálních vláken ISOVER MULTIMAX 30 tl. 230mm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Parotěsnící vrstva JUTAFOL N 140 SPECIAL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Dřevěné bednění tl. 20mm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Krokev 120x140mm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Podhled 2x12,5mm – sádrokartonové desky RIGIPS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9146888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zvolená varianta a další navrhovaná opatření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0015" y="4929198"/>
            <a:ext cx="9929882" cy="17859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b="1" dirty="0" smtClean="0"/>
              <a:t>Další navrhovaná opatření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Podkrovní půdní prostor =&gt; navržení nové obytné místnosti + SDK podhledy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Doporučení 2. etapy rekonstrukce =&gt; zateplení obvodového pláště</a:t>
            </a:r>
            <a:endParaRPr lang="cs-CZ" sz="2000" dirty="0"/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28577" y="1428736"/>
          <a:ext cx="9929888" cy="2898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332"/>
                <a:gridCol w="1143008"/>
                <a:gridCol w="857256"/>
                <a:gridCol w="1214446"/>
                <a:gridCol w="785818"/>
                <a:gridCol w="1285884"/>
                <a:gridCol w="857256"/>
                <a:gridCol w="1285888"/>
              </a:tblGrid>
              <a:tr h="344395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Kritéria hodnocení</a:t>
                      </a:r>
                      <a:endParaRPr lang="cs-CZ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Váha</a:t>
                      </a:r>
                      <a:r>
                        <a:rPr lang="cs-CZ" sz="1600" baseline="0" dirty="0" smtClean="0"/>
                        <a:t> kritérií</a:t>
                      </a:r>
                      <a:endParaRPr lang="cs-CZ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Varianta 1</a:t>
                      </a:r>
                      <a:endParaRPr lang="cs-CZ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Varianta</a:t>
                      </a:r>
                      <a:r>
                        <a:rPr lang="cs-CZ" sz="1600" baseline="0" dirty="0" smtClean="0"/>
                        <a:t> 2</a:t>
                      </a:r>
                      <a:endParaRPr lang="cs-CZ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Varianta</a:t>
                      </a:r>
                      <a:r>
                        <a:rPr lang="cs-CZ" sz="1600" baseline="0" dirty="0" smtClean="0"/>
                        <a:t> 3</a:t>
                      </a:r>
                      <a:endParaRPr lang="cs-CZ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439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Body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Výsledné body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Body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Výsledné</a:t>
                      </a:r>
                      <a:r>
                        <a:rPr lang="cs-CZ" sz="1600" baseline="0" dirty="0" smtClean="0"/>
                        <a:t> body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Body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Výsledné body</a:t>
                      </a:r>
                      <a:endParaRPr lang="cs-CZ" sz="1600" dirty="0"/>
                    </a:p>
                  </a:txBody>
                  <a:tcPr anchor="ctr"/>
                </a:tc>
              </a:tr>
              <a:tr h="344395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Součinitel</a:t>
                      </a:r>
                      <a:r>
                        <a:rPr lang="cs-CZ" sz="1600" baseline="0" dirty="0" smtClean="0"/>
                        <a:t> prostupu tepla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/>
                </a:tc>
              </a:tr>
              <a:tr h="362519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Snížení výšky v interiéru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/>
                </a:tc>
              </a:tr>
              <a:tr h="344395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Údržba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</a:tr>
              <a:tr h="344395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Narušení soukromí při realizaci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/>
                </a:tc>
              </a:tr>
              <a:tr h="34439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70</a:t>
                      </a:r>
                      <a:endParaRPr lang="cs-C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65</a:t>
                      </a:r>
                      <a:endParaRPr lang="cs-C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328577" y="4429132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39" y="142852"/>
            <a:ext cx="10075582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zvolená varianta a další navrhovaná opatření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62" y="1214422"/>
            <a:ext cx="743400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1768"/>
          <a:stretch>
            <a:fillRect/>
          </a:stretch>
        </p:blipFill>
        <p:spPr bwMode="auto">
          <a:xfrm>
            <a:off x="7472377" y="4000504"/>
            <a:ext cx="320972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8186757" y="6357958"/>
            <a:ext cx="2328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pic>
        <p:nvPicPr>
          <p:cNvPr id="6" name="Obrázek 5" descr="logo všte.jpg"/>
          <p:cNvPicPr>
            <a:picLocks noChangeAspect="1"/>
          </p:cNvPicPr>
          <p:nvPr/>
        </p:nvPicPr>
        <p:blipFill>
          <a:blip r:embed="rId5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108266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643051"/>
            <a:ext cx="8821103" cy="48309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Motivace a důvody k výběru daného tématu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Cíl práce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Teoretická část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Aplikační část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Závěrečné shrnutí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39" y="142852"/>
            <a:ext cx="10075582" cy="85725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Aplikační část </a:t>
            </a:r>
            <a:r>
              <a:rPr lang="cs-CZ" sz="3600" dirty="0" smtClean="0"/>
              <a:t>– </a:t>
            </a:r>
            <a:r>
              <a:rPr lang="cs-CZ" sz="3600" dirty="0" smtClean="0"/>
              <a:t>půdorys střechy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29633" y="64293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pic>
        <p:nvPicPr>
          <p:cNvPr id="6" name="Obrázek 5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8" name="Obrázek 7" descr="střecha.JPG"/>
          <p:cNvPicPr>
            <a:picLocks noChangeAspect="1"/>
          </p:cNvPicPr>
          <p:nvPr/>
        </p:nvPicPr>
        <p:blipFill>
          <a:blip r:embed="rId4"/>
          <a:srcRect l="2209"/>
          <a:stretch>
            <a:fillRect/>
          </a:stretch>
        </p:blipFill>
        <p:spPr>
          <a:xfrm>
            <a:off x="0" y="1048767"/>
            <a:ext cx="7829567" cy="5809233"/>
          </a:xfrm>
          <a:prstGeom prst="rect">
            <a:avLst/>
          </a:prstGeom>
        </p:spPr>
      </p:pic>
      <p:pic>
        <p:nvPicPr>
          <p:cNvPr id="9" name="Obrázek 8" descr="střech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67" y="3071810"/>
            <a:ext cx="2828366" cy="224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Závěrečné shrnutí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Získání nových poznatků a informací o rekonstrukcích šikmých střech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Hlavní myšlenka práce = návrh rekonstrukce střešní konstrukce na zvoleném objektu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Cíl mé práce byl splněn</a:t>
            </a:r>
            <a:endParaRPr lang="cs-CZ" sz="2000" dirty="0"/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700320" y="2857496"/>
            <a:ext cx="7290911" cy="1500198"/>
          </a:xfrm>
        </p:spPr>
        <p:txBody>
          <a:bodyPr>
            <a:normAutofit/>
          </a:bodyPr>
          <a:lstStyle/>
          <a:p>
            <a:pPr algn="just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dotazy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600200"/>
            <a:ext cx="9755003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b="1" dirty="0" smtClean="0"/>
              <a:t>Dotazy od vedoucího BP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V PD, část A průvodní zpráva, uvádíte, že rekonstrukce je v souladu s podmínkami územního plánu obce. Jaké jsou tyto podmínky? </a:t>
            </a:r>
          </a:p>
          <a:p>
            <a:pPr algn="just">
              <a:lnSpc>
                <a:spcPct val="150000"/>
              </a:lnSpc>
              <a:buNone/>
            </a:pPr>
            <a:endParaRPr lang="cs-CZ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cs-CZ" sz="2000" b="1" dirty="0" smtClean="0"/>
              <a:t>Dotazy od oponenta BP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Jaké jsou průběhy vnitřních sil na konstrukci šikmých střech? 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dirty="0" smtClean="0"/>
              <a:t>V PD, část A průvodní zpráva, uvádíte, že rekonstrukce je v souladu s podmínkami územního plánu obce. Jaké jsou tyto podmínky? 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8" name="Zástupný symbol pro obsah 7" descr="Slajk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01" y="1643050"/>
            <a:ext cx="6213037" cy="3929090"/>
          </a:xfrm>
        </p:spPr>
      </p:pic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5701" y="564357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Obec Slavíkovice, Hlavní územní plán obce Slavíkovice. Dostupné z: Obecní úřad Slavíkovice </a:t>
            </a:r>
            <a:endParaRPr lang="cs-CZ" sz="1400" i="1" dirty="0"/>
          </a:p>
        </p:txBody>
      </p:sp>
      <p:sp>
        <p:nvSpPr>
          <p:cNvPr id="10" name="Elipsa 9"/>
          <p:cNvSpPr/>
          <p:nvPr/>
        </p:nvSpPr>
        <p:spPr>
          <a:xfrm>
            <a:off x="4757733" y="3214686"/>
            <a:ext cx="57150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Zástupný symbol pro obsah 17" descr="legenda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615121" y="1285860"/>
            <a:ext cx="3857652" cy="5412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 smtClean="0"/>
              <a:t>Jaké jsou průběhy vnitřních sil na konstrukci šikmých střech? 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10" name="Zástupný symbol pro obsah 9" descr="1_00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6699" y="1785926"/>
            <a:ext cx="4855217" cy="2428892"/>
          </a:xfrm>
        </p:spPr>
      </p:pic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pic>
        <p:nvPicPr>
          <p:cNvPr id="9" name="Zástupný symbol pro obsah 8" descr="1_0004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 b="9362"/>
          <a:stretch>
            <a:fillRect/>
          </a:stretch>
        </p:blipFill>
        <p:spPr>
          <a:xfrm>
            <a:off x="114263" y="1571612"/>
            <a:ext cx="4857784" cy="2714644"/>
          </a:xfrm>
        </p:spPr>
      </p:pic>
      <p:pic>
        <p:nvPicPr>
          <p:cNvPr id="11" name="Obrázek 10" descr="1_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3155" y="4214916"/>
            <a:ext cx="5283715" cy="264308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615253" y="6429396"/>
            <a:ext cx="318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9"/>
            <a:ext cx="8646822" cy="12969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Motivace a důvody k výběru daného tématu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857364"/>
            <a:ext cx="8821103" cy="461658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Aktuálnost tématu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Nejčastěji prováděný typ rekonstrukce objektu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Prohloubení znalostí v dané problematice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práce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600200"/>
            <a:ext cx="9670617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Cílem bakalářské práce je zpracovat základní přehled možných variant konstrukčního řešení rekonstrukcí šikmých střech. Popsat výhody a nevýhody jednotlivých konstrukčních řešení. Pro zvolený objekt zpracovat projektovou dokumentaci. </a:t>
            </a:r>
          </a:p>
          <a:p>
            <a:pPr algn="just">
              <a:lnSpc>
                <a:spcPct val="150000"/>
              </a:lnSpc>
            </a:pPr>
            <a:endParaRPr lang="cs-CZ" sz="2200" dirty="0" smtClean="0"/>
          </a:p>
          <a:p>
            <a:pPr algn="just">
              <a:lnSpc>
                <a:spcPct val="150000"/>
              </a:lnSpc>
            </a:pPr>
            <a:endParaRPr lang="cs-CZ" sz="2200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8577" y="1643050"/>
            <a:ext cx="10001320" cy="12144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000" b="1" dirty="0" smtClean="0"/>
              <a:t>Základní rozdělení střech: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Ploché střechy </a:t>
            </a:r>
            <a:r>
              <a:rPr lang="cs-CZ" sz="1800" dirty="0" smtClean="0"/>
              <a:t>= sklon do 5°;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Šikmé střechy </a:t>
            </a:r>
            <a:r>
              <a:rPr lang="cs-CZ" sz="1800" dirty="0" smtClean="0"/>
              <a:t>= sklon 5° &lt; 45°;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Strmé střechy </a:t>
            </a:r>
            <a:r>
              <a:rPr lang="cs-CZ" sz="1800" dirty="0" smtClean="0"/>
              <a:t>= sklon 45° &lt; 90°</a:t>
            </a:r>
            <a:endParaRPr lang="cs-CZ" sz="1800" dirty="0"/>
          </a:p>
        </p:txBody>
      </p:sp>
      <p:pic>
        <p:nvPicPr>
          <p:cNvPr id="7" name="Zástupný symbol pro obsah 6" descr="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85701" y="2643182"/>
            <a:ext cx="8001056" cy="3996644"/>
          </a:xfrm>
        </p:spPr>
      </p:pic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257931" y="621508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</a:t>
            </a:r>
            <a:r>
              <a:rPr lang="cs-CZ" sz="1400" i="1" dirty="0" err="1" smtClean="0"/>
              <a:t>Coleman</a:t>
            </a:r>
            <a:r>
              <a:rPr lang="cs-CZ" sz="1400" i="1" dirty="0" smtClean="0"/>
              <a:t>, Typy šikmých střech. Dostupné z: </a:t>
            </a:r>
            <a:r>
              <a:rPr lang="cs-CZ" sz="1400" i="1" dirty="0" smtClean="0">
                <a:hlinkClick r:id="rId4"/>
              </a:rPr>
              <a:t>http://www.</a:t>
            </a:r>
            <a:r>
              <a:rPr lang="cs-CZ" sz="1400" i="1" dirty="0" err="1" smtClean="0">
                <a:hlinkClick r:id="rId4"/>
              </a:rPr>
              <a:t>coleman.cz</a:t>
            </a:r>
            <a:r>
              <a:rPr lang="cs-CZ" sz="1400" i="1" dirty="0" smtClean="0">
                <a:hlinkClick r:id="rId4"/>
              </a:rPr>
              <a:t>/typy-</a:t>
            </a:r>
            <a:r>
              <a:rPr lang="cs-CZ" sz="1400" i="1" dirty="0" err="1" smtClean="0">
                <a:hlinkClick r:id="rId4"/>
              </a:rPr>
              <a:t>sikmych</a:t>
            </a:r>
            <a:r>
              <a:rPr lang="cs-CZ" sz="1400" i="1" dirty="0" smtClean="0">
                <a:hlinkClick r:id="rId4"/>
              </a:rPr>
              <a:t>-</a:t>
            </a:r>
            <a:r>
              <a:rPr lang="cs-CZ" sz="1400" i="1" dirty="0" err="1" smtClean="0">
                <a:hlinkClick r:id="rId4"/>
              </a:rPr>
              <a:t>strech</a:t>
            </a:r>
            <a:r>
              <a:rPr lang="cs-CZ" sz="1400" i="1" dirty="0" smtClean="0">
                <a:hlinkClick r:id="rId4"/>
              </a:rPr>
              <a:t>/</a:t>
            </a:r>
            <a:r>
              <a:rPr lang="cs-CZ" sz="1400" i="1" dirty="0" smtClean="0"/>
              <a:t> 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600200"/>
            <a:ext cx="9501845" cy="487375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cs-CZ" sz="2200" b="1" dirty="0" smtClean="0"/>
              <a:t>Stavebně technický průzkum: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Stanovení účelu hodnocení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Scénáře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Předběžné hodnocení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Podrobné hodnocení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Výsledky hodnocení 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600200"/>
            <a:ext cx="8821103" cy="48291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200" b="1" dirty="0" smtClean="0"/>
              <a:t>Chyby a poruchy šikmých střech: 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200" dirty="0" smtClean="0"/>
              <a:t>=technické chyby a zásahy vyšší moci (nemůžeme ovlivnit)</a:t>
            </a:r>
          </a:p>
          <a:p>
            <a:pPr algn="just">
              <a:lnSpc>
                <a:spcPct val="150000"/>
              </a:lnSpc>
            </a:pPr>
            <a:endParaRPr lang="cs-CZ" sz="2200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i="1" dirty="0" smtClean="0"/>
              <a:t>Technické chyby můžeme dělit na: 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Chyby v projektu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Chyby stavebních materiálů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Chyby při realizaci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sz="2200" dirty="0" smtClean="0"/>
              <a:t>Chyby v užívání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600200"/>
            <a:ext cx="9718392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200" b="1" dirty="0" smtClean="0"/>
              <a:t>Nejčastější poruchy střešní nosné konstrukce: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cs-CZ" sz="2200" dirty="0" smtClean="0"/>
              <a:t>Poruchy způsobené následkem nedostatečné dimenze prvků a přetížení krovu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cs-CZ" sz="2200" dirty="0" smtClean="0"/>
              <a:t>Vlhkost dřeva způsobená zatékáním do konstrukce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cs-CZ" sz="2200" dirty="0" smtClean="0"/>
              <a:t>Narušení a uvolnění spojů, hřebíků, svorníků, …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cs-CZ" sz="2200" dirty="0" smtClean="0"/>
              <a:t>Změna vlastností dřeva důsledkem napadení dřevokaznými škůdci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cs-CZ" sz="2200" dirty="0" smtClean="0"/>
              <a:t>Rozšiřování sesychajících trhlin (narušení nosného systému)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cs-CZ" sz="2200" dirty="0" smtClean="0"/>
              <a:t>Neprofesionální zásady do konstrukce</a:t>
            </a:r>
          </a:p>
          <a:p>
            <a:pPr lvl="1" algn="just">
              <a:lnSpc>
                <a:spcPct val="150000"/>
              </a:lnSpc>
            </a:pPr>
            <a:endParaRPr lang="cs-CZ" sz="19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Teoretická část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dle počtu plášťů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0" name="Zástupný symbol pro obsah 9" descr="1_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26"/>
          <a:stretch>
            <a:fillRect/>
          </a:stretch>
        </p:blipFill>
        <p:spPr>
          <a:xfrm>
            <a:off x="0" y="1357298"/>
            <a:ext cx="3829039" cy="3147023"/>
          </a:xfrm>
        </p:spPr>
      </p:pic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400939" y="635795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– autor práce</a:t>
            </a:r>
            <a:endParaRPr lang="cs-CZ" sz="1400" i="1" dirty="0"/>
          </a:p>
        </p:txBody>
      </p:sp>
      <p:pic>
        <p:nvPicPr>
          <p:cNvPr id="11" name="Zástupný symbol pro obsah 10" descr="1_000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 l="6771" r="2695" b="4199"/>
          <a:stretch>
            <a:fillRect/>
          </a:stretch>
        </p:blipFill>
        <p:spPr>
          <a:xfrm>
            <a:off x="3757601" y="2786058"/>
            <a:ext cx="3571900" cy="3857652"/>
          </a:xfrm>
        </p:spPr>
      </p:pic>
      <p:pic>
        <p:nvPicPr>
          <p:cNvPr id="12" name="Obrázek 11" descr="1_0009.jpg"/>
          <p:cNvPicPr>
            <a:picLocks noChangeAspect="1"/>
          </p:cNvPicPr>
          <p:nvPr/>
        </p:nvPicPr>
        <p:blipFill>
          <a:blip r:embed="rId5" cstate="print"/>
          <a:srcRect l="8784" r="3966"/>
          <a:stretch>
            <a:fillRect/>
          </a:stretch>
        </p:blipFill>
        <p:spPr>
          <a:xfrm>
            <a:off x="7329501" y="1357298"/>
            <a:ext cx="3471849" cy="4354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544</TotalTime>
  <Words>978</Words>
  <Application>Microsoft Office PowerPoint</Application>
  <PresentationFormat>Vlastní</PresentationFormat>
  <Paragraphs>220</Paragraphs>
  <Slides>25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Arkýř</vt:lpstr>
      <vt:lpstr>REKONSTRUKCE ŠIKMÝCH STŘECH</vt:lpstr>
      <vt:lpstr>Obsah </vt:lpstr>
      <vt:lpstr>Motivace a důvody k výběru daného tématu</vt:lpstr>
      <vt:lpstr>Cíl práce</vt:lpstr>
      <vt:lpstr>Teoretická část</vt:lpstr>
      <vt:lpstr>Teoretická část</vt:lpstr>
      <vt:lpstr>Teoretická část</vt:lpstr>
      <vt:lpstr>Teoretická část</vt:lpstr>
      <vt:lpstr>Teoretická část – dělení dle počtu plášťů</vt:lpstr>
      <vt:lpstr>Aplikační část – řešený objekt</vt:lpstr>
      <vt:lpstr>Aplikační část – řešený objekt</vt:lpstr>
      <vt:lpstr>Aplikační část – řešený objekt</vt:lpstr>
      <vt:lpstr>Aplikační část – fotodokumentace stávajícího stavu</vt:lpstr>
      <vt:lpstr>Aplikační část - fotodokumentace stávajícího stavu </vt:lpstr>
      <vt:lpstr>Aplikační část – dodatečné zateplení střešní konstrukce</vt:lpstr>
      <vt:lpstr>Aplikační část – dodatečné zateplení střešní konstrukce</vt:lpstr>
      <vt:lpstr>Aplikační část – dodatečné zateplení střešní konstrukce</vt:lpstr>
      <vt:lpstr>Aplikační část – zvolená varianta a další navrhovaná opatření</vt:lpstr>
      <vt:lpstr>Aplikační část – zvolená varianta a další navrhovaná opatření</vt:lpstr>
      <vt:lpstr>Aplikační část – půdorys střechy</vt:lpstr>
      <vt:lpstr>Závěrečné shrnutí</vt:lpstr>
      <vt:lpstr>Děkuji za pozornost</vt:lpstr>
      <vt:lpstr>Doplňující dotazy</vt:lpstr>
      <vt:lpstr>V PD, část A průvodní zpráva, uvádíte, že rekonstrukce je v souladu s podmínkami územního plánu obce. Jaké jsou tyto podmínky? </vt:lpstr>
      <vt:lpstr>Jaké jsou průběhy vnitřních sil na konstrukci šikmých střech?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ŠIKMÝCH STŘECH</dc:title>
  <dc:creator>Lenovo</dc:creator>
  <cp:lastModifiedBy>Lenovo</cp:lastModifiedBy>
  <cp:revision>234</cp:revision>
  <dcterms:created xsi:type="dcterms:W3CDTF">2017-06-05T10:45:37Z</dcterms:created>
  <dcterms:modified xsi:type="dcterms:W3CDTF">2017-06-21T11:19:29Z</dcterms:modified>
</cp:coreProperties>
</file>