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9" r:id="rId8"/>
    <p:sldId id="271" r:id="rId9"/>
    <p:sldId id="272" r:id="rId10"/>
    <p:sldId id="273" r:id="rId11"/>
    <p:sldId id="274" r:id="rId12"/>
    <p:sldId id="275" r:id="rId13"/>
    <p:sldId id="262" r:id="rId14"/>
    <p:sldId id="276" r:id="rId15"/>
    <p:sldId id="264" r:id="rId16"/>
    <p:sldId id="268" r:id="rId17"/>
    <p:sldId id="265" r:id="rId18"/>
    <p:sldId id="26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A7EA"/>
    <a:srgbClr val="0082B0"/>
    <a:srgbClr val="1DF200"/>
    <a:srgbClr val="55C8D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104" autoAdjust="0"/>
  </p:normalViewPr>
  <p:slideViewPr>
    <p:cSldViewPr>
      <p:cViewPr varScale="1">
        <p:scale>
          <a:sx n="69" d="100"/>
          <a:sy n="69" d="100"/>
        </p:scale>
        <p:origin x="-13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7C03305-462C-437F-BF35-C18EDEA483B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AB4AAC-6667-49BC-995A-5BC4EF24C7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3305-462C-437F-BF35-C18EDEA483B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4AAC-6667-49BC-995A-5BC4EF24C7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3305-462C-437F-BF35-C18EDEA483B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4AAC-6667-49BC-995A-5BC4EF24C7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7C03305-462C-437F-BF35-C18EDEA483B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4AAC-6667-49BC-995A-5BC4EF24C7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7C03305-462C-437F-BF35-C18EDEA483B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AB4AAC-6667-49BC-995A-5BC4EF24C79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7C03305-462C-437F-BF35-C18EDEA483B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AB4AAC-6667-49BC-995A-5BC4EF24C7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7C03305-462C-437F-BF35-C18EDEA483B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AB4AAC-6667-49BC-995A-5BC4EF24C7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3305-462C-437F-BF35-C18EDEA483B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4AAC-6667-49BC-995A-5BC4EF24C7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7C03305-462C-437F-BF35-C18EDEA483B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AB4AAC-6667-49BC-995A-5BC4EF24C7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7C03305-462C-437F-BF35-C18EDEA483B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AB4AAC-6667-49BC-995A-5BC4EF24C7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7C03305-462C-437F-BF35-C18EDEA483B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AB4AAC-6667-49BC-995A-5BC4EF24C7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7C03305-462C-437F-BF35-C18EDEA483B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FAB4AAC-6667-49BC-995A-5BC4EF24C79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8136904" cy="2808312"/>
          </a:xfrm>
        </p:spPr>
        <p:txBody>
          <a:bodyPr anchor="ctr">
            <a:noAutofit/>
          </a:bodyPr>
          <a:lstStyle/>
          <a:p>
            <a:pPr marL="0" algn="ctr">
              <a:lnSpc>
                <a:spcPts val="6000"/>
              </a:lnSpc>
            </a:pPr>
            <a:r>
              <a:rPr lang="cs-CZ" b="1" dirty="0" smtClean="0">
                <a:solidFill>
                  <a:srgbClr val="3AA7EA"/>
                </a:solidFill>
                <a:effectLst/>
                <a:latin typeface="Arial" pitchFamily="34" charset="0"/>
                <a:cs typeface="Arial" pitchFamily="34" charset="0"/>
              </a:rPr>
              <a:t>Rekonstrukce objektu na objekt s nízkou spotřebou energie</a:t>
            </a:r>
            <a:endParaRPr lang="cs-CZ" b="1" dirty="0">
              <a:solidFill>
                <a:srgbClr val="3AA7EA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869160"/>
            <a:ext cx="8062912" cy="1752600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Autor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bakalářské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práce: Tomáš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Koreszka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Vedoucí bakalářské práce: Ing. Michal Kraus,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Ph.D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Oponent bakalářské práce: Ing. Tomáš Hrdlička</a:t>
            </a:r>
          </a:p>
          <a:p>
            <a:pPr algn="l"/>
            <a:r>
              <a:rPr lang="cs-CZ" sz="2400" dirty="0" smtClean="0">
                <a:latin typeface="Arial" pitchFamily="34" charset="0"/>
                <a:cs typeface="Arial" pitchFamily="34" charset="0"/>
              </a:rPr>
              <a:t>České Budějovice, červen 2017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539552" y="188640"/>
            <a:ext cx="8062912" cy="17526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R="36576" lvl="0">
              <a:buClr>
                <a:schemeClr val="accent1"/>
              </a:buClr>
              <a:buSzPct val="80000"/>
            </a:pPr>
            <a:r>
              <a:rPr lang="pl-PL" sz="2400" b="1" dirty="0" smtClean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</a:t>
            </a:r>
          </a:p>
          <a:p>
            <a:pPr marR="36576" lvl="0">
              <a:buClr>
                <a:schemeClr val="accent1"/>
              </a:buClr>
              <a:buSzPct val="80000"/>
            </a:pPr>
            <a:r>
              <a:rPr lang="pl-PL" sz="2400" b="1" dirty="0" smtClean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v Českých Budějovicích</a:t>
            </a:r>
          </a:p>
          <a:p>
            <a:pPr marR="36576">
              <a:buClr>
                <a:schemeClr val="accent1"/>
              </a:buClr>
              <a:buSzPct val="80000"/>
            </a:pPr>
            <a:r>
              <a:rPr lang="cs-CZ" sz="2400" dirty="0" smtClean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Ústav technicko-technologický</a:t>
            </a:r>
          </a:p>
          <a:p>
            <a:pPr marR="36576" lvl="0">
              <a:buClr>
                <a:schemeClr val="accent1"/>
              </a:buClr>
              <a:buSzPct val="80000"/>
            </a:pPr>
            <a:endParaRPr lang="pl-PL" sz="2400" b="1" dirty="0" smtClean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R="36576" lvl="0">
              <a:buClr>
                <a:schemeClr val="accent1"/>
              </a:buClr>
              <a:buSzPct val="80000"/>
            </a:pPr>
            <a:endParaRPr kumimoji="0" lang="cs-CZ" sz="2400" b="0" i="0" u="none" strike="noStrike" kern="1200" cap="none" spc="0" normalizeH="0" baseline="0" noProof="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1399032"/>
          </a:xfrm>
        </p:spPr>
        <p:txBody>
          <a:bodyPr/>
          <a:lstStyle/>
          <a:p>
            <a:pPr marL="0"/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Popis konstrukcí a jejich řešení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7859216" cy="4975192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Skladba stropní konstrukce:</a:t>
            </a:r>
          </a:p>
          <a:p>
            <a:pPr marL="447675" lvl="1"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sádrokartonový zavěšený podhled</a:t>
            </a:r>
          </a:p>
          <a:p>
            <a:pPr marL="447675" lvl="1"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parotěsná zábrana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Jutafol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447675" lvl="1"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trámy nosné konstrukce střechy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/</a:t>
            </a:r>
          </a:p>
          <a:p>
            <a:pPr marL="447675" lvl="1" indent="-4763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tepelná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izolace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Isover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Uni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250 mm</a:t>
            </a:r>
          </a:p>
          <a:p>
            <a:pPr marL="447675" lvl="1">
              <a:buFont typeface="Arial" pitchFamily="34" charset="0"/>
              <a:buChar char="•"/>
            </a:pPr>
            <a:endParaRPr lang="cs-CZ" sz="1000" dirty="0" smtClean="0">
              <a:latin typeface="Arial" pitchFamily="34" charset="0"/>
              <a:cs typeface="Arial" pitchFamily="34" charset="0"/>
            </a:endParaRPr>
          </a:p>
          <a:p>
            <a:pPr marL="447675" lvl="1">
              <a:buFont typeface="Arial" pitchFamily="34" charset="0"/>
              <a:buChar char="•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tepelná izolace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Isover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Uni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. 180 mm</a:t>
            </a:r>
          </a:p>
          <a:p>
            <a:pPr lvl="1">
              <a:buNone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  <a:defRPr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U = 0,145 W/m</a:t>
            </a:r>
            <a:r>
              <a:rPr lang="cs-CZ" sz="2000" b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K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cs-CZ" sz="2000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= 0,30 W/m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>U &lt; U</a:t>
            </a:r>
            <a:r>
              <a:rPr lang="cs-CZ" sz="2000" u="sng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> … POŽADAVEK JE </a:t>
            </a: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>SPLNĚN</a:t>
            </a:r>
          </a:p>
          <a:p>
            <a:endParaRPr lang="cs-CZ" sz="14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Střešní plášť: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442913" lvl="1" indent="-263525">
              <a:buFont typeface="Arial" pitchFamily="34" charset="0"/>
              <a:buChar char="•"/>
            </a:pP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mezikrokevní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tepelná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izolace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Isover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Uni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. 180 mm</a:t>
            </a:r>
          </a:p>
          <a:p>
            <a:pPr marL="442913" lvl="1" indent="-263525">
              <a:buNone/>
            </a:pPr>
            <a:endParaRPr lang="cs-CZ" sz="2000" u="sng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2060848"/>
            <a:ext cx="257963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7452320" y="4437112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Zdroj: Vlastní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1399032"/>
          </a:xfrm>
        </p:spPr>
        <p:txBody>
          <a:bodyPr/>
          <a:lstStyle/>
          <a:p>
            <a:pPr marL="0"/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Výměna </a:t>
            </a:r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výplní </a:t>
            </a:r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otvorů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147248" cy="4975192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Okenní výplně: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Profi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+ Sulko s izolačním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čtyřsklem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623888" lvl="1" indent="-263525">
              <a:buFont typeface="Arial" pitchFamily="34" charset="0"/>
              <a:buChar char="•"/>
            </a:pP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cs-CZ" sz="2000" baseline="-25000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= 0,55 W/m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 </a:t>
            </a:r>
          </a:p>
          <a:p>
            <a:pPr lvl="1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Výplně dveří: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SC78 – KLASIK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Slavona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623888" lvl="1" indent="-263525"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cs-CZ" sz="2000" baseline="-250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= 1,0 W/m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 </a:t>
            </a:r>
          </a:p>
          <a:p>
            <a:pPr lvl="1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Garážová vrata: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SRD-C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Alutech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Door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Systems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LLC</a:t>
            </a:r>
          </a:p>
          <a:p>
            <a:pPr marL="623888" lvl="1" indent="-263525"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cs-CZ" sz="2000" baseline="-2500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= 1,07 W/m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 </a:t>
            </a: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r="59574"/>
          <a:stretch>
            <a:fillRect/>
          </a:stretch>
        </p:blipFill>
        <p:spPr bwMode="auto">
          <a:xfrm>
            <a:off x="7092280" y="2132856"/>
            <a:ext cx="1728192" cy="239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6228184" y="4509120"/>
            <a:ext cx="309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Zdroj: http://www.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ceskykutil.cz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1399032"/>
          </a:xfrm>
        </p:spPr>
        <p:txBody>
          <a:bodyPr/>
          <a:lstStyle/>
          <a:p>
            <a:pPr marL="0"/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Rekuperační jednotka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4762872" cy="4975192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Nucené větrání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Jednotka DUPLEX 250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Easy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000" dirty="0" smtClean="0">
                <a:latin typeface="Arial" pitchFamily="34" charset="0"/>
                <a:cs typeface="Arial" pitchFamily="34" charset="0"/>
              </a:rPr>
              <a:t>úsporné ventilátory</a:t>
            </a:r>
          </a:p>
          <a:p>
            <a:pPr lvl="1"/>
            <a:r>
              <a:rPr lang="cs-CZ" sz="2000" dirty="0" smtClean="0">
                <a:latin typeface="Arial" pitchFamily="34" charset="0"/>
                <a:cs typeface="Arial" pitchFamily="34" charset="0"/>
              </a:rPr>
              <a:t>účinnost rekuperace až 93 %</a:t>
            </a:r>
          </a:p>
          <a:p>
            <a:pPr lvl="1"/>
            <a:r>
              <a:rPr lang="cs-CZ" sz="2000" dirty="0" smtClean="0">
                <a:latin typeface="Arial" pitchFamily="34" charset="0"/>
                <a:cs typeface="Arial" pitchFamily="34" charset="0"/>
              </a:rPr>
              <a:t>materiály šetrné k životnímu prostředí</a:t>
            </a: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060848"/>
            <a:ext cx="4258091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7631832" y="6381328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Zdroj: Vlastní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1399032"/>
          </a:xfrm>
        </p:spPr>
        <p:txBody>
          <a:bodyPr/>
          <a:lstStyle/>
          <a:p>
            <a:pPr marL="0"/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Zhodnocení energetické náročnosti objektu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363272" cy="4572000"/>
          </a:xfrm>
        </p:spPr>
        <p:txBody>
          <a:bodyPr/>
          <a:lstStyle/>
          <a:p>
            <a:pPr>
              <a:tabLst>
                <a:tab pos="2063750" algn="l"/>
              </a:tabLst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Stávající stav: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cs-CZ" sz="2000" baseline="-250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= 0,44 W/m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K; </a:t>
            </a:r>
          </a:p>
          <a:p>
            <a:pPr>
              <a:buNone/>
              <a:tabLst>
                <a:tab pos="2063750" algn="l"/>
              </a:tabLst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	Měrná potřeba tepla na vytápění je 167 kWh/(m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.rok); </a:t>
            </a:r>
          </a:p>
          <a:p>
            <a:pPr>
              <a:buNone/>
              <a:tabLst>
                <a:tab pos="2063750" algn="l"/>
              </a:tabLst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	Klasifikační třída objektu je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(nevyhovující)</a:t>
            </a: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tabLst>
                <a:tab pos="2063750" algn="l"/>
              </a:tabLst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  <p:pic>
        <p:nvPicPr>
          <p:cNvPr id="5" name="Obrázek 4" descr="C:\Tom\Bakalářská práce\Teoretická\Přílohy, grafy a tabulky\Graf dodané energie - Stávající stav.bmp"/>
          <p:cNvPicPr/>
          <p:nvPr/>
        </p:nvPicPr>
        <p:blipFill>
          <a:blip r:embed="rId3" cstate="print"/>
          <a:srcRect l="3047" t="12444" r="33655" b="6444"/>
          <a:stretch>
            <a:fillRect/>
          </a:stretch>
        </p:blipFill>
        <p:spPr bwMode="auto">
          <a:xfrm>
            <a:off x="1115616" y="2996952"/>
            <a:ext cx="4464496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C:\Tom\Bakalářská práce\Teoretická\Přílohy, grafy a tabulky\Graf dodané energie - Stávající stav.bmp"/>
          <p:cNvPicPr/>
          <p:nvPr/>
        </p:nvPicPr>
        <p:blipFill>
          <a:blip r:embed="rId3" cstate="print"/>
          <a:srcRect l="64985" t="42852" r="20361" b="32504"/>
          <a:stretch>
            <a:fillRect/>
          </a:stretch>
        </p:blipFill>
        <p:spPr bwMode="auto">
          <a:xfrm>
            <a:off x="5580112" y="4797152"/>
            <a:ext cx="172819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7308304" y="630932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Zdroj: Vlastní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1399032"/>
          </a:xfrm>
        </p:spPr>
        <p:txBody>
          <a:bodyPr/>
          <a:lstStyle/>
          <a:p>
            <a:pPr marL="0"/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Zhodnocení energetické náročnosti objektu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363272" cy="4572000"/>
          </a:xfrm>
        </p:spPr>
        <p:txBody>
          <a:bodyPr/>
          <a:lstStyle/>
          <a:p>
            <a:pPr>
              <a:tabLst>
                <a:tab pos="1703388" algn="l"/>
              </a:tabLst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Nový stav: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cs-CZ" sz="2000" baseline="-250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= 0,21 W/m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K; </a:t>
            </a:r>
          </a:p>
          <a:p>
            <a:pPr>
              <a:buNone/>
              <a:tabLst>
                <a:tab pos="1703388" algn="l"/>
              </a:tabLst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	Měrná potřeba tepla na vytápění je 49 kWh/(m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.rok); </a:t>
            </a:r>
          </a:p>
          <a:p>
            <a:pPr>
              <a:buNone/>
              <a:tabLst>
                <a:tab pos="1703388" algn="l"/>
              </a:tabLst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	Klasifikační třída objektu je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(úsporná)</a:t>
            </a: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tabLst>
                <a:tab pos="1703388" algn="l"/>
              </a:tabLst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  <p:pic>
        <p:nvPicPr>
          <p:cNvPr id="6" name="Obrázek 5" descr="C:\Tom\Bakalářská práce\Teoretická\Přílohy, grafy a tabulky\Graf dodané energie - Stávající stav.bmp"/>
          <p:cNvPicPr/>
          <p:nvPr/>
        </p:nvPicPr>
        <p:blipFill>
          <a:blip r:embed="rId3" cstate="print"/>
          <a:srcRect l="64985" t="42852" r="20361" b="32504"/>
          <a:stretch>
            <a:fillRect/>
          </a:stretch>
        </p:blipFill>
        <p:spPr bwMode="auto">
          <a:xfrm>
            <a:off x="5652120" y="4797152"/>
            <a:ext cx="172819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 descr="C:\Tom\Bakalářská práce\Teoretická\Přílohy, grafy a tabulky\Graf dodané energie - Nový stav.bmp"/>
          <p:cNvPicPr/>
          <p:nvPr/>
        </p:nvPicPr>
        <p:blipFill>
          <a:blip r:embed="rId4" cstate="print"/>
          <a:srcRect l="2728" t="12674" r="34562" b="5724"/>
          <a:stretch>
            <a:fillRect/>
          </a:stretch>
        </p:blipFill>
        <p:spPr bwMode="auto">
          <a:xfrm>
            <a:off x="1187624" y="2996952"/>
            <a:ext cx="4464496" cy="3677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7380312" y="630932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Zdroj: Vlastní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1399032"/>
          </a:xfrm>
        </p:spPr>
        <p:txBody>
          <a:bodyPr/>
          <a:lstStyle/>
          <a:p>
            <a:pPr marL="0"/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Závěrečné shrnutí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Návrh projektu pro stavební povolení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Návrh rekonstrukce objektu na nízkoenergetický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Cíl práce byl splněn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348880"/>
            <a:ext cx="7239000" cy="1362075"/>
          </a:xfrm>
        </p:spPr>
        <p:txBody>
          <a:bodyPr>
            <a:normAutofit/>
          </a:bodyPr>
          <a:lstStyle/>
          <a:p>
            <a:pPr marL="0" algn="ctr"/>
            <a:r>
              <a:rPr lang="cs-CZ" sz="4000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Děkuji za pozornost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4581128"/>
            <a:ext cx="1373882" cy="1687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1399032"/>
          </a:xfrm>
        </p:spPr>
        <p:txBody>
          <a:bodyPr/>
          <a:lstStyle/>
          <a:p>
            <a:pPr marL="0"/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Doplňující otázky vedoucího práce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Jak je definován požadavek na hodnocení podlahy z hlediska poklesu dotykové teploty? Jaké opatření autor práce navrhuje v případě nesplnění daného požadavku?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Jak jsou odvozeny odhadované náklady na rekonstrukci objektu (600 000 Kč). Jaká je dle autora odhadovaná návratnost investice?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Bylo by možné v rámci realizace opatření vedoucích ke snížení energetické náročnosti objektu využít některých z aktuálních dotačních programů?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1399032"/>
          </a:xfrm>
        </p:spPr>
        <p:txBody>
          <a:bodyPr/>
          <a:lstStyle/>
          <a:p>
            <a:pPr marL="0"/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Doplňující otázky oponenta práce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Autor uvádí, že dosažení pasivního standardu brání stávají konstrukce podlahy. Není také problém například v geometrii objektu, existenci garáže, ...? Pokud ano, proč?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Proč se autor rozhodl pro rekonstrukci, resp. modernizaci, tak mladého objektu?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Proč se autor rozhodl pro izolování střechy v rovině vazníků?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1399032"/>
          </a:xfrm>
        </p:spPr>
        <p:txBody>
          <a:bodyPr/>
          <a:lstStyle/>
          <a:p>
            <a:pPr marL="0"/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Osnova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Motivace a důvody k řešení daného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problému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Cíl práce  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Popis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objektu</a:t>
            </a:r>
          </a:p>
          <a:p>
            <a:pPr>
              <a:lnSpc>
                <a:spcPct val="150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Popis konstrukcí a jejich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řešení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Výměna výplně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otvorů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Rekuperační jednotka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Zhodnocení energetické náročnosti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objektu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1399032"/>
          </a:xfrm>
        </p:spPr>
        <p:txBody>
          <a:bodyPr/>
          <a:lstStyle/>
          <a:p>
            <a:pPr marL="0"/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Motivace a důvody k řešení daného problému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Řešení rekonstrukce reálného objektu 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Aktuálnost tématu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Osobní zájem o nízkoenergetické a pasivní domy </a:t>
            </a: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1399032"/>
          </a:xfrm>
        </p:spPr>
        <p:txBody>
          <a:bodyPr/>
          <a:lstStyle/>
          <a:p>
            <a:pPr marL="0"/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Cíl práce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Zpracování výkresové dokumentace rekonstrukce již existujícího objektu na objekt s nízkou spotřebou energie.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Dokumentace stávajícího stavu a výkresová dokumentace ve stupni „Projekt pro stavební povolení“.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Vyhodnocení a posouzení původních i navrhovaných konstrukcí z hlediska tepelně – technických vlastností.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1399032"/>
          </a:xfrm>
        </p:spPr>
        <p:txBody>
          <a:bodyPr/>
          <a:lstStyle/>
          <a:p>
            <a:pPr marL="0"/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Popis objektu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Jednogenerační rodinný dům,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Radonice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49</a:t>
            </a:r>
          </a:p>
          <a:p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Parc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 č.: 1182, kat.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ú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.: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Radonice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Drahotěšic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429000"/>
            <a:ext cx="5617947" cy="2568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429000"/>
            <a:ext cx="2880320" cy="260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1907704" y="6093296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Zdroj: Vlastní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524328" y="609329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Zdroj: Vlastní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1399032"/>
          </a:xfrm>
        </p:spPr>
        <p:txBody>
          <a:bodyPr/>
          <a:lstStyle/>
          <a:p>
            <a:pPr marL="0"/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Popis konstrukcí a jejich řešení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340768"/>
            <a:ext cx="4942554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7380312" y="630932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Zdroj: Vlastní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1399032"/>
          </a:xfrm>
        </p:spPr>
        <p:txBody>
          <a:bodyPr/>
          <a:lstStyle/>
          <a:p>
            <a:pPr marL="0"/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Popis konstrukcí a jejich řešení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276872"/>
            <a:ext cx="7986645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7236296" y="6237312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Zdroj: Vlastní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1399032"/>
          </a:xfrm>
        </p:spPr>
        <p:txBody>
          <a:bodyPr/>
          <a:lstStyle/>
          <a:p>
            <a:pPr marL="0"/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Popis konstrukcí a jejich řešení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5626968" cy="4975192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Skladba obvodového zdiva:</a:t>
            </a:r>
          </a:p>
          <a:p>
            <a:pPr marL="438150" lvl="1"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vnitřní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vápenocementová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omítka</a:t>
            </a:r>
          </a:p>
          <a:p>
            <a:pPr marL="438150" lvl="1"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zdivo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Heluz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Family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50</a:t>
            </a:r>
          </a:p>
          <a:p>
            <a:pPr marL="438150" lvl="1"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silikátová omítka</a:t>
            </a:r>
          </a:p>
          <a:p>
            <a:pPr marL="438150" lvl="1">
              <a:buFont typeface="Arial" pitchFamily="34" charset="0"/>
              <a:buChar char="•"/>
            </a:pPr>
            <a:endParaRPr lang="cs-CZ" sz="1000" dirty="0" smtClean="0">
              <a:latin typeface="Arial" pitchFamily="34" charset="0"/>
              <a:cs typeface="Arial" pitchFamily="34" charset="0"/>
            </a:endParaRPr>
          </a:p>
          <a:p>
            <a:pPr marL="438150" lvl="1">
              <a:buFont typeface="Arial" pitchFamily="34" charset="0"/>
              <a:buChar char="•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tepelná izolace BASF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Styrodur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2800 C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. 200 mm</a:t>
            </a:r>
          </a:p>
          <a:p>
            <a:pPr marL="438150" lvl="1">
              <a:buFont typeface="Arial" pitchFamily="34" charset="0"/>
              <a:buChar char="•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tmel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Baumit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thermo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s výstužnou armovací tkaninou</a:t>
            </a:r>
          </a:p>
          <a:p>
            <a:pPr marL="438150" lvl="1">
              <a:buFont typeface="Arial" pitchFamily="34" charset="0"/>
              <a:buChar char="•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finální hladká omítka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Baumit</a:t>
            </a: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U = 0,135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W/m</a:t>
            </a:r>
            <a:r>
              <a:rPr lang="cs-CZ" sz="2000" b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cs-CZ" sz="2000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 = 0,30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W/m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</a:t>
            </a:r>
          </a:p>
          <a:p>
            <a:pPr lvl="1">
              <a:buNone/>
            </a:pP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>U &lt; U</a:t>
            </a:r>
            <a:r>
              <a:rPr lang="cs-CZ" sz="2000" u="sng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> … POŽADAVEK JE </a:t>
            </a: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>SPLNĚN</a:t>
            </a:r>
            <a:endParaRPr lang="cs-CZ" sz="2000" u="sng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276872"/>
            <a:ext cx="267652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7452320" y="3861048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Zdroj: Vlastní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067128" cy="1399032"/>
          </a:xfrm>
        </p:spPr>
        <p:txBody>
          <a:bodyPr/>
          <a:lstStyle/>
          <a:p>
            <a:pPr marL="0"/>
            <a:r>
              <a:rPr lang="cs-CZ" b="1" dirty="0" smtClean="0">
                <a:solidFill>
                  <a:srgbClr val="3AA7EA"/>
                </a:solidFill>
                <a:latin typeface="Arial" pitchFamily="34" charset="0"/>
                <a:cs typeface="Arial" pitchFamily="34" charset="0"/>
              </a:rPr>
              <a:t>Popis konstrukcí a jejich řešení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5626968" cy="4975192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Skladba podlahové konstrukce:</a:t>
            </a:r>
          </a:p>
          <a:p>
            <a:pPr marL="447675" lvl="1">
              <a:buFont typeface="Arial" pitchFamily="34" charset="0"/>
              <a:buChar char="•"/>
            </a:pPr>
            <a:r>
              <a:rPr lang="cs-CZ" sz="2100" dirty="0" smtClean="0">
                <a:latin typeface="Arial" pitchFamily="34" charset="0"/>
                <a:cs typeface="Arial" pitchFamily="34" charset="0"/>
              </a:rPr>
              <a:t>keramická dlažba </a:t>
            </a:r>
            <a:r>
              <a:rPr lang="cs-CZ" sz="21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100" dirty="0" smtClean="0">
                <a:latin typeface="Arial" pitchFamily="34" charset="0"/>
                <a:cs typeface="Arial" pitchFamily="34" charset="0"/>
              </a:rPr>
              <a:t>. 5 mm</a:t>
            </a:r>
          </a:p>
          <a:p>
            <a:pPr marL="447675" lvl="1">
              <a:buFont typeface="Arial" pitchFamily="34" charset="0"/>
              <a:buChar char="•"/>
            </a:pPr>
            <a:r>
              <a:rPr lang="cs-CZ" sz="2100" dirty="0" smtClean="0">
                <a:latin typeface="Arial" pitchFamily="34" charset="0"/>
                <a:cs typeface="Arial" pitchFamily="34" charset="0"/>
              </a:rPr>
              <a:t>betonová mazanina B20 vyztužené ocelovým pletivem </a:t>
            </a:r>
            <a:r>
              <a:rPr lang="cs-CZ" sz="21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100" dirty="0" smtClean="0">
                <a:latin typeface="Arial" pitchFamily="34" charset="0"/>
                <a:cs typeface="Arial" pitchFamily="34" charset="0"/>
              </a:rPr>
              <a:t>. 65 mm</a:t>
            </a:r>
          </a:p>
          <a:p>
            <a:pPr marL="447675" lvl="1">
              <a:buFont typeface="Arial" pitchFamily="34" charset="0"/>
              <a:buChar char="•"/>
            </a:pPr>
            <a:r>
              <a:rPr lang="cs-CZ" sz="2100" dirty="0" smtClean="0">
                <a:latin typeface="Arial" pitchFamily="34" charset="0"/>
                <a:cs typeface="Arial" pitchFamily="34" charset="0"/>
              </a:rPr>
              <a:t>polystyrénové desky pro vedení podlahového topení </a:t>
            </a:r>
            <a:r>
              <a:rPr lang="cs-CZ" sz="21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100" dirty="0" smtClean="0">
                <a:latin typeface="Arial" pitchFamily="34" charset="0"/>
                <a:cs typeface="Arial" pitchFamily="34" charset="0"/>
              </a:rPr>
              <a:t>. 30 mm</a:t>
            </a:r>
          </a:p>
          <a:p>
            <a:pPr marL="447675" lvl="1">
              <a:buFont typeface="Arial" pitchFamily="34" charset="0"/>
              <a:buChar char="•"/>
            </a:pPr>
            <a:r>
              <a:rPr lang="cs-CZ" sz="2100" dirty="0" smtClean="0">
                <a:latin typeface="Arial" pitchFamily="34" charset="0"/>
                <a:cs typeface="Arial" pitchFamily="34" charset="0"/>
              </a:rPr>
              <a:t>tepelná izolace- pěnový polystyren </a:t>
            </a:r>
            <a:r>
              <a:rPr lang="cs-CZ" sz="21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100" dirty="0" smtClean="0">
                <a:latin typeface="Arial" pitchFamily="34" charset="0"/>
                <a:cs typeface="Arial" pitchFamily="34" charset="0"/>
              </a:rPr>
              <a:t>. 50 mm</a:t>
            </a:r>
          </a:p>
          <a:p>
            <a:pPr marL="447675" lvl="1">
              <a:buFont typeface="Arial" pitchFamily="34" charset="0"/>
              <a:buChar char="•"/>
            </a:pPr>
            <a:r>
              <a:rPr lang="cs-CZ" sz="2100" dirty="0" smtClean="0">
                <a:latin typeface="Arial" pitchFamily="34" charset="0"/>
                <a:cs typeface="Arial" pitchFamily="34" charset="0"/>
              </a:rPr>
              <a:t>izolace proti zemní vlhkosti </a:t>
            </a:r>
            <a:r>
              <a:rPr lang="cs-CZ" sz="2100" dirty="0" err="1" smtClean="0">
                <a:latin typeface="Arial" pitchFamily="34" charset="0"/>
                <a:cs typeface="Arial" pitchFamily="34" charset="0"/>
              </a:rPr>
              <a:t>Foalbit</a:t>
            </a:r>
            <a:r>
              <a:rPr lang="cs-CZ" sz="2100" dirty="0" smtClean="0">
                <a:latin typeface="Arial" pitchFamily="34" charset="0"/>
                <a:cs typeface="Arial" pitchFamily="34" charset="0"/>
              </a:rPr>
              <a:t> AL S 40- asfaltové pásy s hliníkovou vložkou</a:t>
            </a:r>
          </a:p>
          <a:p>
            <a:pPr marL="447675" lvl="1">
              <a:buFont typeface="Arial" pitchFamily="34" charset="0"/>
              <a:buChar char="•"/>
            </a:pPr>
            <a:r>
              <a:rPr lang="cs-CZ" sz="2100" dirty="0" smtClean="0">
                <a:latin typeface="Arial" pitchFamily="34" charset="0"/>
                <a:cs typeface="Arial" pitchFamily="34" charset="0"/>
              </a:rPr>
              <a:t>penetrační nátěr</a:t>
            </a:r>
          </a:p>
          <a:p>
            <a:pPr marL="447675" lvl="1">
              <a:buFont typeface="Arial" pitchFamily="34" charset="0"/>
              <a:buChar char="•"/>
            </a:pPr>
            <a:r>
              <a:rPr lang="cs-CZ" sz="2100" dirty="0" smtClean="0">
                <a:latin typeface="Arial" pitchFamily="34" charset="0"/>
                <a:cs typeface="Arial" pitchFamily="34" charset="0"/>
              </a:rPr>
              <a:t>podkladní betonová deska z betonu B20 vyztužena 2x kari sítí </a:t>
            </a:r>
            <a:r>
              <a:rPr lang="cs-CZ" sz="21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100" dirty="0" smtClean="0">
                <a:latin typeface="Arial" pitchFamily="34" charset="0"/>
                <a:cs typeface="Arial" pitchFamily="34" charset="0"/>
              </a:rPr>
              <a:t>. 150 mm</a:t>
            </a:r>
          </a:p>
          <a:p>
            <a:pPr marL="447675" lvl="1">
              <a:buFont typeface="Arial" pitchFamily="34" charset="0"/>
              <a:buChar char="•"/>
            </a:pPr>
            <a:r>
              <a:rPr lang="cs-CZ" sz="2100" dirty="0" smtClean="0">
                <a:latin typeface="Arial" pitchFamily="34" charset="0"/>
                <a:cs typeface="Arial" pitchFamily="34" charset="0"/>
              </a:rPr>
              <a:t>podkladní hutněná vrstva </a:t>
            </a:r>
            <a:r>
              <a:rPr lang="cs-CZ" sz="2100" dirty="0" err="1" smtClean="0">
                <a:latin typeface="Arial" pitchFamily="34" charset="0"/>
                <a:cs typeface="Arial" pitchFamily="34" charset="0"/>
              </a:rPr>
              <a:t>štěrkodrtě</a:t>
            </a:r>
            <a:r>
              <a:rPr lang="cs-CZ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1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100" dirty="0" smtClean="0">
                <a:latin typeface="Arial" pitchFamily="34" charset="0"/>
                <a:cs typeface="Arial" pitchFamily="34" charset="0"/>
              </a:rPr>
              <a:t>. 150 mm </a:t>
            </a:r>
          </a:p>
          <a:p>
            <a:pPr marL="447675" lvl="1">
              <a:buFont typeface="Arial" pitchFamily="34" charset="0"/>
              <a:buChar char="•"/>
            </a:pPr>
            <a:r>
              <a:rPr lang="cs-CZ" sz="2100" dirty="0" smtClean="0">
                <a:latin typeface="Arial" pitchFamily="34" charset="0"/>
                <a:cs typeface="Arial" pitchFamily="34" charset="0"/>
              </a:rPr>
              <a:t>terén</a:t>
            </a:r>
          </a:p>
          <a:p>
            <a:pPr lvl="1">
              <a:buNone/>
            </a:pPr>
            <a:endParaRPr lang="cs-CZ" sz="13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 VŠTE Č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73882" cy="1687224"/>
          </a:xfrm>
          <a:prstGeom prst="rect">
            <a:avLst/>
          </a:prstGeom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2915816" y="4005064"/>
            <a:ext cx="6059016" cy="285293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82296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0" lang="cs-CZ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82296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None/>
              <a:tabLst/>
              <a:defRPr/>
            </a:pPr>
            <a:r>
              <a:rPr kumimoji="0" 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 = 0,491 </a:t>
            </a:r>
            <a:r>
              <a:rPr kumimoji="0" 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W/m</a:t>
            </a:r>
            <a:r>
              <a:rPr kumimoji="0" lang="cs-CZ" sz="19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</a:t>
            </a:r>
          </a:p>
          <a:p>
            <a:pPr marL="822960" lvl="1" indent="-285750" algn="r">
              <a:spcBef>
                <a:spcPct val="20000"/>
              </a:spcBef>
              <a:buClr>
                <a:schemeClr val="accent1"/>
              </a:buClr>
              <a:buSzPct val="95000"/>
              <a:defRPr/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cs-CZ" sz="1900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 = 0,45 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W/m</a:t>
            </a:r>
            <a:r>
              <a:rPr lang="cs-CZ" sz="19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K</a:t>
            </a:r>
          </a:p>
          <a:p>
            <a:pPr marL="822960" lvl="1" indent="-285750" algn="r">
              <a:spcBef>
                <a:spcPct val="20000"/>
              </a:spcBef>
              <a:buClr>
                <a:schemeClr val="accent1"/>
              </a:buClr>
              <a:buSzPct val="95000"/>
              <a:defRPr/>
            </a:pPr>
            <a:r>
              <a:rPr lang="cs-CZ" sz="1900" u="sng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cs-CZ" sz="1900" u="sng" dirty="0" smtClean="0">
                <a:latin typeface="Arial" pitchFamily="34" charset="0"/>
                <a:cs typeface="Arial" pitchFamily="34" charset="0"/>
              </a:rPr>
              <a:t>&gt; </a:t>
            </a:r>
            <a:r>
              <a:rPr lang="cs-CZ" sz="1900" u="sng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cs-CZ" sz="1900" u="sng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cs-CZ" sz="1900" u="sng" dirty="0" smtClean="0">
                <a:latin typeface="Arial" pitchFamily="34" charset="0"/>
                <a:cs typeface="Arial" pitchFamily="34" charset="0"/>
              </a:rPr>
              <a:t> … </a:t>
            </a:r>
            <a:r>
              <a:rPr lang="cs-CZ" sz="1900" u="sng" dirty="0" smtClean="0">
                <a:latin typeface="Arial" pitchFamily="34" charset="0"/>
                <a:cs typeface="Arial" pitchFamily="34" charset="0"/>
              </a:rPr>
              <a:t>POŽADAVEK</a:t>
            </a:r>
          </a:p>
          <a:p>
            <a:pPr marL="822960" lvl="1" indent="-285750" algn="r">
              <a:spcBef>
                <a:spcPct val="20000"/>
              </a:spcBef>
              <a:buClr>
                <a:schemeClr val="accent1"/>
              </a:buClr>
              <a:buSzPct val="95000"/>
              <a:defRPr/>
            </a:pPr>
            <a:r>
              <a:rPr lang="cs-CZ" sz="1900" u="sng" dirty="0" smtClean="0">
                <a:latin typeface="Arial" pitchFamily="34" charset="0"/>
                <a:cs typeface="Arial" pitchFamily="34" charset="0"/>
              </a:rPr>
              <a:t>NENÍ SPLNĚN</a:t>
            </a:r>
            <a:endParaRPr lang="cs-CZ" sz="1900" dirty="0" smtClean="0">
              <a:latin typeface="Arial" pitchFamily="34" charset="0"/>
              <a:cs typeface="Arial" pitchFamily="34" charset="0"/>
            </a:endParaRPr>
          </a:p>
          <a:p>
            <a:pPr marL="822960" lvl="1" indent="-285750" algn="r">
              <a:spcBef>
                <a:spcPct val="20000"/>
              </a:spcBef>
              <a:buClr>
                <a:schemeClr val="accent1"/>
              </a:buClr>
              <a:buSzPct val="95000"/>
              <a:defRPr/>
            </a:pPr>
            <a:r>
              <a:rPr kumimoji="0" lang="cs-CZ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</a:t>
            </a:r>
            <a:endParaRPr kumimoji="0" lang="cs-CZ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822960" lvl="1" indent="-285750" algn="r">
              <a:spcBef>
                <a:spcPct val="20000"/>
              </a:spcBef>
              <a:buClr>
                <a:schemeClr val="accent1"/>
              </a:buClr>
              <a:buSzPct val="95000"/>
              <a:defRPr/>
            </a:pPr>
            <a:r>
              <a:rPr kumimoji="0" 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ΔT</a:t>
            </a:r>
            <a:r>
              <a:rPr kumimoji="0" lang="cs-CZ" sz="19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10</a:t>
            </a:r>
            <a:r>
              <a:rPr kumimoji="0" 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= 8,23 °</a:t>
            </a:r>
            <a:r>
              <a:rPr kumimoji="0" 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</a:t>
            </a:r>
            <a:r>
              <a:rPr kumimoji="0" lang="cs-CZ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ΔT</a:t>
            </a:r>
            <a:r>
              <a:rPr lang="cs-CZ" sz="1900" baseline="-25000" dirty="0" smtClean="0">
                <a:latin typeface="Arial" pitchFamily="34" charset="0"/>
                <a:cs typeface="Arial" pitchFamily="34" charset="0"/>
              </a:rPr>
              <a:t>10N 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5,5 (3,8) 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°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C</a:t>
            </a:r>
          </a:p>
          <a:p>
            <a:pPr marL="822960" lvl="1" indent="-285750" algn="r">
              <a:spcBef>
                <a:spcPct val="20000"/>
              </a:spcBef>
              <a:buClr>
                <a:schemeClr val="accent1"/>
              </a:buClr>
              <a:buSzPct val="95000"/>
              <a:defRPr/>
            </a:pPr>
            <a:r>
              <a:rPr lang="cs-CZ" sz="1900" u="sng" dirty="0" smtClean="0">
                <a:latin typeface="Arial" pitchFamily="34" charset="0"/>
                <a:cs typeface="Arial" pitchFamily="34" charset="0"/>
              </a:rPr>
              <a:t>ΔT</a:t>
            </a:r>
            <a:r>
              <a:rPr lang="cs-CZ" sz="1900" u="sng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cs-CZ" sz="1900" u="sng" dirty="0" smtClean="0">
                <a:latin typeface="Arial" pitchFamily="34" charset="0"/>
                <a:cs typeface="Arial" pitchFamily="34" charset="0"/>
              </a:rPr>
              <a:t> &gt; ΔT</a:t>
            </a:r>
            <a:r>
              <a:rPr lang="cs-CZ" sz="1900" u="sng" baseline="-25000" dirty="0" smtClean="0">
                <a:latin typeface="Arial" pitchFamily="34" charset="0"/>
                <a:cs typeface="Arial" pitchFamily="34" charset="0"/>
              </a:rPr>
              <a:t>10N </a:t>
            </a:r>
            <a:r>
              <a:rPr lang="cs-CZ" sz="1900" u="sng" dirty="0" smtClean="0">
                <a:latin typeface="Arial" pitchFamily="34" charset="0"/>
                <a:cs typeface="Arial" pitchFamily="34" charset="0"/>
              </a:rPr>
              <a:t>... POŽADAVEK NENÍ SPLNĚN</a:t>
            </a:r>
            <a:endParaRPr lang="cs-CZ" sz="1900" u="sng" dirty="0" smtClean="0">
              <a:latin typeface="Arial" pitchFamily="34" charset="0"/>
              <a:cs typeface="Arial" pitchFamily="34" charset="0"/>
            </a:endParaRPr>
          </a:p>
          <a:p>
            <a:pPr marL="822960" lvl="1" indent="-285750" algn="r">
              <a:spcBef>
                <a:spcPct val="20000"/>
              </a:spcBef>
              <a:buClr>
                <a:schemeClr val="accent1"/>
              </a:buClr>
              <a:buSzPct val="95000"/>
              <a:defRPr/>
            </a:pPr>
            <a:endParaRPr kumimoji="0" lang="cs-CZ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82296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None/>
              <a:tabLst/>
              <a:defRPr/>
            </a:pPr>
            <a:endParaRPr kumimoji="0" lang="cs-CZ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822960" marR="0" lvl="1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None/>
              <a:tabLst/>
              <a:defRPr/>
            </a:pPr>
            <a:endParaRPr kumimoji="0" lang="cs-CZ" sz="1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988840"/>
            <a:ext cx="27051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7452320" y="3861048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Zdroj: Vlastní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12748</TotalTime>
  <Words>621</Words>
  <Application>Microsoft Office PowerPoint</Application>
  <PresentationFormat>Předvádění na obrazovce (4:3)</PresentationFormat>
  <Paragraphs>138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Talent</vt:lpstr>
      <vt:lpstr>Rekonstrukce objektu na objekt s nízkou spotřebou energie</vt:lpstr>
      <vt:lpstr>Osnova </vt:lpstr>
      <vt:lpstr>Motivace a důvody k řešení daného problému </vt:lpstr>
      <vt:lpstr>Cíl práce </vt:lpstr>
      <vt:lpstr>Popis objektu</vt:lpstr>
      <vt:lpstr>Popis konstrukcí a jejich řešení</vt:lpstr>
      <vt:lpstr>Popis konstrukcí a jejich řešení</vt:lpstr>
      <vt:lpstr>Popis konstrukcí a jejich řešení</vt:lpstr>
      <vt:lpstr>Popis konstrukcí a jejich řešení</vt:lpstr>
      <vt:lpstr>Popis konstrukcí a jejich řešení</vt:lpstr>
      <vt:lpstr>Výměna výplní otvorů</vt:lpstr>
      <vt:lpstr>Rekuperační jednotka</vt:lpstr>
      <vt:lpstr>Zhodnocení energetické náročnosti objektu</vt:lpstr>
      <vt:lpstr>Zhodnocení energetické náročnosti objektu</vt:lpstr>
      <vt:lpstr>Závěrečné shrnutí</vt:lpstr>
      <vt:lpstr>Děkuji za pozornost</vt:lpstr>
      <vt:lpstr>Doplňující otázky vedoucího práce</vt:lpstr>
      <vt:lpstr>Doplňující otázky oponenta práce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</dc:creator>
  <cp:lastModifiedBy>Tomáš</cp:lastModifiedBy>
  <cp:revision>158</cp:revision>
  <dcterms:created xsi:type="dcterms:W3CDTF">2017-06-12T08:18:34Z</dcterms:created>
  <dcterms:modified xsi:type="dcterms:W3CDTF">2017-06-21T16:26:39Z</dcterms:modified>
</cp:coreProperties>
</file>