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58" r:id="rId5"/>
    <p:sldId id="259" r:id="rId6"/>
    <p:sldId id="266" r:id="rId7"/>
    <p:sldId id="261" r:id="rId8"/>
    <p:sldId id="260" r:id="rId9"/>
    <p:sldId id="263" r:id="rId10"/>
    <p:sldId id="270" r:id="rId11"/>
    <p:sldId id="262" r:id="rId12"/>
    <p:sldId id="264" r:id="rId13"/>
    <p:sldId id="271" r:id="rId14"/>
    <p:sldId id="267" r:id="rId15"/>
    <p:sldId id="268" r:id="rId16"/>
    <p:sldId id="265" r:id="rId17"/>
    <p:sldId id="273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>
        <p:scale>
          <a:sx n="66" d="100"/>
          <a:sy n="66" d="100"/>
        </p:scale>
        <p:origin x="-1698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16527129298476931"/>
          <c:y val="4.405779028752644E-2"/>
          <c:w val="0.83237605715952334"/>
          <c:h val="0.80809867516560463"/>
        </c:manualLayout>
      </c:layout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cat>
            <c:strRef>
              <c:f>List1!$A$2:$A$4</c:f>
              <c:strCache>
                <c:ptCount val="3"/>
                <c:pt idx="0">
                  <c:v>Plynový kotel</c:v>
                </c:pt>
                <c:pt idx="1">
                  <c:v>Kotel na dřevní pelety</c:v>
                </c:pt>
                <c:pt idx="2">
                  <c:v>Tepelné čerpadlo vzduch - voda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dPt>
            <c:idx val="0"/>
            <c:spPr>
              <a:solidFill>
                <a:srgbClr val="FFC000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chemeClr val="accent6">
                  <a:lumMod val="50000"/>
                </a:schemeClr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rgbClr val="00B0F0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148</a:t>
                    </a:r>
                    <a:r>
                      <a:rPr lang="cs-CZ"/>
                      <a:t> </a:t>
                    </a:r>
                    <a:r>
                      <a:rPr lang="en-US"/>
                      <a:t>000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169</a:t>
                    </a:r>
                    <a:r>
                      <a:rPr lang="cs-CZ"/>
                      <a:t> </a:t>
                    </a:r>
                    <a:r>
                      <a:rPr lang="en-US"/>
                      <a:t>000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200</a:t>
                    </a:r>
                    <a:r>
                      <a:rPr lang="cs-CZ"/>
                      <a:t> </a:t>
                    </a:r>
                    <a:r>
                      <a:rPr lang="en-US"/>
                      <a:t>000</a:t>
                    </a:r>
                  </a:p>
                </c:rich>
              </c:tx>
              <c:showVal val="1"/>
            </c:dLbl>
            <c:showVal val="1"/>
          </c:dLbls>
          <c:cat>
            <c:strRef>
              <c:f>List1!$A$2:$A$4</c:f>
              <c:strCache>
                <c:ptCount val="3"/>
                <c:pt idx="0">
                  <c:v>Plynový kotel</c:v>
                </c:pt>
                <c:pt idx="1">
                  <c:v>Kotel na dřevní pelety</c:v>
                </c:pt>
                <c:pt idx="2">
                  <c:v>Tepelné čerpadlo vzduch - voda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148000</c:v>
                </c:pt>
                <c:pt idx="1">
                  <c:v>169000</c:v>
                </c:pt>
                <c:pt idx="2">
                  <c:v>200000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cat>
            <c:strRef>
              <c:f>List1!$A$2:$A$4</c:f>
              <c:strCache>
                <c:ptCount val="3"/>
                <c:pt idx="0">
                  <c:v>Plynový kotel</c:v>
                </c:pt>
                <c:pt idx="1">
                  <c:v>Kotel na dřevní pelety</c:v>
                </c:pt>
                <c:pt idx="2">
                  <c:v>Tepelné čerpadlo vzduch - voda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axId val="48201088"/>
        <c:axId val="48211456"/>
      </c:barChart>
      <c:catAx>
        <c:axId val="482010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Jednotlivé</a:t>
                </a:r>
                <a:r>
                  <a:rPr lang="cs-CZ" baseline="0"/>
                  <a:t> zdroje tepla</a:t>
                </a:r>
                <a:endParaRPr lang="cs-CZ"/>
              </a:p>
            </c:rich>
          </c:tx>
          <c:layout/>
        </c:title>
        <c:tickLblPos val="nextTo"/>
        <c:crossAx val="48211456"/>
        <c:crosses val="autoZero"/>
        <c:auto val="1"/>
        <c:lblAlgn val="ctr"/>
        <c:lblOffset val="100"/>
      </c:catAx>
      <c:valAx>
        <c:axId val="482114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Pořizovací</a:t>
                </a:r>
                <a:r>
                  <a:rPr lang="cs-CZ" baseline="0"/>
                  <a:t> náklady v Kč</a:t>
                </a:r>
                <a:endParaRPr lang="cs-CZ"/>
              </a:p>
            </c:rich>
          </c:tx>
          <c:layout/>
        </c:title>
        <c:numFmt formatCode="#,##0\ _K_č" sourceLinked="0"/>
        <c:tickLblPos val="nextTo"/>
        <c:crossAx val="4820108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16527129298476914"/>
          <c:y val="4.405779028752644E-2"/>
          <c:w val="0.83237605715952356"/>
          <c:h val="0.80809867516560463"/>
        </c:manualLayout>
      </c:layout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cat>
            <c:strRef>
              <c:f>List1!$A$2:$A$4</c:f>
              <c:strCache>
                <c:ptCount val="3"/>
                <c:pt idx="0">
                  <c:v>Plynový kotel</c:v>
                </c:pt>
                <c:pt idx="1">
                  <c:v>Kotel na dřevní pelety</c:v>
                </c:pt>
                <c:pt idx="2">
                  <c:v>Tepelné čerpadlo vzduch - voda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dPt>
            <c:idx val="0"/>
            <c:spPr>
              <a:solidFill>
                <a:srgbClr val="FFC000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chemeClr val="accent6">
                  <a:lumMod val="50000"/>
                </a:schemeClr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rgbClr val="00B0F0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Lbls>
            <c:showVal val="1"/>
          </c:dLbls>
          <c:cat>
            <c:strRef>
              <c:f>List1!$A$2:$A$4</c:f>
              <c:strCache>
                <c:ptCount val="3"/>
                <c:pt idx="0">
                  <c:v>Plynový kotel</c:v>
                </c:pt>
                <c:pt idx="1">
                  <c:v>Kotel na dřevní pelety</c:v>
                </c:pt>
                <c:pt idx="2">
                  <c:v>Tepelné čerpadlo vzduch - voda</c:v>
                </c:pt>
              </c:strCache>
            </c:strRef>
          </c:cat>
          <c:val>
            <c:numRef>
              <c:f>List1!$C$2:$C$4</c:f>
              <c:numCache>
                <c:formatCode>#,##0</c:formatCode>
                <c:ptCount val="3"/>
                <c:pt idx="0">
                  <c:v>22310</c:v>
                </c:pt>
                <c:pt idx="1">
                  <c:v>20093</c:v>
                </c:pt>
                <c:pt idx="2">
                  <c:v>21902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cat>
            <c:strRef>
              <c:f>List1!$A$2:$A$4</c:f>
              <c:strCache>
                <c:ptCount val="3"/>
                <c:pt idx="0">
                  <c:v>Plynový kotel</c:v>
                </c:pt>
                <c:pt idx="1">
                  <c:v>Kotel na dřevní pelety</c:v>
                </c:pt>
                <c:pt idx="2">
                  <c:v>Tepelné čerpadlo vzduch - voda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axId val="48126592"/>
        <c:axId val="48132864"/>
      </c:barChart>
      <c:catAx>
        <c:axId val="481265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Jednotlivé</a:t>
                </a:r>
                <a:r>
                  <a:rPr lang="cs-CZ" baseline="0"/>
                  <a:t> zdroje tepla</a:t>
                </a:r>
                <a:endParaRPr lang="cs-CZ"/>
              </a:p>
            </c:rich>
          </c:tx>
          <c:layout/>
        </c:title>
        <c:tickLblPos val="nextTo"/>
        <c:crossAx val="48132864"/>
        <c:crosses val="autoZero"/>
        <c:auto val="1"/>
        <c:lblAlgn val="ctr"/>
        <c:lblOffset val="100"/>
      </c:catAx>
      <c:valAx>
        <c:axId val="481328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baseline="0"/>
                  <a:t>Roční provozní náklady v Kč</a:t>
                </a:r>
                <a:endParaRPr lang="cs-CZ"/>
              </a:p>
            </c:rich>
          </c:tx>
          <c:layout/>
        </c:title>
        <c:numFmt formatCode="#,##0\ _K_č" sourceLinked="0"/>
        <c:tickLblPos val="nextTo"/>
        <c:crossAx val="4812659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15659079724409453"/>
          <c:y val="5.3857710598463893E-2"/>
          <c:w val="0.8323760571595239"/>
          <c:h val="0.80809867516560463"/>
        </c:manualLayout>
      </c:layout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cat>
            <c:strRef>
              <c:f>List1!$A$2:$A$4</c:f>
              <c:strCache>
                <c:ptCount val="3"/>
                <c:pt idx="0">
                  <c:v>Plynový kotel</c:v>
                </c:pt>
                <c:pt idx="1">
                  <c:v>Kotel na dřevní pelety</c:v>
                </c:pt>
                <c:pt idx="2">
                  <c:v>Tepelné čerpadlo vzduch - voda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dPt>
            <c:idx val="0"/>
            <c:spPr>
              <a:solidFill>
                <a:srgbClr val="FFC000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chemeClr val="accent6">
                  <a:lumMod val="50000"/>
                </a:schemeClr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rgbClr val="00B0F0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1.7361111111111114E-3"/>
                  <c:y val="-3.5652214843369216E-2"/>
                </c:manualLayout>
              </c:layout>
              <c:showVal val="1"/>
            </c:dLbl>
            <c:showVal val="1"/>
          </c:dLbls>
          <c:cat>
            <c:strRef>
              <c:f>List1!$A$2:$A$4</c:f>
              <c:strCache>
                <c:ptCount val="3"/>
                <c:pt idx="0">
                  <c:v>Plynový kotel</c:v>
                </c:pt>
                <c:pt idx="1">
                  <c:v>Kotel na dřevní pelety</c:v>
                </c:pt>
                <c:pt idx="2">
                  <c:v>Tepelné čerpadlo vzduch - voda</c:v>
                </c:pt>
              </c:strCache>
            </c:strRef>
          </c:cat>
          <c:val>
            <c:numRef>
              <c:f>List1!$C$2:$C$4</c:f>
              <c:numCache>
                <c:formatCode>#,##0</c:formatCode>
                <c:ptCount val="3"/>
                <c:pt idx="0">
                  <c:v>133</c:v>
                </c:pt>
                <c:pt idx="1">
                  <c:v>58</c:v>
                </c:pt>
                <c:pt idx="2">
                  <c:v>124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cat>
            <c:strRef>
              <c:f>List1!$A$2:$A$4</c:f>
              <c:strCache>
                <c:ptCount val="3"/>
                <c:pt idx="0">
                  <c:v>Plynový kotel</c:v>
                </c:pt>
                <c:pt idx="1">
                  <c:v>Kotel na dřevní pelety</c:v>
                </c:pt>
                <c:pt idx="2">
                  <c:v>Tepelné čerpadlo vzduch - voda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axId val="48457600"/>
        <c:axId val="48467968"/>
      </c:barChart>
      <c:catAx>
        <c:axId val="484576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Jednotlivé</a:t>
                </a:r>
                <a:r>
                  <a:rPr lang="cs-CZ" baseline="0"/>
                  <a:t> zdroje tepla</a:t>
                </a:r>
                <a:endParaRPr lang="cs-CZ"/>
              </a:p>
            </c:rich>
          </c:tx>
          <c:layout/>
        </c:title>
        <c:tickLblPos val="nextTo"/>
        <c:crossAx val="48467968"/>
        <c:crosses val="autoZero"/>
        <c:auto val="1"/>
        <c:lblAlgn val="ctr"/>
        <c:lblOffset val="100"/>
      </c:catAx>
      <c:valAx>
        <c:axId val="484679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baseline="0"/>
                  <a:t>Množství měrné neobnovitelné primární energie za rok </a:t>
                </a:r>
                <a:r>
                  <a:rPr lang="cs-CZ" sz="1000" b="1" i="0" u="none" strike="noStrike" baseline="0"/>
                  <a:t>kWh/(m</a:t>
                </a:r>
                <a:r>
                  <a:rPr lang="cs-CZ" sz="1000" b="1" i="0" u="none" strike="noStrike" baseline="30000"/>
                  <a:t>2</a:t>
                </a:r>
                <a:r>
                  <a:rPr lang="cs-CZ" sz="1000" b="1" i="0" u="none" strike="noStrike" baseline="0"/>
                  <a:t>.a)</a:t>
                </a:r>
                <a:endParaRPr lang="cs-CZ"/>
              </a:p>
            </c:rich>
          </c:tx>
          <c:layout/>
        </c:title>
        <c:numFmt formatCode="#,##0\ _K_č" sourceLinked="0"/>
        <c:tickLblPos val="nextTo"/>
        <c:crossAx val="48457600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2BEC-D151-41E9-9673-A85469474462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60BE19-3566-4E55-B685-2B6910729C7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2BEC-D151-41E9-9673-A85469474462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BE19-3566-4E55-B685-2B6910729C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2BEC-D151-41E9-9673-A85469474462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BE19-3566-4E55-B685-2B6910729C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2BEC-D151-41E9-9673-A85469474462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BE19-3566-4E55-B685-2B6910729C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2BEC-D151-41E9-9673-A85469474462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BE19-3566-4E55-B685-2B6910729C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2BEC-D151-41E9-9673-A85469474462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BE19-3566-4E55-B685-2B6910729C7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2BEC-D151-41E9-9673-A85469474462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BE19-3566-4E55-B685-2B6910729C7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2BEC-D151-41E9-9673-A85469474462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BE19-3566-4E55-B685-2B6910729C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2BEC-D151-41E9-9673-A85469474462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BE19-3566-4E55-B685-2B6910729C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2BEC-D151-41E9-9673-A85469474462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BE19-3566-4E55-B685-2B6910729C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2BEC-D151-41E9-9673-A85469474462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BE19-3566-4E55-B685-2B6910729C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5602BEC-D151-41E9-9673-A85469474462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560BE19-3566-4E55-B685-2B6910729C7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900" b="1" dirty="0" smtClean="0"/>
              <a:t>Rekonstrukce rodinného domu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7920880" cy="1512168"/>
          </a:xfrm>
        </p:spPr>
        <p:txBody>
          <a:bodyPr>
            <a:normAutofit/>
          </a:bodyPr>
          <a:lstStyle/>
          <a:p>
            <a:pPr marR="36576" lvl="0">
              <a:buClr>
                <a:schemeClr val="accent1"/>
              </a:buClr>
              <a:buSzPct val="80000"/>
            </a:pPr>
            <a:r>
              <a:rPr lang="pl-PL" sz="2400" b="1" dirty="0" smtClean="0">
                <a:ln>
                  <a:solidFill>
                    <a:schemeClr val="bg2"/>
                  </a:solidFill>
                </a:ln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Vysoká škola technická a ekonomická</a:t>
            </a:r>
          </a:p>
          <a:p>
            <a:pPr marR="36576" lvl="0">
              <a:buClr>
                <a:schemeClr val="accent1"/>
              </a:buClr>
              <a:buSzPct val="80000"/>
            </a:pPr>
            <a:r>
              <a:rPr lang="pl-PL" sz="2400" b="1" dirty="0" smtClean="0">
                <a:ln>
                  <a:solidFill>
                    <a:schemeClr val="bg2"/>
                  </a:solidFill>
                </a:ln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v Českých Budějovicích</a:t>
            </a:r>
          </a:p>
          <a:p>
            <a:pPr marR="36576">
              <a:buClr>
                <a:schemeClr val="accent1"/>
              </a:buClr>
              <a:buSzPct val="80000"/>
            </a:pPr>
            <a:r>
              <a:rPr lang="cs-CZ" sz="24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Ústav technicko-technologický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95536" y="4797152"/>
            <a:ext cx="8496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Autor bakalářské práce: Martin Dvořák</a:t>
            </a:r>
          </a:p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Vedoucí bakalářské práce: Ing.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Ing. Petra Nováková</a:t>
            </a:r>
          </a:p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Oponent bakalářské práce: Ing. Jana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Hubálovská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České Budějovice, červen 2017</a:t>
            </a:r>
          </a:p>
          <a:p>
            <a:endParaRPr lang="cs-CZ" dirty="0"/>
          </a:p>
        </p:txBody>
      </p:sp>
      <p:pic>
        <p:nvPicPr>
          <p:cNvPr id="8" name="Obrázek 7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7168" y="0"/>
            <a:ext cx="191683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3005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15200" cy="794057"/>
          </a:xfrm>
        </p:spPr>
        <p:txBody>
          <a:bodyPr>
            <a:normAutofit/>
          </a:bodyPr>
          <a:lstStyle/>
          <a:p>
            <a:r>
              <a:rPr lang="cs-CZ" b="1" dirty="0" smtClean="0"/>
              <a:t>Dosažené výsledky</a:t>
            </a:r>
            <a:endParaRPr lang="cs-CZ" b="1" dirty="0"/>
          </a:p>
        </p:txBody>
      </p:sp>
      <p:pic>
        <p:nvPicPr>
          <p:cNvPr id="7" name="Obrázek 6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7248" y="0"/>
            <a:ext cx="1196752" cy="1196752"/>
          </a:xfrm>
          <a:prstGeom prst="rect">
            <a:avLst/>
          </a:prstGeom>
        </p:spPr>
      </p:pic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611560" y="2060848"/>
          <a:ext cx="7920879" cy="286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996"/>
                <a:gridCol w="2135026"/>
                <a:gridCol w="1942857"/>
              </a:tblGrid>
              <a:tr h="526968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Energeticky</a:t>
                      </a:r>
                      <a:r>
                        <a:rPr lang="cs-CZ" sz="2000" baseline="0" dirty="0" smtClean="0"/>
                        <a:t> vztažná plocha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92,8 m</a:t>
                      </a:r>
                      <a:r>
                        <a:rPr lang="cs-CZ" sz="2000" baseline="30000" dirty="0" smtClean="0"/>
                        <a:t>2</a:t>
                      </a:r>
                      <a:r>
                        <a:rPr lang="cs-CZ" sz="2000" dirty="0" smtClean="0"/>
                        <a:t>	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192,6 m</a:t>
                      </a:r>
                      <a:r>
                        <a:rPr lang="cs-CZ" sz="2000" baseline="30000" dirty="0" smtClean="0"/>
                        <a:t>2</a:t>
                      </a:r>
                      <a:endParaRPr lang="cs-CZ" sz="2000" dirty="0"/>
                    </a:p>
                  </a:txBody>
                  <a:tcPr/>
                </a:tc>
              </a:tr>
              <a:tr h="526968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Ztráty objektu 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i="0" dirty="0" smtClean="0"/>
                        <a:t>12,34 kW</a:t>
                      </a:r>
                      <a:endParaRPr lang="cs-CZ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i="0" dirty="0" smtClean="0"/>
                        <a:t>7,76 kW</a:t>
                      </a:r>
                      <a:endParaRPr lang="cs-CZ" sz="2000" b="0" i="0" dirty="0"/>
                    </a:p>
                  </a:txBody>
                  <a:tcPr/>
                </a:tc>
              </a:tr>
              <a:tr h="526968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Měrná</a:t>
                      </a:r>
                      <a:r>
                        <a:rPr lang="cs-CZ" sz="2000" baseline="0" dirty="0" smtClean="0"/>
                        <a:t> potřeba tepla na vytápění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i="0" dirty="0" smtClean="0"/>
                        <a:t>379 kWh/(m</a:t>
                      </a:r>
                      <a:r>
                        <a:rPr lang="cs-CZ" sz="2000" b="0" i="0" baseline="30000" dirty="0" smtClean="0"/>
                        <a:t>2</a:t>
                      </a:r>
                      <a:r>
                        <a:rPr lang="cs-CZ" sz="2000" b="0" i="0" dirty="0" smtClean="0"/>
                        <a:t>.a)	</a:t>
                      </a:r>
                      <a:endParaRPr lang="cs-CZ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i="0" dirty="0" smtClean="0"/>
                        <a:t>83 kWh/(m</a:t>
                      </a:r>
                      <a:r>
                        <a:rPr lang="cs-CZ" sz="2000" b="0" i="0" baseline="30000" dirty="0" smtClean="0"/>
                        <a:t>2</a:t>
                      </a:r>
                      <a:r>
                        <a:rPr lang="cs-CZ" sz="2000" b="0" i="0" dirty="0" smtClean="0"/>
                        <a:t>.a)</a:t>
                      </a:r>
                      <a:endParaRPr lang="cs-CZ" sz="2000" b="0" i="0" dirty="0"/>
                    </a:p>
                  </a:txBody>
                  <a:tcPr/>
                </a:tc>
              </a:tr>
              <a:tr h="754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Měrná</a:t>
                      </a:r>
                      <a:r>
                        <a:rPr lang="cs-CZ" sz="2000" baseline="0" dirty="0" smtClean="0"/>
                        <a:t> neobnovitelná primární energie E,</a:t>
                      </a:r>
                      <a:r>
                        <a:rPr lang="cs-CZ" sz="2000" baseline="0" dirty="0" err="1" smtClean="0"/>
                        <a:t>pN</a:t>
                      </a:r>
                      <a:r>
                        <a:rPr lang="cs-CZ" sz="2000" baseline="0" dirty="0" smtClean="0"/>
                        <a:t>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i="0" dirty="0" smtClean="0"/>
                        <a:t>675 kWh/(m</a:t>
                      </a:r>
                      <a:r>
                        <a:rPr lang="cs-CZ" sz="2000" b="0" i="0" baseline="30000" dirty="0" smtClean="0"/>
                        <a:t>2</a:t>
                      </a:r>
                      <a:r>
                        <a:rPr lang="cs-CZ" sz="2000" b="0" i="0" dirty="0" smtClean="0"/>
                        <a:t>.a)</a:t>
                      </a:r>
                      <a:endParaRPr lang="cs-CZ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i="0" dirty="0" smtClean="0"/>
                        <a:t>180 kWh/(m</a:t>
                      </a:r>
                      <a:r>
                        <a:rPr lang="cs-CZ" sz="2000" b="0" i="0" baseline="30000" dirty="0" smtClean="0"/>
                        <a:t>2</a:t>
                      </a:r>
                      <a:r>
                        <a:rPr lang="cs-CZ" sz="2000" b="0" i="0" dirty="0" smtClean="0"/>
                        <a:t>.a)</a:t>
                      </a:r>
                      <a:endParaRPr lang="cs-CZ" sz="2000" b="0" i="0" dirty="0"/>
                    </a:p>
                  </a:txBody>
                  <a:tcPr/>
                </a:tc>
              </a:tr>
              <a:tr h="526968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Energetick</a:t>
                      </a:r>
                      <a:r>
                        <a:rPr lang="cs-CZ" sz="2000" baseline="0" dirty="0" smtClean="0"/>
                        <a:t>á náročnost budovy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G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D</a:t>
                      </a:r>
                      <a:endParaRPr lang="cs-CZ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Zástupný symbol pro obsah 6"/>
          <p:cNvSpPr txBox="1">
            <a:spLocks noGrp="1"/>
          </p:cNvSpPr>
          <p:nvPr>
            <p:ph idx="1"/>
          </p:nvPr>
        </p:nvSpPr>
        <p:spPr>
          <a:xfrm>
            <a:off x="611560" y="5013176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1800" dirty="0" smtClean="0"/>
              <a:t>Zdroj: </a:t>
            </a:r>
            <a:r>
              <a:rPr lang="cs-CZ" sz="1800" i="1" dirty="0" smtClean="0"/>
              <a:t>vlastní zpracování</a:t>
            </a:r>
            <a:endParaRPr lang="cs-CZ" sz="18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315200" cy="1154097"/>
          </a:xfrm>
        </p:spPr>
        <p:txBody>
          <a:bodyPr/>
          <a:lstStyle/>
          <a:p>
            <a:r>
              <a:rPr lang="cs-CZ" b="1" dirty="0" smtClean="0"/>
              <a:t>Návrh rekuperační jednotky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8229600" cy="5328591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45720" indent="0">
              <a:buNone/>
            </a:pPr>
            <a:r>
              <a:rPr lang="cs-CZ" dirty="0"/>
              <a:t>	</a:t>
            </a:r>
            <a:r>
              <a:rPr lang="cs-CZ" dirty="0" smtClean="0"/>
              <a:t>		</a:t>
            </a:r>
            <a:endParaRPr lang="cs-CZ" sz="1400" dirty="0" smtClean="0"/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1556792"/>
            <a:ext cx="820891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err="1" smtClean="0"/>
              <a:t>Regulus</a:t>
            </a:r>
            <a:r>
              <a:rPr lang="cs-CZ" sz="2800" u="sng" dirty="0" smtClean="0"/>
              <a:t> typ Sentinel </a:t>
            </a:r>
            <a:r>
              <a:rPr lang="cs-CZ" sz="2800" u="sng" dirty="0" err="1" smtClean="0"/>
              <a:t>Kinetic</a:t>
            </a:r>
            <a:r>
              <a:rPr lang="cs-CZ" sz="2800" u="sng" dirty="0" smtClean="0"/>
              <a:t> B</a:t>
            </a:r>
          </a:p>
          <a:p>
            <a:endParaRPr lang="cs-CZ" sz="1000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400" dirty="0" smtClean="0"/>
              <a:t> max. účinnost 92 %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400" dirty="0" smtClean="0"/>
              <a:t> pro RD do 200 m</a:t>
            </a:r>
            <a:r>
              <a:rPr lang="cs-CZ" sz="2400" baseline="30000" dirty="0" smtClean="0"/>
              <a:t>2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400" dirty="0" smtClean="0"/>
              <a:t> systém</a:t>
            </a:r>
            <a:r>
              <a:rPr lang="cs-CZ" sz="2400" baseline="30000" dirty="0" smtClean="0"/>
              <a:t> </a:t>
            </a:r>
            <a:r>
              <a:rPr lang="cs-CZ" sz="2400" dirty="0" smtClean="0"/>
              <a:t>bypass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Obrázek 6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7248" y="0"/>
            <a:ext cx="1196752" cy="1196752"/>
          </a:xfrm>
          <a:prstGeom prst="rect">
            <a:avLst/>
          </a:prstGeom>
        </p:spPr>
      </p:pic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755576" y="3717032"/>
          <a:ext cx="7848872" cy="2509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060"/>
                <a:gridCol w="2056354"/>
                <a:gridCol w="1984458"/>
              </a:tblGrid>
              <a:tr h="526968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Ztráty objektu 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i="0" dirty="0" smtClean="0"/>
                        <a:t>7,76 kW</a:t>
                      </a:r>
                      <a:endParaRPr lang="cs-CZ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i="0" dirty="0" smtClean="0"/>
                        <a:t>4,88 kW</a:t>
                      </a:r>
                      <a:endParaRPr lang="cs-CZ" sz="2000" b="0" i="0" dirty="0"/>
                    </a:p>
                  </a:txBody>
                  <a:tcPr/>
                </a:tc>
              </a:tr>
              <a:tr h="526968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Měrná</a:t>
                      </a:r>
                      <a:r>
                        <a:rPr lang="cs-CZ" sz="2000" baseline="0" dirty="0" smtClean="0"/>
                        <a:t> potřeba tepla na vytápění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i="0" dirty="0" smtClean="0"/>
                        <a:t>83 kWh/(m</a:t>
                      </a:r>
                      <a:r>
                        <a:rPr lang="cs-CZ" sz="2000" b="0" i="0" baseline="30000" dirty="0" smtClean="0"/>
                        <a:t>2</a:t>
                      </a:r>
                      <a:r>
                        <a:rPr lang="cs-CZ" sz="2000" b="0" i="0" dirty="0" smtClean="0"/>
                        <a:t>.a)	</a:t>
                      </a:r>
                      <a:endParaRPr lang="cs-CZ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i="0" dirty="0" smtClean="0"/>
                        <a:t>44 kWh/(m</a:t>
                      </a:r>
                      <a:r>
                        <a:rPr lang="cs-CZ" sz="2000" b="0" i="0" baseline="30000" dirty="0" smtClean="0"/>
                        <a:t>2</a:t>
                      </a:r>
                      <a:r>
                        <a:rPr lang="cs-CZ" sz="2000" b="0" i="0" dirty="0" smtClean="0"/>
                        <a:t>.a)</a:t>
                      </a:r>
                      <a:endParaRPr lang="cs-CZ" sz="2000" b="0" i="0" dirty="0"/>
                    </a:p>
                  </a:txBody>
                  <a:tcPr/>
                </a:tc>
              </a:tr>
              <a:tr h="754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Měrná</a:t>
                      </a:r>
                      <a:r>
                        <a:rPr lang="cs-CZ" sz="2000" baseline="0" dirty="0" smtClean="0"/>
                        <a:t> neobnovitelná primární energie E,</a:t>
                      </a:r>
                      <a:r>
                        <a:rPr lang="cs-CZ" sz="2000" baseline="0" dirty="0" err="1" smtClean="0"/>
                        <a:t>pN</a:t>
                      </a:r>
                      <a:r>
                        <a:rPr lang="cs-CZ" sz="2000" baseline="0" dirty="0" smtClean="0"/>
                        <a:t>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i="0" dirty="0" smtClean="0"/>
                        <a:t>180 kWh/(m</a:t>
                      </a:r>
                      <a:r>
                        <a:rPr lang="cs-CZ" sz="2000" b="0" i="0" baseline="30000" dirty="0" smtClean="0"/>
                        <a:t>2</a:t>
                      </a:r>
                      <a:r>
                        <a:rPr lang="cs-CZ" sz="2000" b="0" i="0" dirty="0" smtClean="0"/>
                        <a:t>.a)</a:t>
                      </a:r>
                      <a:endParaRPr lang="cs-CZ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i="0" dirty="0" smtClean="0"/>
                        <a:t>171 kWh/(m</a:t>
                      </a:r>
                      <a:r>
                        <a:rPr lang="cs-CZ" sz="2000" b="0" i="0" baseline="30000" dirty="0" smtClean="0"/>
                        <a:t>2</a:t>
                      </a:r>
                      <a:r>
                        <a:rPr lang="cs-CZ" sz="2000" b="0" i="0" dirty="0" smtClean="0"/>
                        <a:t>.a)</a:t>
                      </a:r>
                      <a:endParaRPr lang="cs-CZ" sz="2000" b="0" i="0" dirty="0"/>
                    </a:p>
                  </a:txBody>
                  <a:tcPr/>
                </a:tc>
              </a:tr>
              <a:tr h="526968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Energetick</a:t>
                      </a:r>
                      <a:r>
                        <a:rPr lang="cs-CZ" sz="2000" baseline="0" dirty="0" smtClean="0"/>
                        <a:t>á náročnost budovy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D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C</a:t>
                      </a:r>
                      <a:endParaRPr lang="cs-CZ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ástupný symbol pro obsah 6"/>
          <p:cNvSpPr txBox="1">
            <a:spLocks/>
          </p:cNvSpPr>
          <p:nvPr/>
        </p:nvSpPr>
        <p:spPr>
          <a:xfrm>
            <a:off x="683568" y="6309320"/>
            <a:ext cx="731520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</a:t>
            </a:r>
            <a:r>
              <a:rPr kumimoji="0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vlastní zpracování</a:t>
            </a:r>
            <a:endParaRPr kumimoji="0" lang="cs-CZ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98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7315200" cy="1154097"/>
          </a:xfrm>
        </p:spPr>
        <p:txBody>
          <a:bodyPr/>
          <a:lstStyle/>
          <a:p>
            <a:r>
              <a:rPr lang="cs-CZ" b="1" dirty="0" smtClean="0"/>
              <a:t>Porovnání zdrojů tepla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785"/>
            <a:ext cx="7315200" cy="4824576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graphicFrame>
        <p:nvGraphicFramePr>
          <p:cNvPr id="7" name="Graf 6"/>
          <p:cNvGraphicFramePr/>
          <p:nvPr/>
        </p:nvGraphicFramePr>
        <p:xfrm>
          <a:off x="611559" y="2132855"/>
          <a:ext cx="7647069" cy="463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ástupný symbol pro obsah 6"/>
          <p:cNvSpPr txBox="1">
            <a:spLocks/>
          </p:cNvSpPr>
          <p:nvPr/>
        </p:nvSpPr>
        <p:spPr>
          <a:xfrm>
            <a:off x="827584" y="6488668"/>
            <a:ext cx="731520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</a:t>
            </a:r>
            <a:r>
              <a:rPr kumimoji="0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vlastní zpracování</a:t>
            </a:r>
            <a:endParaRPr kumimoji="0" lang="cs-CZ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Obrázek 8" descr="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7248" y="0"/>
            <a:ext cx="1196752" cy="1196752"/>
          </a:xfrm>
          <a:prstGeom prst="rect">
            <a:avLst/>
          </a:prstGeom>
        </p:spPr>
      </p:pic>
      <p:sp>
        <p:nvSpPr>
          <p:cNvPr id="10" name="Zástupný symbol pro obsah 6"/>
          <p:cNvSpPr txBox="1">
            <a:spLocks/>
          </p:cNvSpPr>
          <p:nvPr/>
        </p:nvSpPr>
        <p:spPr>
          <a:xfrm>
            <a:off x="1828800" y="1628800"/>
            <a:ext cx="73152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Posouzení z hlediska pořizovacích nákladů</a:t>
            </a: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7315200" cy="1154097"/>
          </a:xfrm>
        </p:spPr>
        <p:txBody>
          <a:bodyPr/>
          <a:lstStyle/>
          <a:p>
            <a:r>
              <a:rPr lang="cs-CZ" b="1" dirty="0" smtClean="0"/>
              <a:t>Porovnání zdrojů tepla</a:t>
            </a:r>
            <a:endParaRPr lang="cs-CZ" b="1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179512" y="2060848"/>
          <a:ext cx="8316416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ástupný symbol pro obsah 6"/>
          <p:cNvSpPr txBox="1">
            <a:spLocks/>
          </p:cNvSpPr>
          <p:nvPr/>
        </p:nvSpPr>
        <p:spPr>
          <a:xfrm>
            <a:off x="827584" y="6488668"/>
            <a:ext cx="731520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</a:t>
            </a:r>
            <a:r>
              <a:rPr kumimoji="0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vlastní zpracování</a:t>
            </a:r>
            <a:endParaRPr kumimoji="0" lang="cs-CZ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ázek 5" descr="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7248" y="0"/>
            <a:ext cx="1196752" cy="1196752"/>
          </a:xfrm>
          <a:prstGeom prst="rect">
            <a:avLst/>
          </a:prstGeom>
        </p:spPr>
      </p:pic>
      <p:sp>
        <p:nvSpPr>
          <p:cNvPr id="9" name="Zástupný symbol pro obsah 6"/>
          <p:cNvSpPr txBox="1">
            <a:spLocks/>
          </p:cNvSpPr>
          <p:nvPr/>
        </p:nvSpPr>
        <p:spPr>
          <a:xfrm>
            <a:off x="1619672" y="1700808"/>
            <a:ext cx="73152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Posouzení z hlediska provozních nákladů</a:t>
            </a: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315200" cy="1154097"/>
          </a:xfrm>
        </p:spPr>
        <p:txBody>
          <a:bodyPr>
            <a:normAutofit/>
          </a:bodyPr>
          <a:lstStyle/>
          <a:p>
            <a:r>
              <a:rPr lang="cs-CZ" b="1" dirty="0" smtClean="0"/>
              <a:t>Porovnání zdrojů tepla</a:t>
            </a:r>
            <a:endParaRPr lang="cs-CZ" b="1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467544" y="2204864"/>
          <a:ext cx="7920880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ástupný symbol pro obsah 6"/>
          <p:cNvSpPr txBox="1">
            <a:spLocks/>
          </p:cNvSpPr>
          <p:nvPr/>
        </p:nvSpPr>
        <p:spPr>
          <a:xfrm>
            <a:off x="539552" y="6488668"/>
            <a:ext cx="731520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</a:t>
            </a:r>
            <a:r>
              <a:rPr kumimoji="0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vlastní zpracování</a:t>
            </a:r>
            <a:endParaRPr kumimoji="0" lang="cs-CZ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ázek 5" descr="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7248" y="0"/>
            <a:ext cx="1196752" cy="1196752"/>
          </a:xfrm>
          <a:prstGeom prst="rect">
            <a:avLst/>
          </a:prstGeom>
        </p:spPr>
      </p:pic>
      <p:sp>
        <p:nvSpPr>
          <p:cNvPr id="7" name="Zástupný symbol pro obsah 6"/>
          <p:cNvSpPr txBox="1">
            <a:spLocks/>
          </p:cNvSpPr>
          <p:nvPr/>
        </p:nvSpPr>
        <p:spPr>
          <a:xfrm>
            <a:off x="1619672" y="1412776"/>
            <a:ext cx="7315200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Posouzení z hlediska potřeby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měrné neobnovitelné primární energie</a:t>
            </a: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154097"/>
          </a:xfrm>
        </p:spPr>
        <p:txBody>
          <a:bodyPr/>
          <a:lstStyle/>
          <a:p>
            <a:r>
              <a:rPr lang="cs-CZ" dirty="0" smtClean="0"/>
              <a:t>Závěrečné shrnutí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914400" y="2060849"/>
            <a:ext cx="7315200" cy="424851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Návrh rekonstrukce objektu na nízkoenergetický</a:t>
            </a:r>
            <a:endParaRPr lang="cs-CZ" sz="900" dirty="0" smtClean="0"/>
          </a:p>
          <a:p>
            <a:endParaRPr lang="cs-CZ" sz="1000" dirty="0" smtClean="0"/>
          </a:p>
          <a:p>
            <a:r>
              <a:rPr lang="cs-CZ" sz="2800" dirty="0" smtClean="0"/>
              <a:t>Účelné vynaložení finančních prostředků</a:t>
            </a:r>
            <a:endParaRPr lang="cs-CZ" sz="1000" dirty="0" smtClean="0"/>
          </a:p>
          <a:p>
            <a:endParaRPr lang="cs-CZ" sz="1000" dirty="0" smtClean="0"/>
          </a:p>
          <a:p>
            <a:r>
              <a:rPr lang="cs-CZ" sz="2800" dirty="0" smtClean="0"/>
              <a:t>Cíl práce byl splněn</a:t>
            </a:r>
            <a:endParaRPr lang="cs-CZ" sz="2800" dirty="0"/>
          </a:p>
        </p:txBody>
      </p:sp>
      <p:pic>
        <p:nvPicPr>
          <p:cNvPr id="5" name="Obrázek 4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7248" y="0"/>
            <a:ext cx="1196752" cy="11967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315200" cy="1154097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86400" y="5661248"/>
            <a:ext cx="7315200" cy="3539527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Martin Dvořák, 14241</a:t>
            </a:r>
          </a:p>
        </p:txBody>
      </p:sp>
      <p:pic>
        <p:nvPicPr>
          <p:cNvPr id="5" name="Obrázek 4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7248" y="0"/>
            <a:ext cx="1196752" cy="11967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315200" cy="79405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Doplňující otázky vedoucího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556792"/>
            <a:ext cx="7315200" cy="4464536"/>
          </a:xfrm>
        </p:spPr>
        <p:txBody>
          <a:bodyPr/>
          <a:lstStyle/>
          <a:p>
            <a:r>
              <a:rPr lang="cs-CZ" sz="2400" dirty="0" smtClean="0"/>
              <a:t>V průkazu ENB používáte ”Celkovou energeticky vztažnou plochu” a ”Celkovou podlahovou plochu”. Vysvětlete prosím výpočet těchto pojmů a jaký je mezi nimi rozdíl.</a:t>
            </a:r>
          </a:p>
          <a:p>
            <a:endParaRPr lang="cs-CZ" dirty="0" smtClean="0"/>
          </a:p>
          <a:p>
            <a:r>
              <a:rPr lang="cs-CZ" sz="2400" dirty="0" smtClean="0"/>
              <a:t>Jaká je současná situace v oblasti dotací či finančních příspěvků na rekonstrukce energeticky úsporných budov? Bylo by možné využít některou z forem dotací na navrhovaný objekt?</a:t>
            </a:r>
            <a:endParaRPr lang="cs-CZ" sz="2400" dirty="0"/>
          </a:p>
        </p:txBody>
      </p:sp>
      <p:pic>
        <p:nvPicPr>
          <p:cNvPr id="4" name="Obrázek 3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7248" y="0"/>
            <a:ext cx="1196752" cy="11967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7315200" cy="1154097"/>
          </a:xfrm>
        </p:spPr>
        <p:txBody>
          <a:bodyPr>
            <a:normAutofit/>
          </a:bodyPr>
          <a:lstStyle/>
          <a:p>
            <a:r>
              <a:rPr lang="cs-CZ" dirty="0" smtClean="0"/>
              <a:t>Využití dotace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55576" y="1412776"/>
          <a:ext cx="7776864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448272"/>
                <a:gridCol w="1296144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Druh konstrukce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Výše dotace Kč / m</a:t>
                      </a:r>
                      <a:r>
                        <a:rPr lang="cs-CZ" baseline="30000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Plocha m</a:t>
                      </a:r>
                      <a:r>
                        <a:rPr lang="cs-CZ" baseline="30000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Výše dotace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Obvodové</a:t>
                      </a:r>
                      <a:r>
                        <a:rPr lang="cs-CZ" baseline="0" dirty="0" smtClean="0"/>
                        <a:t> stěny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68 400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Výplně otvorů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2750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60 500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Podlaha na terénu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192,6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173 340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Strop pod půdou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192,6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77 040</a:t>
                      </a:r>
                    </a:p>
                    <a:p>
                      <a:pPr algn="ctr"/>
                      <a:endParaRPr lang="cs-CZ" dirty="0" smtClean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cs-CZ" b="1" dirty="0" smtClean="0"/>
                        <a:t>Výše dotace na zateplení celkem</a:t>
                      </a:r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379 280 Kč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cs-CZ" b="1" dirty="0" smtClean="0"/>
                        <a:t>Kotel na biomasu se samočinnou dodávkou</a:t>
                      </a:r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100 000 Kč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cs-CZ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Centrální systém nuceného větrání se zpětným získáváním tepla *</a:t>
                      </a:r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100 000 Kč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67544" y="5733256"/>
            <a:ext cx="6362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* maximální průvzdušnost obálky budovy n</a:t>
            </a:r>
            <a:r>
              <a:rPr lang="cs-CZ" sz="2000" baseline="-25000" dirty="0" smtClean="0"/>
              <a:t>50</a:t>
            </a:r>
            <a:r>
              <a:rPr lang="cs-CZ" sz="2000" dirty="0" smtClean="0"/>
              <a:t> ≤ 2,5 l.h</a:t>
            </a:r>
            <a:r>
              <a:rPr lang="cs-CZ" sz="2000" baseline="30000" dirty="0" smtClean="0"/>
              <a:t>-1</a:t>
            </a:r>
            <a:endParaRPr lang="cs-CZ" sz="2000" dirty="0"/>
          </a:p>
        </p:txBody>
      </p:sp>
      <p:sp>
        <p:nvSpPr>
          <p:cNvPr id="6" name="Zástupný symbol pro obsah 6"/>
          <p:cNvSpPr txBox="1">
            <a:spLocks/>
          </p:cNvSpPr>
          <p:nvPr/>
        </p:nvSpPr>
        <p:spPr>
          <a:xfrm>
            <a:off x="611560" y="6309320"/>
            <a:ext cx="731520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</a:t>
            </a:r>
            <a:r>
              <a:rPr kumimoji="0" lang="cs-CZ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vlastní zpracování</a:t>
            </a:r>
            <a:endParaRPr kumimoji="0" lang="cs-CZ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Obrázek 6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7248" y="0"/>
            <a:ext cx="1196752" cy="11967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315200" cy="897843"/>
          </a:xfrm>
        </p:spPr>
        <p:txBody>
          <a:bodyPr>
            <a:normAutofit/>
          </a:bodyPr>
          <a:lstStyle/>
          <a:p>
            <a:r>
              <a:rPr lang="cs-CZ" b="1" dirty="0" smtClean="0"/>
              <a:t>Osnova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315200" cy="504056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 Cíl práce</a:t>
            </a:r>
          </a:p>
          <a:p>
            <a:r>
              <a:rPr lang="cs-CZ" sz="2800" dirty="0" smtClean="0"/>
              <a:t> Popis objektu a jeho historie</a:t>
            </a:r>
          </a:p>
          <a:p>
            <a:r>
              <a:rPr lang="cs-CZ" sz="2800" dirty="0" smtClean="0"/>
              <a:t> Navrhovaný stav</a:t>
            </a:r>
          </a:p>
          <a:p>
            <a:r>
              <a:rPr lang="cs-CZ" sz="2800" dirty="0" smtClean="0"/>
              <a:t> Dosažené výsledky</a:t>
            </a:r>
          </a:p>
          <a:p>
            <a:r>
              <a:rPr lang="cs-CZ" sz="2800" dirty="0" smtClean="0"/>
              <a:t> Návrh rekuperační jednotky</a:t>
            </a:r>
          </a:p>
          <a:p>
            <a:r>
              <a:rPr lang="cs-CZ" sz="2800" dirty="0" smtClean="0"/>
              <a:t> Porovnání zdrojů tepla</a:t>
            </a:r>
          </a:p>
          <a:p>
            <a:r>
              <a:rPr lang="cs-CZ" sz="2800" dirty="0" smtClean="0"/>
              <a:t> Závěrečné shrnutí</a:t>
            </a:r>
          </a:p>
        </p:txBody>
      </p:sp>
      <p:pic>
        <p:nvPicPr>
          <p:cNvPr id="6" name="Obrázek 5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7248" y="0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388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15200" cy="78198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Cíl práce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7315200" cy="4104496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</a:t>
            </a:r>
            <a:r>
              <a:rPr lang="cs-CZ" sz="2800" dirty="0" smtClean="0"/>
              <a:t>Cílem bakalářské práce je návrh celkové rekonstrukce stávajícího objektu rodinného domu na nízkoenergetický či pasivní, včetně nuceného větrání a různých možností vytápění.</a:t>
            </a:r>
          </a:p>
          <a:p>
            <a:endParaRPr lang="cs-CZ" dirty="0"/>
          </a:p>
        </p:txBody>
      </p:sp>
      <p:pic>
        <p:nvPicPr>
          <p:cNvPr id="6" name="Obrázek 5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7248" y="0"/>
            <a:ext cx="1196752" cy="11967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48464" cy="938073"/>
          </a:xfrm>
        </p:spPr>
        <p:txBody>
          <a:bodyPr>
            <a:normAutofit/>
          </a:bodyPr>
          <a:lstStyle/>
          <a:p>
            <a:r>
              <a:rPr lang="cs-CZ" b="1" dirty="0" smtClean="0"/>
              <a:t>Popis objektu - umístění</a:t>
            </a:r>
            <a:endParaRPr lang="cs-CZ" b="1" dirty="0"/>
          </a:p>
        </p:txBody>
      </p:sp>
      <p:pic>
        <p:nvPicPr>
          <p:cNvPr id="4" name="Obrázek 9" descr="k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95528" y="1916832"/>
            <a:ext cx="4248472" cy="45370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04048" y="6488668"/>
            <a:ext cx="309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i="1" dirty="0" smtClean="0"/>
              <a:t>www.</a:t>
            </a:r>
            <a:r>
              <a:rPr lang="cs-CZ" i="1" dirty="0" err="1" smtClean="0"/>
              <a:t>nahlizenidokn.cz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489434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251520" y="19168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400" dirty="0" smtClean="0"/>
              <a:t> k.</a:t>
            </a:r>
            <a:r>
              <a:rPr lang="cs-CZ" sz="2400" dirty="0" err="1" smtClean="0"/>
              <a:t>ú</a:t>
            </a:r>
            <a:r>
              <a:rPr lang="cs-CZ" sz="2400" dirty="0" smtClean="0"/>
              <a:t>. </a:t>
            </a:r>
            <a:r>
              <a:rPr lang="cs-CZ" sz="2400" dirty="0" err="1" smtClean="0"/>
              <a:t>Vitín</a:t>
            </a:r>
            <a:endParaRPr lang="cs-CZ" sz="2400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400" dirty="0" smtClean="0"/>
              <a:t> parcela č. st. 92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79512" y="6488668"/>
            <a:ext cx="223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i="1" dirty="0" smtClean="0"/>
              <a:t>www.mapy.</a:t>
            </a:r>
            <a:r>
              <a:rPr lang="cs-CZ" i="1" dirty="0" err="1" smtClean="0"/>
              <a:t>cz</a:t>
            </a:r>
            <a:endParaRPr lang="cs-CZ" dirty="0"/>
          </a:p>
        </p:txBody>
      </p:sp>
      <p:pic>
        <p:nvPicPr>
          <p:cNvPr id="11" name="Obrázek 10" descr="Logo_vs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7248" y="0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674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7315200" cy="1154097"/>
          </a:xfrm>
        </p:spPr>
        <p:txBody>
          <a:bodyPr>
            <a:normAutofit/>
          </a:bodyPr>
          <a:lstStyle/>
          <a:p>
            <a:r>
              <a:rPr lang="cs-CZ" b="1" dirty="0" smtClean="0"/>
              <a:t>Popis objektu - historie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36104"/>
            <a:ext cx="7903380" cy="5877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sz="1100" dirty="0" smtClean="0"/>
          </a:p>
          <a:p>
            <a:pPr marL="45720" indent="0">
              <a:buNone/>
            </a:pPr>
            <a:endParaRPr lang="cs-CZ" sz="1100" dirty="0" smtClean="0"/>
          </a:p>
          <a:p>
            <a:pPr marL="45720" indent="0">
              <a:buNone/>
            </a:pPr>
            <a:endParaRPr lang="cs-CZ" sz="1100" dirty="0" smtClean="0"/>
          </a:p>
          <a:p>
            <a:pPr marL="45720" indent="0">
              <a:buNone/>
            </a:pPr>
            <a:endParaRPr lang="cs-CZ" sz="1400" dirty="0" smtClean="0"/>
          </a:p>
          <a:p>
            <a:endParaRPr lang="cs-CZ" dirty="0"/>
          </a:p>
        </p:txBody>
      </p:sp>
      <p:pic>
        <p:nvPicPr>
          <p:cNvPr id="6" name="Obrázek 5" descr="Pprezentace.jpg"/>
          <p:cNvPicPr>
            <a:picLocks noChangeAspect="1"/>
          </p:cNvPicPr>
          <p:nvPr/>
        </p:nvPicPr>
        <p:blipFill>
          <a:blip r:embed="rId2" cstate="print"/>
          <a:srcRect r="25626" b="23001"/>
          <a:stretch>
            <a:fillRect/>
          </a:stretch>
        </p:blipFill>
        <p:spPr>
          <a:xfrm>
            <a:off x="0" y="1484784"/>
            <a:ext cx="9144000" cy="54126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084168" y="6237312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vlastní zpracování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 descr="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7248" y="0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91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7315200" cy="1154097"/>
          </a:xfrm>
        </p:spPr>
        <p:txBody>
          <a:bodyPr>
            <a:normAutofit/>
          </a:bodyPr>
          <a:lstStyle/>
          <a:p>
            <a:r>
              <a:rPr lang="cs-CZ" b="1" dirty="0" smtClean="0"/>
              <a:t>Popis objektu</a:t>
            </a:r>
            <a:endParaRPr lang="cs-CZ" b="1" dirty="0"/>
          </a:p>
        </p:txBody>
      </p:sp>
      <p:pic>
        <p:nvPicPr>
          <p:cNvPr id="6" name="Obrázek 22" descr="20170221_14503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7452320" cy="50851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6488668"/>
            <a:ext cx="314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POHLED SEVEROZÁPADNÍ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8144" y="6488668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i="1" dirty="0" smtClean="0"/>
              <a:t>vlastní fotografie</a:t>
            </a:r>
            <a:endParaRPr lang="cs-CZ" dirty="0"/>
          </a:p>
        </p:txBody>
      </p:sp>
      <p:pic>
        <p:nvPicPr>
          <p:cNvPr id="7" name="Obrázek 6" descr="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7248" y="0"/>
            <a:ext cx="1196752" cy="11967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7315200" cy="1154097"/>
          </a:xfrm>
        </p:spPr>
        <p:txBody>
          <a:bodyPr>
            <a:normAutofit/>
          </a:bodyPr>
          <a:lstStyle/>
          <a:p>
            <a:r>
              <a:rPr lang="cs-CZ" b="1" dirty="0" smtClean="0"/>
              <a:t>Popis objektu</a:t>
            </a:r>
            <a:endParaRPr lang="cs-CZ" b="1" dirty="0"/>
          </a:p>
        </p:txBody>
      </p:sp>
      <p:pic>
        <p:nvPicPr>
          <p:cNvPr id="4" name="Obrázek 23" descr="20170221_15214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128792" cy="51125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43608" y="648866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POHLED JIHOVÝCHODNÍ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52120" y="6488668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i="1" dirty="0" smtClean="0"/>
              <a:t>vlastní fotografie</a:t>
            </a:r>
            <a:endParaRPr lang="cs-CZ" dirty="0"/>
          </a:p>
        </p:txBody>
      </p:sp>
      <p:pic>
        <p:nvPicPr>
          <p:cNvPr id="8" name="Obrázek 7" descr="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7248" y="0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375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315200" cy="1154097"/>
          </a:xfrm>
        </p:spPr>
        <p:txBody>
          <a:bodyPr>
            <a:normAutofit/>
          </a:bodyPr>
          <a:lstStyle/>
          <a:p>
            <a:r>
              <a:rPr lang="cs-CZ" b="1" dirty="0" smtClean="0"/>
              <a:t>Navrhovaný stav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5661248"/>
            <a:ext cx="7315200" cy="50851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 smtClean="0"/>
          </a:p>
        </p:txBody>
      </p:sp>
      <p:pic>
        <p:nvPicPr>
          <p:cNvPr id="9" name="Obrázek 8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7248" y="0"/>
            <a:ext cx="1196752" cy="11967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27717"/>
            <a:ext cx="7992888" cy="543028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6300192" y="5229200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Zdroj:</a:t>
            </a:r>
          </a:p>
          <a:p>
            <a:r>
              <a:rPr lang="cs-CZ" sz="1600" dirty="0" smtClean="0">
                <a:solidFill>
                  <a:schemeClr val="bg1"/>
                </a:solidFill>
              </a:rPr>
              <a:t>vlastní </a:t>
            </a:r>
            <a:r>
              <a:rPr lang="cs-CZ" sz="1600" dirty="0" err="1" smtClean="0">
                <a:solidFill>
                  <a:schemeClr val="bg1"/>
                </a:solidFill>
              </a:rPr>
              <a:t>zpracování</a:t>
            </a:r>
            <a:r>
              <a:rPr lang="cs-CZ" sz="1600" dirty="0" err="1" smtClean="0"/>
              <a:t>j</a:t>
            </a:r>
            <a:endParaRPr lang="cs-CZ" sz="1600" dirty="0"/>
          </a:p>
        </p:txBody>
      </p:sp>
      <p:sp>
        <p:nvSpPr>
          <p:cNvPr id="11" name="Obdélník 10"/>
          <p:cNvSpPr/>
          <p:nvPr/>
        </p:nvSpPr>
        <p:spPr>
          <a:xfrm>
            <a:off x="1259632" y="2420888"/>
            <a:ext cx="144016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7603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315200" cy="1154097"/>
          </a:xfrm>
        </p:spPr>
        <p:txBody>
          <a:bodyPr>
            <a:normAutofit/>
          </a:bodyPr>
          <a:lstStyle/>
          <a:p>
            <a:r>
              <a:rPr lang="cs-CZ" b="1" dirty="0" smtClean="0"/>
              <a:t>Navrhovaný stav</a:t>
            </a:r>
            <a:endParaRPr lang="cs-CZ" b="1" dirty="0"/>
          </a:p>
        </p:txBody>
      </p:sp>
      <p:sp>
        <p:nvSpPr>
          <p:cNvPr id="7" name="Zástupný symbol pro obsah 6"/>
          <p:cNvSpPr txBox="1">
            <a:spLocks noGrp="1"/>
          </p:cNvSpPr>
          <p:nvPr>
            <p:ph idx="1"/>
          </p:nvPr>
        </p:nvSpPr>
        <p:spPr>
          <a:xfrm>
            <a:off x="0" y="6165304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1800" dirty="0" smtClean="0"/>
              <a:t>Zdroj: </a:t>
            </a:r>
            <a:r>
              <a:rPr lang="cs-CZ" sz="1800" i="1" dirty="0" smtClean="0"/>
              <a:t>vlastní zpracování</a:t>
            </a:r>
            <a:endParaRPr lang="cs-CZ" sz="1800" i="1" dirty="0"/>
          </a:p>
        </p:txBody>
      </p:sp>
      <p:pic>
        <p:nvPicPr>
          <p:cNvPr id="9" name="Obrázek 8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7248" y="0"/>
            <a:ext cx="1196752" cy="11967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98896"/>
            <a:ext cx="9144000" cy="545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7020272" y="6273225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Zdroj:</a:t>
            </a:r>
          </a:p>
          <a:p>
            <a:r>
              <a:rPr lang="cs-CZ" sz="1600" dirty="0" smtClean="0">
                <a:solidFill>
                  <a:schemeClr val="bg1"/>
                </a:solidFill>
              </a:rPr>
              <a:t>vlastní </a:t>
            </a:r>
            <a:r>
              <a:rPr lang="cs-CZ" sz="1600" dirty="0" err="1" smtClean="0">
                <a:solidFill>
                  <a:schemeClr val="bg1"/>
                </a:solidFill>
              </a:rPr>
              <a:t>zpracování</a:t>
            </a:r>
            <a:r>
              <a:rPr lang="cs-CZ" sz="1600" dirty="0" err="1" smtClean="0"/>
              <a:t>j</a:t>
            </a:r>
            <a:endParaRPr lang="cs-CZ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1011</TotalTime>
  <Words>517</Words>
  <Application>Microsoft Office PowerPoint</Application>
  <PresentationFormat>Předvádění na obrazovce (4:3)</PresentationFormat>
  <Paragraphs>157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Prostor</vt:lpstr>
      <vt:lpstr>Rekonstrukce rodinného domu </vt:lpstr>
      <vt:lpstr>Osnova</vt:lpstr>
      <vt:lpstr>Cíl práce</vt:lpstr>
      <vt:lpstr>Popis objektu - umístění</vt:lpstr>
      <vt:lpstr>Popis objektu - historie</vt:lpstr>
      <vt:lpstr>Popis objektu</vt:lpstr>
      <vt:lpstr>Popis objektu</vt:lpstr>
      <vt:lpstr>Navrhovaný stav</vt:lpstr>
      <vt:lpstr>Navrhovaný stav</vt:lpstr>
      <vt:lpstr>Dosažené výsledky</vt:lpstr>
      <vt:lpstr>Návrh rekuperační jednotky</vt:lpstr>
      <vt:lpstr>Porovnání zdrojů tepla</vt:lpstr>
      <vt:lpstr>Porovnání zdrojů tepla</vt:lpstr>
      <vt:lpstr>Porovnání zdrojů tepla</vt:lpstr>
      <vt:lpstr>Závěrečné shrnutí</vt:lpstr>
      <vt:lpstr>Děkuji za pozornost</vt:lpstr>
      <vt:lpstr>Doplňující otázky vedoucího práce</vt:lpstr>
      <vt:lpstr>Využití dotace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Průzkumy klempířských konstrukcí a balkónů</dc:title>
  <dc:creator>Dvořák Martin</dc:creator>
  <cp:lastModifiedBy>Martin</cp:lastModifiedBy>
  <cp:revision>75</cp:revision>
  <dcterms:created xsi:type="dcterms:W3CDTF">2017-04-18T09:26:02Z</dcterms:created>
  <dcterms:modified xsi:type="dcterms:W3CDTF">2017-06-21T17:57:53Z</dcterms:modified>
</cp:coreProperties>
</file>