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5" r:id="rId9"/>
    <p:sldId id="263" r:id="rId10"/>
    <p:sldId id="266" r:id="rId11"/>
    <p:sldId id="273" r:id="rId12"/>
    <p:sldId id="267" r:id="rId13"/>
    <p:sldId id="268" r:id="rId14"/>
    <p:sldId id="271" r:id="rId15"/>
    <p:sldId id="270" r:id="rId16"/>
  </p:sldIdLst>
  <p:sldSz cx="12190413" cy="6859588"/>
  <p:notesSz cx="6858000" cy="9144000"/>
  <p:defaultTextStyle>
    <a:defPPr>
      <a:defRPr lang="cs-CZ"/>
    </a:defPPr>
    <a:lvl1pPr marL="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5185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103701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55552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207403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59254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311105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62956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414807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660" y="198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D4865-A5FE-484F-8CED-C2C503AA4ADF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2E91-E752-4182-ABDC-F3D2D09E7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84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Světle modrá je původní cesta, tmavě modrá je cesta podchodem.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21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7603" y="3124923"/>
            <a:ext cx="8228529" cy="18948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7603" y="5004480"/>
            <a:ext cx="8228529" cy="1371918"/>
          </a:xfrm>
        </p:spPr>
        <p:txBody>
          <a:bodyPr/>
          <a:lstStyle>
            <a:lvl1pPr marL="0" indent="0" algn="l">
              <a:buNone/>
              <a:defRPr sz="2100" b="1">
                <a:solidFill>
                  <a:schemeClr val="tx2"/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18" y="1110946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989" y="4118707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0226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5949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655" y="5789492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39669" y="4496841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162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703"/>
            <a:ext cx="2234909" cy="585288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9955504" cy="487488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03" y="2896270"/>
            <a:ext cx="8228529" cy="2054066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7603" y="5011310"/>
            <a:ext cx="8228529" cy="1371918"/>
          </a:xfrm>
        </p:spPr>
        <p:txBody>
          <a:bodyPr anchor="t"/>
          <a:lstStyle>
            <a:lvl1pPr marL="0" indent="0">
              <a:buNone/>
              <a:defRPr sz="2100" b="1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198" y="1107280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4239" y="4115846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042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655" y="5792541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060" y="4480925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29013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255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2923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057091" cy="1143265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52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854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521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0446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5497" y="3125034"/>
            <a:ext cx="6310821" cy="609521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1858" y="274383"/>
            <a:ext cx="2035799" cy="4984634"/>
          </a:xfrm>
        </p:spPr>
        <p:txBody>
          <a:bodyPr/>
          <a:lstStyle>
            <a:lvl1pPr marL="0" indent="0">
              <a:spcBef>
                <a:spcPts val="476"/>
              </a:spcBef>
              <a:spcAft>
                <a:spcPts val="1190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347" y="274384"/>
            <a:ext cx="7517421" cy="632911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6545" y="3125034"/>
            <a:ext cx="6310821" cy="609521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8529" cy="685958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8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19890" y="264856"/>
            <a:ext cx="2031736" cy="4957196"/>
          </a:xfrm>
        </p:spPr>
        <p:txBody>
          <a:bodyPr rot="0" spcFirstLastPara="0" vertOverflow="overflow" horzOverflow="overflow" vert="horz" wrap="square" lIns="108850" tIns="54425" rIns="108850" bIns="54425" numCol="1" spcCol="326551" rtlCol="0" fromWordArt="0" anchor="t" anchorCtr="0" forceAA="0" compatLnSpc="1">
            <a:normAutofit/>
          </a:bodyPr>
          <a:lstStyle>
            <a:lvl1pPr marL="0" indent="0">
              <a:spcBef>
                <a:spcPts val="119"/>
              </a:spcBef>
              <a:spcAft>
                <a:spcPts val="476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955504" cy="1143265"/>
          </a:xfrm>
          <a:prstGeom prst="rect">
            <a:avLst/>
          </a:prstGeom>
        </p:spPr>
        <p:txBody>
          <a:bodyPr vert="horz" lIns="108850" tIns="54425" rIns="108850" bIns="54425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521" y="1600570"/>
            <a:ext cx="9955504" cy="4874881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2915" y="1018171"/>
            <a:ext cx="2012146" cy="51199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EAA769-E06A-402C-AE98-B5AEA514930A}" type="datetimeFigureOut">
              <a:rPr lang="cs-CZ" smtClean="0"/>
              <a:t>15.06.2017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1787" y="3677219"/>
            <a:ext cx="3201141" cy="48761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587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7277" y="5735378"/>
            <a:ext cx="812694" cy="521329"/>
          </a:xfrm>
          <a:prstGeom prst="rect">
            <a:avLst/>
          </a:prstGeom>
        </p:spPr>
        <p:txBody>
          <a:bodyPr vert="horz" lIns="108850" tIns="54425" rIns="108850" bIns="54425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9E2E03C3-69CC-4987-B350-F3DFF60637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6551" indent="-326551" algn="l" rtl="0" eaLnBrk="1" latinLnBrk="0" hangingPunct="1">
        <a:spcBef>
          <a:spcPts val="714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51" indent="-32655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5052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603" indent="-2177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068153" indent="-21770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394704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21254" indent="-21770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047805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2798" y="1917626"/>
            <a:ext cx="9142810" cy="1862569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Modernizace železniční </a:t>
            </a:r>
            <a:r>
              <a:rPr lang="cs-CZ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stanice </a:t>
            </a:r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cs-CZ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trakonice </a:t>
            </a:r>
            <a:r>
              <a:rPr lang="cs-CZ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 hlediska úspor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87279" y="4238022"/>
            <a:ext cx="7176154" cy="2226190"/>
          </a:xfrm>
        </p:spPr>
        <p:txBody>
          <a:bodyPr rtlCol="0">
            <a:normAutofit fontScale="32500" lnSpcReduction="2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Pavlína Polanská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Ing. Ondrej Stopka, PhD.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práce: Ing.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Mária Chovancová</a:t>
            </a:r>
            <a:endParaRPr lang="cs-CZ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2017</a:t>
            </a:r>
            <a:endParaRPr lang="fr-CA" sz="6000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sz="4300" dirty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21" y="631974"/>
            <a:ext cx="6523776" cy="72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8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501583" y="768531"/>
            <a:ext cx="10017409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Tabulka udává náklady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a úspory organizace 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za 30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let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57207"/>
              </p:ext>
            </p:extLst>
          </p:nvPr>
        </p:nvGraphicFramePr>
        <p:xfrm>
          <a:off x="2494806" y="1701602"/>
          <a:ext cx="8280920" cy="4743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1872208"/>
                <a:gridCol w="2908057"/>
                <a:gridCol w="1628447"/>
              </a:tblGrid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Náklady za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Úspory</a:t>
                      </a:r>
                      <a:r>
                        <a:rPr lang="cs-CZ" sz="16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za 30 let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85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Mzdy+ škola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114 983 050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Úspory nových zaměstnanců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       335 500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7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 Úspory mezd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114 647 550 Kč</a:t>
                      </a:r>
                      <a:endParaRPr lang="cs-CZ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Opravy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240 000 000 Kč.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                         Výnosy za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497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Zabezp.zařízení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   60 000 000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Provozuschopnost a řízení provozu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209 766 570 Kč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7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náklady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414 983 050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výnosy (úspory) 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114 983 050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6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486694" y="693491"/>
            <a:ext cx="10017408" cy="10479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Tabulka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udává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čas, za který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původně došel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cestující na městský hřbitov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54743"/>
              </p:ext>
            </p:extLst>
          </p:nvPr>
        </p:nvGraphicFramePr>
        <p:xfrm>
          <a:off x="1774726" y="2133650"/>
          <a:ext cx="7488832" cy="2448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8292"/>
                <a:gridCol w="3220540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Průměrná rychlost chodce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4500 m/ 60 min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Rychlost chodce za 1 minutu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75 m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600 m ujde za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 min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02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49199" y="714541"/>
            <a:ext cx="10017408" cy="73835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Cesta k místnímu hřbitovu</a:t>
            </a:r>
            <a:endParaRPr lang="cs-CZ" altLang="cs-CZ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926" y="1686666"/>
            <a:ext cx="5729759" cy="4479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30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466662" y="827282"/>
            <a:ext cx="10017409" cy="8606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Návrhy opatření 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342572"/>
            <a:ext cx="10017408" cy="283275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Zrušení signalistů v železniční stanici Strakonice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Umístění zaměstnanců – signalistů do potřebných stanic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Vybudování podchodu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Čerpání finančních prostředků z fondů EU (SFDI, FS)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4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20632" y="2286531"/>
            <a:ext cx="10017409" cy="1753005"/>
          </a:xfrm>
        </p:spPr>
        <p:txBody>
          <a:bodyPr/>
          <a:lstStyle/>
          <a:p>
            <a:pPr algn="ctr">
              <a:defRPr/>
            </a:pPr>
            <a:r>
              <a:rPr lang="cs-CZ" altLang="cs-CZ" sz="6000" b="1" dirty="0">
                <a:solidFill>
                  <a:schemeClr val="tx1"/>
                </a:solidFill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5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484120" y="3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38094" y="1637095"/>
            <a:ext cx="10017409" cy="4466671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vedoucího: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autorku práce o dodatečné vyjádření se k výzkumnému problému BP.</a:t>
            </a: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 od oponenta: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Myslíte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si, že podrobný popis historického vývoje železniční dopravy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má přínos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ekonomické zhodnocení, které bylo cílem vaší BP?</a:t>
            </a:r>
          </a:p>
          <a:p>
            <a:pPr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Vysvětlete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v čem spočívá váš návrh.</a:t>
            </a:r>
          </a:p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30159" y="538287"/>
            <a:ext cx="11053912" cy="10352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Motivace a důvody k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výběru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daného </a:t>
            </a: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tématu</a:t>
            </a:r>
            <a:endParaRPr lang="cs-CZ" altLang="cs-CZ" sz="3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91126" y="2234971"/>
            <a:ext cx="10017408" cy="283275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Zajímavé téma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Vlastní </a:t>
            </a:r>
            <a:r>
              <a:rPr lang="cs-CZ" altLang="cs-CZ" sz="2400" dirty="0" smtClean="0">
                <a:latin typeface="Arial" charset="0"/>
                <a:cs typeface="Arial" charset="0"/>
              </a:rPr>
              <a:t>zkušenost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Přínos pro cestující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 smtClean="0">
                <a:latin typeface="Arial" charset="0"/>
                <a:cs typeface="Arial" charset="0"/>
              </a:rPr>
              <a:t>Finanční úspory pro organizaci SŽDC, s. o.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09521" y="1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Cíl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5570" y="1869857"/>
            <a:ext cx="10017408" cy="444285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400" dirty="0">
                <a:latin typeface="Arial" charset="0"/>
                <a:cs typeface="Arial" charset="0"/>
              </a:rPr>
              <a:t>Cílem bakalářské práce je popsat jednotlivé kroky v kontextu modernizace železniční stanice Strakonice a následně modernizaci vyhodnotit zejména z hlediska úspor. 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189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9521" y="1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Výzkumný problém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9851" y="1903295"/>
            <a:ext cx="10017409" cy="444285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400" dirty="0">
                <a:latin typeface="Arial" charset="0"/>
                <a:cs typeface="Arial" charset="0"/>
              </a:rPr>
              <a:t>Výzkumný problém se zabývá </a:t>
            </a:r>
            <a:r>
              <a:rPr lang="cs-CZ" sz="2400" dirty="0" smtClean="0">
                <a:latin typeface="Arial" charset="0"/>
                <a:cs typeface="Arial" charset="0"/>
              </a:rPr>
              <a:t>metodami, které řeší vyhodnocování modernizace železničních staveb a stanic. Výběr vhodné metody je velmi důležitý a  slouží ke správnému vyhodnocení těchto projektů.</a:t>
            </a:r>
            <a:endParaRPr lang="cs-CZ" altLang="cs-CZ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484120" y="19531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0630" y="1485578"/>
            <a:ext cx="10153127" cy="4896543"/>
          </a:xfrm>
        </p:spPr>
        <p:txBody>
          <a:bodyPr rtlCol="0">
            <a:normAutofit fontScale="62500" lnSpcReduction="20000"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Teoreticko-metodologická 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část: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Odborná literatura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sběru dat (pozorování, analýza dokumentů, dotazování)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s využitím dedukce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Alternativní odborná 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hodnocení, což je multikriteriální analýza (MKA)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Standardní metoda </a:t>
            </a:r>
            <a:r>
              <a:rPr lang="cs-CZ" sz="3400" dirty="0">
                <a:latin typeface="Arial" pitchFamily="34" charset="0"/>
                <a:cs typeface="Arial" pitchFamily="34" charset="0"/>
              </a:rPr>
              <a:t>hodnocení, což je nákladově výnosová analýza (CBA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993332" lvl="1" indent="-5518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Aplikační část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>
                <a:latin typeface="Arial" pitchFamily="34" charset="0"/>
                <a:cs typeface="Arial" pitchFamily="34" charset="0"/>
              </a:rPr>
              <a:t>Standardní metoda hodnocení, což je nákladově výnosová analýza (CBA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Metoda sběru dat</a:t>
            </a:r>
            <a:endParaRPr lang="cs-CZ" sz="3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466193" y="291331"/>
            <a:ext cx="10017408" cy="83521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Dosažené výsledky a přínos práce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3806" y="2129334"/>
            <a:ext cx="10017408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933333" y="1972510"/>
            <a:ext cx="10017409" cy="404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0357" tIns="55179" rIns="110357" bIns="55179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Finanční úspora organizace díky zrušení pracovních míst a umístění pracovníků do potřebných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stanic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Úspora času </a:t>
            </a:r>
            <a:r>
              <a:rPr lang="cs-CZ" dirty="0">
                <a:latin typeface="Arial" pitchFamily="34" charset="0"/>
                <a:cs typeface="Arial" pitchFamily="34" charset="0"/>
              </a:rPr>
              <a:t>a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bezpečnost cestujících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Úspora </a:t>
            </a:r>
            <a:r>
              <a:rPr lang="cs-CZ" dirty="0">
                <a:latin typeface="Arial" pitchFamily="34" charset="0"/>
                <a:cs typeface="Arial" pitchFamily="34" charset="0"/>
              </a:rPr>
              <a:t>času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bezpečnost </a:t>
            </a:r>
            <a:r>
              <a:rPr lang="cs-CZ" dirty="0">
                <a:latin typeface="Arial" pitchFamily="34" charset="0"/>
                <a:cs typeface="Arial" pitchFamily="34" charset="0"/>
              </a:rPr>
              <a:t>místních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obyvatel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331111" indent="-331111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Tabulka udává celkové </a:t>
            </a:r>
            <a:r>
              <a:rPr lang="pl-PL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příjmy organizace </a:t>
            </a:r>
            <a:r>
              <a:rPr lang="pl-P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 30 </a:t>
            </a:r>
            <a:r>
              <a:rPr lang="pl-PL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</a:t>
            </a:r>
            <a:endParaRPr lang="cs-CZ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32235387"/>
              </p:ext>
            </p:extLst>
          </p:nvPr>
        </p:nvGraphicFramePr>
        <p:xfrm>
          <a:off x="2422798" y="1845618"/>
          <a:ext cx="8136904" cy="3290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/>
                <a:gridCol w="2736304"/>
              </a:tblGrid>
              <a:tr h="9361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Příjmy za zajištění provozuschopnosti 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 617 775 Kč / rok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Příjmy za řízení provozu / rok 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   1</a:t>
                      </a:r>
                      <a:r>
                        <a:rPr lang="cs-CZ" sz="1800" dirty="0">
                          <a:effectLst/>
                        </a:rPr>
                        <a:t> 374 444 Kč 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příjmy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         6</a:t>
                      </a:r>
                      <a:r>
                        <a:rPr lang="cs-CZ" sz="1800" dirty="0">
                          <a:effectLst/>
                        </a:rPr>
                        <a:t> 992 219 Kč/ rok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847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Celkové příjmy / 30 let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  209</a:t>
                      </a:r>
                      <a:r>
                        <a:rPr lang="cs-CZ" sz="1800" dirty="0">
                          <a:effectLst/>
                        </a:rPr>
                        <a:t> 766 570 Kč / 30 let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8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414686" y="765499"/>
            <a:ext cx="10017408" cy="70818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Tabulka udává náklady </a:t>
            </a:r>
            <a:r>
              <a:rPr lang="cs-CZ" altLang="cs-CZ" sz="3200" b="1" dirty="0">
                <a:solidFill>
                  <a:schemeClr val="tx1"/>
                </a:solidFill>
                <a:latin typeface="Arial" charset="0"/>
                <a:cs typeface="Arial" charset="0"/>
              </a:rPr>
              <a:t>spojené s přijímáním nových zaměstnanců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082173"/>
              </p:ext>
            </p:extLst>
          </p:nvPr>
        </p:nvGraphicFramePr>
        <p:xfrm>
          <a:off x="2350790" y="1773610"/>
          <a:ext cx="8064896" cy="4017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7854"/>
                <a:gridCol w="3397042"/>
              </a:tblGrid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Vstupní prohlídka /1 zaměstnance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Psychologický test / 1 zaměstnance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15 000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Vykonání zkoušek / 1 zaměstnance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15 000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173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vstupní výdaje za 1 zaměstnance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30 500 Kč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294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vstupní výdaje za 11 nových zaměstnanců</a:t>
                      </a:r>
                      <a:endParaRPr lang="cs-CZ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335 500 Kč</a:t>
                      </a:r>
                      <a:endParaRPr lang="cs-CZ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342679" y="549475"/>
            <a:ext cx="9793087" cy="5760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Tabulka udává </a:t>
            </a:r>
            <a:r>
              <a:rPr lang="cs-CZ" altLang="cs-CZ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výdaje v podobě hrubých a super hrubých </a:t>
            </a:r>
            <a:r>
              <a:rPr lang="cs-CZ" alt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mezd za 13 odpracovaných směn za měsíc</a:t>
            </a:r>
            <a:endParaRPr lang="cs-CZ" altLang="cs-CZ" sz="24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59994"/>
              </p:ext>
            </p:extLst>
          </p:nvPr>
        </p:nvGraphicFramePr>
        <p:xfrm>
          <a:off x="2134766" y="1269554"/>
          <a:ext cx="8010973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7798"/>
                <a:gridCol w="1200391"/>
                <a:gridCol w="1554480"/>
                <a:gridCol w="1569548"/>
                <a:gridCol w="1578756"/>
              </a:tblGrid>
              <a:tr h="479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směn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Celkem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Super hrubá </a:t>
                      </a:r>
                      <a:r>
                        <a:rPr lang="cs-CZ" sz="1600" dirty="0" smtClean="0">
                          <a:effectLst/>
                        </a:rPr>
                        <a:t>mzda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6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Směna</a:t>
                      </a:r>
                      <a:r>
                        <a:rPr lang="cs-CZ" sz="1600" dirty="0">
                          <a:effectLst/>
                        </a:rPr>
                        <a:t> bez příplatku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1532,3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7661,5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noční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1685,53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5899,40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víkend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1685,53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3371,1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1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Směna/ za víkend a noční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1869,40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4673,5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Celkem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zaměstnanec</a:t>
                      </a:r>
                      <a:r>
                        <a:rPr lang="cs-CZ" sz="1600" dirty="0" smtClean="0">
                          <a:effectLst/>
                        </a:rPr>
                        <a:t>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měsíc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21605,50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28951,40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 zaměstnanců</a:t>
                      </a:r>
                      <a:r>
                        <a:rPr lang="cs-CZ" sz="1600" dirty="0" smtClean="0">
                          <a:effectLst/>
                        </a:rPr>
                        <a:t>/ měsíc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318 465,40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 zaměstnanců/rok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3 821 585 Kč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 zaměst./ 30 let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114 647 550 Kč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199</TotalTime>
  <Words>557</Words>
  <Application>Microsoft Office PowerPoint</Application>
  <PresentationFormat>Vlastní</PresentationFormat>
  <Paragraphs>152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 Modernizace železniční stanice Strakonice z hlediska úspor</vt:lpstr>
      <vt:lpstr>Motivace a důvody k výběru daného tématu</vt:lpstr>
      <vt:lpstr>Cíl práce</vt:lpstr>
      <vt:lpstr>Výzkumný problém</vt:lpstr>
      <vt:lpstr>Použité metody</vt:lpstr>
      <vt:lpstr>Dosažené výsledky a přínos práce</vt:lpstr>
      <vt:lpstr>         Tabulka udává celkové příjmy organizace za 30 let</vt:lpstr>
      <vt:lpstr>Tabulka udává náklady spojené s přijímáním nových zaměstnanců</vt:lpstr>
      <vt:lpstr>  Tabulka udává výdaje v podobě hrubých a super hrubých mezd za 13 odpracovaných směn za měsíc</vt:lpstr>
      <vt:lpstr>Tabulka udává náklady a úspory organizace  za 30 let</vt:lpstr>
      <vt:lpstr>Tabulka udává čas, za který původně došel cestující na městský hřbitov</vt:lpstr>
      <vt:lpstr>Cesta k místnímu hřbitovu</vt:lpstr>
      <vt:lpstr>Návrhy opatření </vt:lpstr>
      <vt:lpstr>Děkuji za pozornost</vt:lpstr>
      <vt:lpstr>Doplňující dotazy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Miroslav Šťastný</dc:creator>
  <cp:lastModifiedBy>Pavlína Polanská</cp:lastModifiedBy>
  <cp:revision>23</cp:revision>
  <dcterms:created xsi:type="dcterms:W3CDTF">2017-06-08T19:39:07Z</dcterms:created>
  <dcterms:modified xsi:type="dcterms:W3CDTF">2017-06-15T07:36:03Z</dcterms:modified>
</cp:coreProperties>
</file>