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25400" cap="flat">
              <a:solidFill>
                <a:srgbClr val="66635E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D6D5CB"/>
              </a:solidFill>
              <a:prstDash val="solid"/>
              <a:miter lim="400000"/>
            </a:ln>
          </a:left>
          <a:right>
            <a:ln w="12700" cap="flat">
              <a:solidFill>
                <a:srgbClr val="D6D5CB"/>
              </a:solidFill>
              <a:prstDash val="solid"/>
              <a:miter lim="400000"/>
            </a:ln>
          </a:right>
          <a:top>
            <a:ln w="12700" cap="flat">
              <a:solidFill>
                <a:srgbClr val="D6D5CB"/>
              </a:solidFill>
              <a:prstDash val="solid"/>
              <a:miter lim="400000"/>
            </a:ln>
          </a:top>
          <a:bottom>
            <a:ln w="12700" cap="flat">
              <a:solidFill>
                <a:srgbClr val="D6D5CB"/>
              </a:solidFill>
              <a:prstDash val="solid"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EADA0"/>
              </a:solidFill>
              <a:prstDash val="solid"/>
              <a:miter lim="400000"/>
            </a:ln>
          </a:left>
          <a:right>
            <a:ln w="12700" cap="flat">
              <a:solidFill>
                <a:srgbClr val="AEADA0"/>
              </a:solidFill>
              <a:prstDash val="solid"/>
              <a:miter lim="400000"/>
            </a:ln>
          </a:right>
          <a:top>
            <a:ln w="12700" cap="flat">
              <a:solidFill>
                <a:srgbClr val="AEADA0"/>
              </a:solidFill>
              <a:prstDash val="solid"/>
              <a:miter lim="400000"/>
            </a:ln>
          </a:top>
          <a:bottom>
            <a:ln w="12700" cap="flat">
              <a:solidFill>
                <a:srgbClr val="AEADA0"/>
              </a:solidFill>
              <a:prstDash val="solid"/>
              <a:miter lim="400000"/>
            </a:ln>
          </a:bottom>
          <a:insideH>
            <a:ln w="12700" cap="flat">
              <a:solidFill>
                <a:srgbClr val="AEADA0"/>
              </a:solidFill>
              <a:prstDash val="solid"/>
              <a:miter lim="400000"/>
            </a:ln>
          </a:insideH>
          <a:insideV>
            <a:ln w="12700" cap="flat">
              <a:solidFill>
                <a:srgbClr val="AEADA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83827D"/>
              </a:solidFill>
              <a:prstDash val="solid"/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rgbClr val="83827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flat">
              <a:solidFill>
                <a:srgbClr val="83827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3827D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EADA0"/>
              </a:solidFill>
              <a:prstDash val="solid"/>
              <a:miter lim="400000"/>
            </a:ln>
          </a:left>
          <a:right>
            <a:ln w="12700" cap="flat">
              <a:solidFill>
                <a:srgbClr val="AEADA0"/>
              </a:solidFill>
              <a:prstDash val="solid"/>
              <a:miter lim="400000"/>
            </a:ln>
          </a:right>
          <a:top>
            <a:ln w="12700" cap="flat">
              <a:solidFill>
                <a:srgbClr val="AEADA0"/>
              </a:solidFill>
              <a:prstDash val="solid"/>
              <a:miter lim="400000"/>
            </a:ln>
          </a:top>
          <a:bottom>
            <a:ln w="12700" cap="flat">
              <a:solidFill>
                <a:srgbClr val="AEADA0"/>
              </a:solidFill>
              <a:prstDash val="solid"/>
              <a:miter lim="400000"/>
            </a:ln>
          </a:bottom>
          <a:insideH>
            <a:ln w="12700" cap="flat">
              <a:solidFill>
                <a:srgbClr val="AEADA0"/>
              </a:solidFill>
              <a:prstDash val="solid"/>
              <a:miter lim="400000"/>
            </a:ln>
          </a:insideH>
          <a:insideV>
            <a:ln w="12700" cap="flat">
              <a:solidFill>
                <a:srgbClr val="AEADA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5" name="Shape 16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Název a podtitu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názvu"/>
          <p:cNvSpPr/>
          <p:nvPr>
            <p:ph type="title"/>
          </p:nvPr>
        </p:nvSpPr>
        <p:spPr>
          <a:xfrm>
            <a:off x="1422400" y="5245100"/>
            <a:ext cx="10541000" cy="26289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Text názvu</a:t>
            </a:r>
          </a:p>
        </p:txBody>
      </p:sp>
      <p:sp>
        <p:nvSpPr>
          <p:cNvPr id="13" name="Text úrovně 1…"/>
          <p:cNvSpPr/>
          <p:nvPr>
            <p:ph type="body" sz="quarter" idx="1"/>
          </p:nvPr>
        </p:nvSpPr>
        <p:spPr>
          <a:xfrm>
            <a:off x="1422400" y="7861300"/>
            <a:ext cx="10541000" cy="1371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4" name="Číslo snímku"/>
          <p:cNvSpPr/>
          <p:nvPr>
            <p:ph type="sldNum" sz="quarter" idx="2"/>
          </p:nvPr>
        </p:nvSpPr>
        <p:spPr>
          <a:xfrm>
            <a:off x="6349999" y="9474200"/>
            <a:ext cx="312015" cy="299822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ky – 3 na výšku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Čára"/>
          <p:cNvSpPr/>
          <p:nvPr/>
        </p:nvSpPr>
        <p:spPr>
          <a:xfrm>
            <a:off x="278468" y="8356600"/>
            <a:ext cx="12459504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6" name="Obdélník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17" name="Obrázek"/>
          <p:cNvSpPr/>
          <p:nvPr>
            <p:ph type="pic" sz="quarter" idx="13"/>
          </p:nvPr>
        </p:nvSpPr>
        <p:spPr>
          <a:xfrm>
            <a:off x="8597900" y="4356100"/>
            <a:ext cx="4038600" cy="3911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8" name="Obrázek"/>
          <p:cNvSpPr/>
          <p:nvPr>
            <p:ph type="pic" idx="14"/>
          </p:nvPr>
        </p:nvSpPr>
        <p:spPr>
          <a:xfrm>
            <a:off x="368899" y="368300"/>
            <a:ext cx="8140701" cy="7899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9" name="Obrázek"/>
          <p:cNvSpPr/>
          <p:nvPr>
            <p:ph type="pic" sz="quarter" idx="15"/>
          </p:nvPr>
        </p:nvSpPr>
        <p:spPr>
          <a:xfrm>
            <a:off x="8597900" y="368300"/>
            <a:ext cx="4038600" cy="3911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0" name="Text názvu"/>
          <p:cNvSpPr/>
          <p:nvPr>
            <p:ph type="title"/>
          </p:nvPr>
        </p:nvSpPr>
        <p:spPr>
          <a:xfrm>
            <a:off x="368300" y="8369300"/>
            <a:ext cx="122682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Text názvu</a:t>
            </a:r>
          </a:p>
        </p:txBody>
      </p:sp>
      <p:sp>
        <p:nvSpPr>
          <p:cNvPr id="121" name="Text úrovně 1…"/>
          <p:cNvSpPr/>
          <p:nvPr>
            <p:ph type="body" sz="quarter" idx="1"/>
          </p:nvPr>
        </p:nvSpPr>
        <p:spPr>
          <a:xfrm>
            <a:off x="368300" y="9017000"/>
            <a:ext cx="122682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22" name="Číslo snímku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ky – 1 na výšku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Čára"/>
          <p:cNvSpPr/>
          <p:nvPr/>
        </p:nvSpPr>
        <p:spPr>
          <a:xfrm>
            <a:off x="278468" y="8356600"/>
            <a:ext cx="12459504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0" name="Obdélník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31" name="Obrázek"/>
          <p:cNvSpPr/>
          <p:nvPr>
            <p:ph type="pic" idx="13"/>
          </p:nvPr>
        </p:nvSpPr>
        <p:spPr>
          <a:xfrm>
            <a:off x="368899" y="368300"/>
            <a:ext cx="12268201" cy="7899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32" name="Text názvu"/>
          <p:cNvSpPr/>
          <p:nvPr>
            <p:ph type="title"/>
          </p:nvPr>
        </p:nvSpPr>
        <p:spPr>
          <a:xfrm>
            <a:off x="368300" y="8369300"/>
            <a:ext cx="122682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Text názvu</a:t>
            </a:r>
          </a:p>
        </p:txBody>
      </p:sp>
      <p:sp>
        <p:nvSpPr>
          <p:cNvPr id="133" name="Text úrovně 1…"/>
          <p:cNvSpPr/>
          <p:nvPr>
            <p:ph type="body" sz="quarter" idx="1"/>
          </p:nvPr>
        </p:nvSpPr>
        <p:spPr>
          <a:xfrm>
            <a:off x="368300" y="9017000"/>
            <a:ext cx="122682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4" name="Číslo snímku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á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„Sem napište citát.“"/>
          <p:cNvSpPr/>
          <p:nvPr>
            <p:ph type="body" sz="quarter" idx="13"/>
          </p:nvPr>
        </p:nvSpPr>
        <p:spPr>
          <a:xfrm>
            <a:off x="1270000" y="4292600"/>
            <a:ext cx="104648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pPr/>
            <a:r>
              <a:t>„Sem napište citát.“</a:t>
            </a:r>
          </a:p>
        </p:txBody>
      </p:sp>
      <p:sp>
        <p:nvSpPr>
          <p:cNvPr id="142" name="–Josef Novák"/>
          <p:cNvSpPr/>
          <p:nvPr>
            <p:ph type="body" sz="quarter" idx="14"/>
          </p:nvPr>
        </p:nvSpPr>
        <p:spPr>
          <a:xfrm>
            <a:off x="1270000" y="6362700"/>
            <a:ext cx="10464800" cy="52344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i="1" sz="2800"/>
            </a:lvl1pPr>
          </a:lstStyle>
          <a:p>
            <a:pPr/>
            <a:r>
              <a:t>–Josef Novák</a:t>
            </a:r>
          </a:p>
        </p:txBody>
      </p:sp>
      <p:sp>
        <p:nvSpPr>
          <p:cNvPr id="143" name="Číslo snímku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grafi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Obrázek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51" name="Číslo snímku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rázdný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Číslo snímku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grafie – na šířku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Čára"/>
          <p:cNvSpPr/>
          <p:nvPr/>
        </p:nvSpPr>
        <p:spPr>
          <a:xfrm>
            <a:off x="278468" y="89154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" name="Čára"/>
          <p:cNvSpPr/>
          <p:nvPr/>
        </p:nvSpPr>
        <p:spPr>
          <a:xfrm>
            <a:off x="5256995" y="8902700"/>
            <a:ext cx="1" cy="592215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" name="Čára"/>
          <p:cNvSpPr/>
          <p:nvPr/>
        </p:nvSpPr>
        <p:spPr>
          <a:xfrm>
            <a:off x="278468" y="71882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Obdélník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" name="NÁZEV"/>
          <p:cNvSpPr/>
          <p:nvPr>
            <p:ph type="body" sz="quarter" idx="13"/>
          </p:nvPr>
        </p:nvSpPr>
        <p:spPr>
          <a:xfrm>
            <a:off x="6359707" y="8877300"/>
            <a:ext cx="1308051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NÁZEV</a:t>
            </a:r>
          </a:p>
        </p:txBody>
      </p:sp>
      <p:sp>
        <p:nvSpPr>
          <p:cNvPr id="26" name="PROJEKT"/>
          <p:cNvSpPr/>
          <p:nvPr>
            <p:ph type="body" sz="quarter" idx="14"/>
          </p:nvPr>
        </p:nvSpPr>
        <p:spPr>
          <a:xfrm>
            <a:off x="339854" y="7197750"/>
            <a:ext cx="935432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PROJEKT</a:t>
            </a:r>
          </a:p>
        </p:txBody>
      </p:sp>
      <p:sp>
        <p:nvSpPr>
          <p:cNvPr id="27" name="DATUM"/>
          <p:cNvSpPr/>
          <p:nvPr>
            <p:ph type="body" sz="quarter" idx="15"/>
          </p:nvPr>
        </p:nvSpPr>
        <p:spPr>
          <a:xfrm>
            <a:off x="248807" y="8912250"/>
            <a:ext cx="761925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DATUM</a:t>
            </a:r>
          </a:p>
        </p:txBody>
      </p:sp>
      <p:sp>
        <p:nvSpPr>
          <p:cNvPr id="28" name="Klient"/>
          <p:cNvSpPr/>
          <p:nvPr>
            <p:ph type="body" sz="quarter" idx="16"/>
          </p:nvPr>
        </p:nvSpPr>
        <p:spPr>
          <a:xfrm>
            <a:off x="5318302" y="8912250"/>
            <a:ext cx="752781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Klient</a:t>
            </a:r>
          </a:p>
        </p:txBody>
      </p:sp>
      <p:sp>
        <p:nvSpPr>
          <p:cNvPr id="29" name="DATUM"/>
          <p:cNvSpPr/>
          <p:nvPr>
            <p:ph type="body" sz="quarter" idx="17"/>
          </p:nvPr>
        </p:nvSpPr>
        <p:spPr>
          <a:xfrm>
            <a:off x="1422400" y="8877300"/>
            <a:ext cx="1409548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DATUM</a:t>
            </a:r>
          </a:p>
        </p:txBody>
      </p:sp>
      <p:sp>
        <p:nvSpPr>
          <p:cNvPr id="30" name="Obrázek"/>
          <p:cNvSpPr/>
          <p:nvPr>
            <p:ph type="pic" idx="18"/>
          </p:nvPr>
        </p:nvSpPr>
        <p:spPr>
          <a:xfrm>
            <a:off x="368300" y="355600"/>
            <a:ext cx="12268200" cy="673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1" name="Text názvu"/>
          <p:cNvSpPr/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Text názvu</a:t>
            </a:r>
          </a:p>
        </p:txBody>
      </p:sp>
      <p:sp>
        <p:nvSpPr>
          <p:cNvPr id="32" name="Text úrovně 1…"/>
          <p:cNvSpPr/>
          <p:nvPr>
            <p:ph type="body" sz="quarter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3" name="Číslo snímku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ky – 4 na výšku vodorovně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Čára"/>
          <p:cNvSpPr/>
          <p:nvPr/>
        </p:nvSpPr>
        <p:spPr>
          <a:xfrm>
            <a:off x="278468" y="89154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1" name="Čára"/>
          <p:cNvSpPr/>
          <p:nvPr/>
        </p:nvSpPr>
        <p:spPr>
          <a:xfrm>
            <a:off x="5256995" y="8902700"/>
            <a:ext cx="1" cy="592215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2" name="Čára"/>
          <p:cNvSpPr/>
          <p:nvPr/>
        </p:nvSpPr>
        <p:spPr>
          <a:xfrm>
            <a:off x="278468" y="71882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" name="Obdélník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4" name="NÁZEV"/>
          <p:cNvSpPr/>
          <p:nvPr>
            <p:ph type="body" sz="quarter" idx="13"/>
          </p:nvPr>
        </p:nvSpPr>
        <p:spPr>
          <a:xfrm>
            <a:off x="6359707" y="8877300"/>
            <a:ext cx="1308051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NÁZEV</a:t>
            </a:r>
          </a:p>
        </p:txBody>
      </p:sp>
      <p:sp>
        <p:nvSpPr>
          <p:cNvPr id="45" name="PROJEKT"/>
          <p:cNvSpPr/>
          <p:nvPr>
            <p:ph type="body" sz="quarter" idx="14"/>
          </p:nvPr>
        </p:nvSpPr>
        <p:spPr>
          <a:xfrm>
            <a:off x="339854" y="7197750"/>
            <a:ext cx="935432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PROJEKT</a:t>
            </a:r>
          </a:p>
        </p:txBody>
      </p:sp>
      <p:sp>
        <p:nvSpPr>
          <p:cNvPr id="46" name="DATUM"/>
          <p:cNvSpPr/>
          <p:nvPr>
            <p:ph type="body" sz="quarter" idx="15"/>
          </p:nvPr>
        </p:nvSpPr>
        <p:spPr>
          <a:xfrm>
            <a:off x="248807" y="8912250"/>
            <a:ext cx="761925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DATUM</a:t>
            </a:r>
          </a:p>
        </p:txBody>
      </p:sp>
      <p:sp>
        <p:nvSpPr>
          <p:cNvPr id="47" name="Klient"/>
          <p:cNvSpPr/>
          <p:nvPr>
            <p:ph type="body" sz="quarter" idx="16"/>
          </p:nvPr>
        </p:nvSpPr>
        <p:spPr>
          <a:xfrm>
            <a:off x="5318302" y="8912250"/>
            <a:ext cx="752781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Klient</a:t>
            </a:r>
          </a:p>
        </p:txBody>
      </p:sp>
      <p:sp>
        <p:nvSpPr>
          <p:cNvPr id="48" name="DATUM"/>
          <p:cNvSpPr/>
          <p:nvPr>
            <p:ph type="body" sz="quarter" idx="17"/>
          </p:nvPr>
        </p:nvSpPr>
        <p:spPr>
          <a:xfrm>
            <a:off x="1419408" y="8877300"/>
            <a:ext cx="1409548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DATUM</a:t>
            </a:r>
          </a:p>
        </p:txBody>
      </p:sp>
      <p:sp>
        <p:nvSpPr>
          <p:cNvPr id="49" name="Obrázek"/>
          <p:cNvSpPr/>
          <p:nvPr>
            <p:ph type="pic" sz="half" idx="18"/>
          </p:nvPr>
        </p:nvSpPr>
        <p:spPr>
          <a:xfrm>
            <a:off x="368300" y="368300"/>
            <a:ext cx="4851400" cy="673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0" name="Obrázek"/>
          <p:cNvSpPr/>
          <p:nvPr>
            <p:ph type="pic" sz="quarter" idx="19"/>
          </p:nvPr>
        </p:nvSpPr>
        <p:spPr>
          <a:xfrm>
            <a:off x="5295900" y="368300"/>
            <a:ext cx="2413000" cy="3327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1" name="Obrázek"/>
          <p:cNvSpPr/>
          <p:nvPr>
            <p:ph type="pic" sz="quarter" idx="20"/>
          </p:nvPr>
        </p:nvSpPr>
        <p:spPr>
          <a:xfrm>
            <a:off x="5295900" y="3771900"/>
            <a:ext cx="2413000" cy="3327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2" name="Obrázek"/>
          <p:cNvSpPr/>
          <p:nvPr>
            <p:ph type="pic" sz="half" idx="21"/>
          </p:nvPr>
        </p:nvSpPr>
        <p:spPr>
          <a:xfrm>
            <a:off x="7785100" y="368300"/>
            <a:ext cx="4851400" cy="673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3" name="Text názvu"/>
          <p:cNvSpPr/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Text názvu</a:t>
            </a:r>
          </a:p>
        </p:txBody>
      </p:sp>
      <p:sp>
        <p:nvSpPr>
          <p:cNvPr id="54" name="Text úrovně 1…"/>
          <p:cNvSpPr/>
          <p:nvPr>
            <p:ph type="body" sz="quarter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5" name="Číslo snímku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ázev - ve středu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názvu"/>
          <p:cNvSpPr/>
          <p:nvPr>
            <p:ph type="title"/>
          </p:nvPr>
        </p:nvSpPr>
        <p:spPr>
          <a:xfrm>
            <a:off x="1231900" y="3568700"/>
            <a:ext cx="10541000" cy="2628900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Text názvu</a:t>
            </a:r>
          </a:p>
        </p:txBody>
      </p:sp>
      <p:sp>
        <p:nvSpPr>
          <p:cNvPr id="63" name="Číslo snímku"/>
          <p:cNvSpPr/>
          <p:nvPr>
            <p:ph type="sldNum" sz="quarter" idx="2"/>
          </p:nvPr>
        </p:nvSpPr>
        <p:spPr>
          <a:xfrm>
            <a:off x="6349999" y="9474200"/>
            <a:ext cx="312015" cy="299822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ky – na výšku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rázek"/>
          <p:cNvSpPr/>
          <p:nvPr>
            <p:ph type="pic" sz="half" idx="13"/>
          </p:nvPr>
        </p:nvSpPr>
        <p:spPr>
          <a:xfrm>
            <a:off x="6921500" y="1354541"/>
            <a:ext cx="5156200" cy="7035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1" name="Text názvu"/>
          <p:cNvSpPr/>
          <p:nvPr>
            <p:ph type="title"/>
          </p:nvPr>
        </p:nvSpPr>
        <p:spPr>
          <a:xfrm>
            <a:off x="1041400" y="1295400"/>
            <a:ext cx="5334000" cy="3924300"/>
          </a:xfrm>
          <a:prstGeom prst="rect">
            <a:avLst/>
          </a:prstGeom>
        </p:spPr>
        <p:txBody>
          <a:bodyPr anchor="b"/>
          <a:lstStyle>
            <a:lvl1pPr>
              <a:defRPr cap="all" sz="65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Text názvu</a:t>
            </a:r>
          </a:p>
        </p:txBody>
      </p:sp>
      <p:sp>
        <p:nvSpPr>
          <p:cNvPr id="72" name="Text úrovně 1…"/>
          <p:cNvSpPr/>
          <p:nvPr>
            <p:ph type="body" sz="quarter" idx="1"/>
          </p:nvPr>
        </p:nvSpPr>
        <p:spPr>
          <a:xfrm>
            <a:off x="1041400" y="5207000"/>
            <a:ext cx="5334000" cy="3225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3" name="Číslo snímku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ázev - nahoř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 názvu"/>
          <p:cNvSpPr/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pPr/>
            <a:r>
              <a:t>Text názvu</a:t>
            </a:r>
          </a:p>
        </p:txBody>
      </p:sp>
      <p:sp>
        <p:nvSpPr>
          <p:cNvPr id="81" name="Číslo snímku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názvu"/>
          <p:cNvSpPr/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pPr/>
            <a:r>
              <a:t>Text názvu</a:t>
            </a:r>
          </a:p>
        </p:txBody>
      </p:sp>
      <p:sp>
        <p:nvSpPr>
          <p:cNvPr id="89" name="Text úrovně 1…"/>
          <p:cNvSpPr/>
          <p:nvPr>
            <p:ph type="body" idx="1"/>
          </p:nvPr>
        </p:nvSpPr>
        <p:spPr>
          <a:xfrm>
            <a:off x="1041400" y="2768600"/>
            <a:ext cx="10922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0" name="Číslo snímku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ázev, odrážky, fotka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rázek"/>
          <p:cNvSpPr/>
          <p:nvPr>
            <p:ph type="pic" sz="quarter" idx="13"/>
          </p:nvPr>
        </p:nvSpPr>
        <p:spPr>
          <a:xfrm>
            <a:off x="7645400" y="2768600"/>
            <a:ext cx="42926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Text názvu"/>
          <p:cNvSpPr/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pPr/>
            <a:r>
              <a:t>Text názvu</a:t>
            </a:r>
          </a:p>
        </p:txBody>
      </p:sp>
      <p:sp>
        <p:nvSpPr>
          <p:cNvPr id="99" name="Text úrovně 1…"/>
          <p:cNvSpPr/>
          <p:nvPr>
            <p:ph type="body" sz="half" idx="1"/>
          </p:nvPr>
        </p:nvSpPr>
        <p:spPr>
          <a:xfrm>
            <a:off x="1041400" y="2768600"/>
            <a:ext cx="5334000" cy="57150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2800"/>
              </a:spcBef>
              <a:buBlip>
                <a:blip r:embed="rId3"/>
              </a:buBlip>
              <a:defRPr sz="3000"/>
            </a:lvl1pPr>
            <a:lvl2pPr marL="762000" indent="-381000">
              <a:spcBef>
                <a:spcPts val="2800"/>
              </a:spcBef>
              <a:buBlip>
                <a:blip r:embed="rId3"/>
              </a:buBlip>
              <a:defRPr sz="3000"/>
            </a:lvl2pPr>
            <a:lvl3pPr marL="1143000" indent="-381000">
              <a:spcBef>
                <a:spcPts val="2800"/>
              </a:spcBef>
              <a:buBlip>
                <a:blip r:embed="rId3"/>
              </a:buBlip>
              <a:defRPr sz="3000"/>
            </a:lvl3pPr>
            <a:lvl4pPr marL="1524000" indent="-381000">
              <a:spcBef>
                <a:spcPts val="2800"/>
              </a:spcBef>
              <a:buBlip>
                <a:blip r:embed="rId3"/>
              </a:buBlip>
              <a:defRPr sz="3000"/>
            </a:lvl4pPr>
            <a:lvl5pPr marL="1905000" indent="-381000">
              <a:spcBef>
                <a:spcPts val="2800"/>
              </a:spcBef>
              <a:buBlip>
                <a:blip r:embed="rId3"/>
              </a:buBlip>
              <a:defRPr sz="30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00" name="Číslo snímku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 úrovně 1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08" name="Číslo snímku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" name="Text úrovně 1…"/>
          <p:cNvSpPr/>
          <p:nvPr>
            <p:ph type="body" idx="1"/>
          </p:nvPr>
        </p:nvSpPr>
        <p:spPr>
          <a:xfrm>
            <a:off x="1041400" y="1473200"/>
            <a:ext cx="10922000" cy="680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Text názvu"/>
          <p:cNvSpPr/>
          <p:nvPr>
            <p:ph type="title"/>
          </p:nvPr>
        </p:nvSpPr>
        <p:spPr>
          <a:xfrm>
            <a:off x="1041400" y="254000"/>
            <a:ext cx="10922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5" name="Číslo snímku"/>
          <p:cNvSpPr/>
          <p:nvPr>
            <p:ph type="sldNum" sz="quarter" idx="2"/>
          </p:nvPr>
        </p:nvSpPr>
        <p:spPr>
          <a:xfrm>
            <a:off x="6352743" y="9476689"/>
            <a:ext cx="312014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400">
                <a:solidFill>
                  <a:srgbClr val="5C88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2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2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2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2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2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2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2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2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2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3.jpeg"/><Relationship Id="rId5" Type="http://schemas.openxmlformats.org/officeDocument/2006/relationships/image" Target="../media/image1.t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prg.aero/en/business-section/aviation-business/statistics-and-reports/prague-airport-traffic-reports/" TargetMode="Externa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s://cs.wikipedia.org/wiki/Leti" TargetMode="External"/><Relationship Id="rId3" Type="http://schemas.openxmlformats.org/officeDocument/2006/relationships/hyperlink" Target="https://en.wikipedia.org/wiki/Korean_Air" TargetMode="External"/><Relationship Id="rId4" Type="http://schemas.openxmlformats.org/officeDocument/2006/relationships/hyperlink" Target="http://www.globalsecurity.org/military/world/rok/airforce.htm" TargetMode="External"/><Relationship Id="rId5" Type="http://schemas.openxmlformats.org/officeDocument/2006/relationships/hyperlink" Target="https://en.wikipedia.org/wiki/Gimpo_International_Airport%22%20%5Cl%20%22History" TargetMode="External"/><Relationship Id="rId6" Type="http://schemas.openxmlformats.org/officeDocument/2006/relationships/hyperlink" Target="https://en.wikipedia.org/wiki/Incheon_International_Airport" TargetMode="External"/><Relationship Id="rId7" Type="http://schemas.openxmlformats.org/officeDocument/2006/relationships/hyperlink" Target="http://www.airport-technology.com/projects/incheon-international-airport" TargetMode="External"/><Relationship Id="rId8" Type="http://schemas.openxmlformats.org/officeDocument/2006/relationships/hyperlink" Target="http://www.airportlimousine.co.kr/eng//lbr/all/lbr02_1_6021.php" TargetMode="External"/><Relationship Id="rId9" Type="http://schemas.openxmlformats.org/officeDocument/2006/relationships/hyperlink" Target="http://www.dpp.cz/doprava-na-letiste/" TargetMode="Externa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Možnosti využití moderních technologií při obsluze mezinárodního letiště"/>
          <p:cNvSpPr/>
          <p:nvPr>
            <p:ph type="title"/>
          </p:nvPr>
        </p:nvSpPr>
        <p:spPr>
          <a:xfrm>
            <a:off x="368300" y="8281083"/>
            <a:ext cx="12268200" cy="685801"/>
          </a:xfrm>
          <a:prstGeom prst="rect">
            <a:avLst/>
          </a:prstGeom>
        </p:spPr>
        <p:txBody>
          <a:bodyPr/>
          <a:lstStyle>
            <a:lvl1pPr defTabSz="408940">
              <a:defRPr sz="2800"/>
            </a:lvl1pPr>
          </a:lstStyle>
          <a:p>
            <a:pPr/>
            <a:r>
              <a:t>Možnosti využití moderních technologií při obsluze mezinárodního letiště</a:t>
            </a:r>
          </a:p>
        </p:txBody>
      </p:sp>
      <p:sp>
        <p:nvSpPr>
          <p:cNvPr id="168" name="Autor: Dominika Hrušková…"/>
          <p:cNvSpPr/>
          <p:nvPr>
            <p:ph type="body" sz="quarter" idx="1"/>
          </p:nvPr>
        </p:nvSpPr>
        <p:spPr>
          <a:xfrm>
            <a:off x="381396" y="8889057"/>
            <a:ext cx="12255104" cy="559743"/>
          </a:xfrm>
          <a:prstGeom prst="rect">
            <a:avLst/>
          </a:prstGeom>
        </p:spPr>
        <p:txBody>
          <a:bodyPr/>
          <a:lstStyle/>
          <a:p>
            <a:pPr defTabSz="350520">
              <a:defRPr sz="1560"/>
            </a:pPr>
            <a:r>
              <a:t>Autor: Dominika Hrušková</a:t>
            </a:r>
          </a:p>
          <a:p>
            <a:pPr defTabSz="350520">
              <a:defRPr sz="1560"/>
            </a:pPr>
            <a:r>
              <a:t>Vedoucí práce: Ing. Jiří Čejka, Ph.d.</a:t>
            </a:r>
          </a:p>
        </p:txBody>
      </p:sp>
      <p:pic>
        <p:nvPicPr>
          <p:cNvPr id="169" name="Picture1.png" descr="Pictur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7434" y="385514"/>
            <a:ext cx="7559733" cy="4248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Snímek obrazovky 2017-06-10 v 12.55.02.png" descr="Snímek obrazovky 2017-06-10 v 12.55.0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7434" y="4746539"/>
            <a:ext cx="7559733" cy="3484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ncheon_Airport_Maglev.jpg" descr="Incheon_Airport_Maglev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86810" y="375252"/>
            <a:ext cx="4344214" cy="5498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pasted-image.tiff" descr="pasted-image.tiff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186810" y="5946611"/>
            <a:ext cx="4344214" cy="22619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skuze výsledků"/>
          <p:cNvSpPr/>
          <p:nvPr>
            <p:ph type="title"/>
          </p:nvPr>
        </p:nvSpPr>
        <p:spPr>
          <a:xfrm>
            <a:off x="1228609" y="3262047"/>
            <a:ext cx="10922001" cy="2438401"/>
          </a:xfrm>
          <a:prstGeom prst="rect">
            <a:avLst/>
          </a:prstGeom>
        </p:spPr>
        <p:txBody>
          <a:bodyPr/>
          <a:lstStyle>
            <a:lvl1pPr algn="ctr">
              <a:defRPr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diskuze výsledků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1. Jsou přepravní technologie používané na letišti Incheon přibližně na stejné úrovni jako technologie využívané na letišti Václava Havla?"/>
          <p:cNvSpPr/>
          <p:nvPr>
            <p:ph type="title"/>
          </p:nvPr>
        </p:nvSpPr>
        <p:spPr>
          <a:xfrm>
            <a:off x="1178686" y="354064"/>
            <a:ext cx="10922001" cy="243840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1. Jsou přepravní technologie používané na letišti Incheon přibližně na stejné úrovni jako technologie využívané na letišti Václava Havla?</a:t>
            </a:r>
          </a:p>
        </p:txBody>
      </p:sp>
      <p:pic>
        <p:nvPicPr>
          <p:cNvPr id="198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3100" y="3390527"/>
            <a:ext cx="9692287" cy="447114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0" name="Tabulka"/>
          <p:cNvGraphicFramePr/>
          <p:nvPr/>
        </p:nvGraphicFramePr>
        <p:xfrm>
          <a:off x="1345669" y="2025649"/>
          <a:ext cx="10525852" cy="57150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{8F44A2F1-9E1F-4B54-A3A2-5F16C0AD49E2}</a:tableStyleId>
              </a:tblPr>
              <a:tblGrid>
                <a:gridCol w="5256575"/>
                <a:gridCol w="5256575"/>
              </a:tblGrid>
              <a:tr h="814614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FFFFFF"/>
                          </a:solidFill>
                        </a:rPr>
                        <a:t>Letiště Incheon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5358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FFFFFF"/>
                          </a:solidFill>
                        </a:rPr>
                        <a:t>Letiště Václava Havla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53585F"/>
                    </a:solidFill>
                  </a:tcPr>
                </a:tc>
              </a:tr>
              <a:tr h="814614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18181"/>
                          </a:solidFill>
                        </a:rPr>
                        <a:t>Dálkové autobusy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18181"/>
                          </a:solidFill>
                        </a:rPr>
                        <a:t>MHD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814614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18181"/>
                          </a:solidFill>
                        </a:rPr>
                        <a:t>Airport Limousine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18181"/>
                          </a:solidFill>
                        </a:rPr>
                        <a:t>Airport Express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814614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18181"/>
                          </a:solidFill>
                        </a:rPr>
                        <a:t>Shuttle bus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18181"/>
                          </a:solidFill>
                        </a:rPr>
                        <a:t>Regio Jet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814614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18181"/>
                          </a:solidFill>
                        </a:rPr>
                        <a:t>Express train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29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814614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18181"/>
                          </a:solidFill>
                        </a:rPr>
                        <a:t>All stop train
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29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814614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18181"/>
                          </a:solidFill>
                        </a:rPr>
                        <a:t>KTX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29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201" name="Komparace přepravních technologií:"/>
          <p:cNvSpPr/>
          <p:nvPr/>
        </p:nvSpPr>
        <p:spPr>
          <a:xfrm>
            <a:off x="3282401" y="996108"/>
            <a:ext cx="7104279" cy="597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34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Komparace přepravních technologií: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2. Souvisí četnost využívání letecké dopravy s vyššími požadavky na letecké služby a tím na přepravní technologie?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2. Souvisí četnost využívání letecké dopravy s vyššími požadavky na letecké služby a tím na přepravní technologie?</a:t>
            </a:r>
          </a:p>
        </p:txBody>
      </p:sp>
      <p:graphicFrame>
        <p:nvGraphicFramePr>
          <p:cNvPr id="204" name="Tabulka"/>
          <p:cNvGraphicFramePr/>
          <p:nvPr/>
        </p:nvGraphicFramePr>
        <p:xfrm>
          <a:off x="1641420" y="3901752"/>
          <a:ext cx="10294880" cy="345504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429509"/>
                <a:gridCol w="3429509"/>
                <a:gridCol w="3429509"/>
              </a:tblGrid>
              <a:tr h="1149565">
                <a:tc>
                  <a:txBody>
                    <a:bodyPr/>
                    <a:lstStyle/>
                    <a:p>
                      <a:pPr algn="l">
                        <a:spcBef>
                          <a:spcPts val="2800"/>
                        </a:spcBef>
                        <a:defRPr sz="1500">
                          <a:solidFill>
                            <a:srgbClr val="737373"/>
                          </a:solidFill>
                        </a:defRPr>
                      </a:pP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C2E3ED"/>
                      </a:solidFill>
                      <a:miter lim="400000"/>
                    </a:lnL>
                    <a:lnR w="6350">
                      <a:solidFill>
                        <a:srgbClr val="C2E3ED"/>
                      </a:solidFill>
                      <a:miter lim="400000"/>
                    </a:lnR>
                    <a:lnT w="6350">
                      <a:solidFill>
                        <a:srgbClr val="C2E3ED"/>
                      </a:solidFill>
                      <a:miter lim="400000"/>
                    </a:lnT>
                    <a:lnB w="6350">
                      <a:solidFill>
                        <a:srgbClr val="C2E3ED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737373"/>
                          </a:solidFill>
                        </a:rPr>
                        <a:t>Jak často využíváte leteckou dopravu?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C2E3ED"/>
                      </a:solidFill>
                      <a:miter lim="400000"/>
                    </a:lnL>
                    <a:lnR w="6350">
                      <a:solidFill>
                        <a:srgbClr val="C2E3ED"/>
                      </a:solidFill>
                      <a:miter lim="400000"/>
                    </a:lnR>
                    <a:lnT w="6350">
                      <a:solidFill>
                        <a:srgbClr val="C2E3ED"/>
                      </a:solidFill>
                      <a:miter lim="400000"/>
                    </a:lnT>
                    <a:lnB w="6350">
                      <a:solidFill>
                        <a:srgbClr val="C2E3ED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737373"/>
                          </a:solidFill>
                        </a:rPr>
                        <a:t>Jak hodnotíte dostupnost a kvalitu přepravních technologií na letišti Václava Havla ?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C2E3ED"/>
                      </a:solidFill>
                      <a:miter lim="400000"/>
                    </a:lnL>
                    <a:lnR w="6350">
                      <a:solidFill>
                        <a:srgbClr val="C2E3ED"/>
                      </a:solidFill>
                      <a:miter lim="400000"/>
                    </a:lnR>
                    <a:lnT w="6350">
                      <a:solidFill>
                        <a:srgbClr val="C2E3ED"/>
                      </a:solidFill>
                      <a:miter lim="400000"/>
                    </a:lnT>
                    <a:lnB w="6350">
                      <a:solidFill>
                        <a:srgbClr val="C2E3ED"/>
                      </a:solidFill>
                      <a:miter lim="400000"/>
                    </a:lnB>
                  </a:tcPr>
                </a:tc>
              </a:tr>
              <a:tr h="1149565">
                <a:tc>
                  <a:txBody>
                    <a:bodyPr/>
                    <a:lstStyle/>
                    <a:p>
                      <a:pPr algn="l">
                        <a:spcBef>
                          <a:spcPts val="2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737373"/>
                          </a:solidFill>
                        </a:rPr>
                        <a:t>Jak často využíváte leteckou dopravu?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C2E3ED"/>
                      </a:solidFill>
                      <a:miter lim="400000"/>
                    </a:lnL>
                    <a:lnR w="6350">
                      <a:solidFill>
                        <a:srgbClr val="C2E3ED"/>
                      </a:solidFill>
                      <a:miter lim="400000"/>
                    </a:lnR>
                    <a:lnT w="6350">
                      <a:solidFill>
                        <a:srgbClr val="C2E3ED"/>
                      </a:solidFill>
                      <a:miter lim="400000"/>
                    </a:lnT>
                    <a:lnB w="6350">
                      <a:solidFill>
                        <a:srgbClr val="C2E3ED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737373"/>
                          </a:solidFill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C2E3ED"/>
                      </a:solidFill>
                      <a:miter lim="400000"/>
                    </a:lnL>
                    <a:lnR w="6350">
                      <a:solidFill>
                        <a:srgbClr val="C2E3ED"/>
                      </a:solidFill>
                      <a:miter lim="400000"/>
                    </a:lnR>
                    <a:lnT w="6350">
                      <a:solidFill>
                        <a:srgbClr val="C2E3ED"/>
                      </a:solidFill>
                      <a:miter lim="400000"/>
                    </a:lnT>
                    <a:lnB w="6350">
                      <a:solidFill>
                        <a:srgbClr val="C2E3ED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800"/>
                        </a:spcBef>
                        <a:defRPr sz="1500">
                          <a:solidFill>
                            <a:srgbClr val="737373"/>
                          </a:solidFill>
                        </a:defRPr>
                      </a:pP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C2E3ED"/>
                      </a:solidFill>
                      <a:miter lim="400000"/>
                    </a:lnL>
                    <a:lnR w="6350">
                      <a:solidFill>
                        <a:srgbClr val="C2E3ED"/>
                      </a:solidFill>
                      <a:miter lim="400000"/>
                    </a:lnR>
                    <a:lnT w="6350">
                      <a:solidFill>
                        <a:srgbClr val="C2E3ED"/>
                      </a:solidFill>
                      <a:miter lim="400000"/>
                    </a:lnT>
                    <a:lnB w="6350">
                      <a:solidFill>
                        <a:srgbClr val="C2E3ED"/>
                      </a:solidFill>
                      <a:miter lim="400000"/>
                    </a:lnB>
                  </a:tcPr>
                </a:tc>
              </a:tr>
              <a:tr h="1149565">
                <a:tc>
                  <a:txBody>
                    <a:bodyPr/>
                    <a:lstStyle/>
                    <a:p>
                      <a:pPr algn="l">
                        <a:spcBef>
                          <a:spcPts val="2800"/>
                        </a:spcBef>
                        <a:defRPr sz="1500">
                          <a:solidFill>
                            <a:srgbClr val="737373"/>
                          </a:solidFill>
                        </a:defRPr>
                      </a:pPr>
                      <a:r>
                        <a:t>Jak hodnotíte dostupnost </a:t>
                      </a:r>
                      <a:r>
                        <a:rPr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 kvalitu přepravních </a:t>
                      </a:r>
                      <a:r>
                        <a:t>technologií na letišti Václava Havla ?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C2E3ED"/>
                      </a:solidFill>
                      <a:miter lim="400000"/>
                    </a:lnL>
                    <a:lnR w="6350">
                      <a:solidFill>
                        <a:srgbClr val="C2E3ED"/>
                      </a:solidFill>
                      <a:miter lim="400000"/>
                    </a:lnR>
                    <a:lnT w="6350">
                      <a:solidFill>
                        <a:srgbClr val="C2E3ED"/>
                      </a:solidFill>
                      <a:miter lim="400000"/>
                    </a:lnT>
                    <a:lnB w="6350">
                      <a:solidFill>
                        <a:srgbClr val="C2E3ED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800"/>
                        </a:spcBef>
                        <a:defRPr sz="1500">
                          <a:solidFill>
                            <a:srgbClr val="737373"/>
                          </a:solidFill>
                        </a:defRPr>
                      </a:pPr>
                      <a:r>
                        <a:rPr>
                          <a:solidFill>
                            <a:srgbClr val="FF2600"/>
                          </a:solidFill>
                        </a:rPr>
                        <a:t>-</a:t>
                      </a:r>
                      <a:r>
                        <a:rPr b="1">
                          <a:solidFill>
                            <a:srgbClr val="FF2600"/>
                          </a:solidFill>
                        </a:rPr>
                        <a:t>0,0705986067885046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C2E3ED"/>
                      </a:solidFill>
                      <a:miter lim="400000"/>
                    </a:lnL>
                    <a:lnR w="6350">
                      <a:solidFill>
                        <a:srgbClr val="C2E3ED"/>
                      </a:solidFill>
                      <a:miter lim="400000"/>
                    </a:lnR>
                    <a:lnT w="6350">
                      <a:solidFill>
                        <a:srgbClr val="C2E3ED"/>
                      </a:solidFill>
                      <a:miter lim="400000"/>
                    </a:lnT>
                    <a:lnB w="6350">
                      <a:solidFill>
                        <a:srgbClr val="C2E3ED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737373"/>
                          </a:solidFill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C2E3ED"/>
                      </a:solidFill>
                      <a:miter lim="400000"/>
                    </a:lnL>
                    <a:lnR w="6350">
                      <a:solidFill>
                        <a:srgbClr val="C2E3ED"/>
                      </a:solidFill>
                      <a:miter lim="400000"/>
                    </a:lnR>
                    <a:lnT w="6350">
                      <a:solidFill>
                        <a:srgbClr val="C2E3ED"/>
                      </a:solidFill>
                      <a:miter lim="400000"/>
                    </a:lnT>
                    <a:lnB w="6350">
                      <a:solidFill>
                        <a:srgbClr val="C2E3ED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205" name="Korelace mezi vybranými veličinami:"/>
          <p:cNvSpPr/>
          <p:nvPr/>
        </p:nvSpPr>
        <p:spPr>
          <a:xfrm>
            <a:off x="1555335" y="3277248"/>
            <a:ext cx="9894130" cy="523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2800"/>
              </a:spcBef>
              <a:defRPr sz="28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Korelace mezi vybranými veličinami: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" name="Tabulka"/>
          <p:cNvGraphicFramePr/>
          <p:nvPr/>
        </p:nvGraphicFramePr>
        <p:xfrm>
          <a:off x="1405086" y="3511550"/>
          <a:ext cx="10200978" cy="385961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008270"/>
                <a:gridCol w="2050161"/>
                <a:gridCol w="3699661"/>
                <a:gridCol w="1436534"/>
              </a:tblGrid>
              <a:tr h="963314">
                <a:tc>
                  <a:txBody>
                    <a:bodyPr/>
                    <a:lstStyle/>
                    <a:p>
                      <a:pPr>
                        <a:defRPr sz="1500"/>
                      </a:pP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C2E3ED"/>
                      </a:solidFill>
                      <a:miter lim="400000"/>
                    </a:lnL>
                    <a:lnR w="6350">
                      <a:solidFill>
                        <a:srgbClr val="C2E3ED"/>
                      </a:solidFill>
                      <a:miter lim="400000"/>
                    </a:lnR>
                    <a:lnT w="6350">
                      <a:solidFill>
                        <a:srgbClr val="C2E3ED"/>
                      </a:solidFill>
                      <a:miter lim="400000"/>
                    </a:lnT>
                    <a:lnB w="6350">
                      <a:solidFill>
                        <a:srgbClr val="C2E3ED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50000"/>
                        </a:lnSpc>
                        <a:spcBef>
                          <a:spcPts val="1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818181"/>
                          </a:solidFill>
                        </a:rPr>
                        <a:t>Jak často využíváte leteckou dopravu?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C2E3ED"/>
                      </a:solidFill>
                      <a:miter lim="400000"/>
                    </a:lnL>
                    <a:lnR w="6350">
                      <a:solidFill>
                        <a:srgbClr val="C2E3ED"/>
                      </a:solidFill>
                      <a:miter lim="400000"/>
                    </a:lnR>
                    <a:lnT w="6350">
                      <a:solidFill>
                        <a:srgbClr val="C2E3ED"/>
                      </a:solidFill>
                      <a:miter lim="400000"/>
                    </a:lnT>
                    <a:lnB w="6350">
                      <a:solidFill>
                        <a:srgbClr val="C2E3ED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50000"/>
                        </a:lnSpc>
                        <a:spcBef>
                          <a:spcPts val="1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818181"/>
                          </a:solidFill>
                        </a:rPr>
                        <a:t>Jak hodnotíte dostupnost a kvalitu přepravních technologií na letiště Václava Havla?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C2E3ED"/>
                      </a:solidFill>
                      <a:miter lim="400000"/>
                    </a:lnL>
                    <a:lnR w="6350">
                      <a:solidFill>
                        <a:srgbClr val="C2E3ED"/>
                      </a:solidFill>
                      <a:miter lim="400000"/>
                    </a:lnR>
                    <a:lnT w="6350">
                      <a:solidFill>
                        <a:srgbClr val="C2E3ED"/>
                      </a:solidFill>
                      <a:miter lim="400000"/>
                    </a:lnT>
                    <a:lnB w="6350">
                      <a:solidFill>
                        <a:srgbClr val="C2E3ED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50000"/>
                        </a:lnSpc>
                        <a:spcBef>
                          <a:spcPts val="1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818181"/>
                          </a:solidFill>
                        </a:rPr>
                        <a:t>Pohlaví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C2E3ED"/>
                      </a:solidFill>
                      <a:miter lim="400000"/>
                    </a:lnL>
                    <a:lnR w="6350">
                      <a:solidFill>
                        <a:srgbClr val="C2E3ED"/>
                      </a:solidFill>
                      <a:miter lim="400000"/>
                    </a:lnR>
                    <a:lnT w="6350">
                      <a:solidFill>
                        <a:srgbClr val="C2E3ED"/>
                      </a:solidFill>
                      <a:miter lim="400000"/>
                    </a:lnT>
                    <a:lnB w="6350">
                      <a:solidFill>
                        <a:srgbClr val="C2E3ED"/>
                      </a:solidFill>
                      <a:miter lim="400000"/>
                    </a:lnB>
                  </a:tcPr>
                </a:tc>
              </a:tr>
              <a:tr h="963314">
                <a:tc>
                  <a:txBody>
                    <a:bodyPr/>
                    <a:lstStyle/>
                    <a:p>
                      <a:pPr algn="l" defTabSz="457200">
                        <a:lnSpc>
                          <a:spcPct val="150000"/>
                        </a:lnSpc>
                        <a:spcBef>
                          <a:spcPts val="1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818181"/>
                          </a:solidFill>
                        </a:rPr>
                        <a:t>Jak často využíváte leteckou dopravu?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C2E3ED"/>
                      </a:solidFill>
                      <a:miter lim="400000"/>
                    </a:lnL>
                    <a:lnR w="6350">
                      <a:solidFill>
                        <a:srgbClr val="C2E3ED"/>
                      </a:solidFill>
                      <a:miter lim="400000"/>
                    </a:lnR>
                    <a:lnT w="6350">
                      <a:solidFill>
                        <a:srgbClr val="C2E3ED"/>
                      </a:solidFill>
                      <a:miter lim="400000"/>
                    </a:lnT>
                    <a:lnB w="6350">
                      <a:solidFill>
                        <a:srgbClr val="C2E3ED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lnSpc>
                          <a:spcPct val="150000"/>
                        </a:lnSpc>
                        <a:spcBef>
                          <a:spcPts val="1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818181"/>
                          </a:solidFill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C2E3ED"/>
                      </a:solidFill>
                      <a:miter lim="400000"/>
                    </a:lnL>
                    <a:lnR w="6350">
                      <a:solidFill>
                        <a:srgbClr val="C2E3ED"/>
                      </a:solidFill>
                      <a:miter lim="400000"/>
                    </a:lnR>
                    <a:lnT w="6350">
                      <a:solidFill>
                        <a:srgbClr val="C2E3ED"/>
                      </a:solidFill>
                      <a:miter lim="400000"/>
                    </a:lnT>
                    <a:lnB w="6350">
                      <a:solidFill>
                        <a:srgbClr val="C2E3ED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500"/>
                      </a:pP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C2E3ED"/>
                      </a:solidFill>
                      <a:miter lim="400000"/>
                    </a:lnL>
                    <a:lnR w="6350">
                      <a:solidFill>
                        <a:srgbClr val="C2E3ED"/>
                      </a:solidFill>
                      <a:miter lim="400000"/>
                    </a:lnR>
                    <a:lnT w="6350">
                      <a:solidFill>
                        <a:srgbClr val="C2E3ED"/>
                      </a:solidFill>
                      <a:miter lim="400000"/>
                    </a:lnT>
                    <a:lnB w="6350">
                      <a:solidFill>
                        <a:srgbClr val="C2E3ED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500"/>
                      </a:pP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C2E3ED"/>
                      </a:solidFill>
                      <a:miter lim="400000"/>
                    </a:lnL>
                    <a:lnR w="6350">
                      <a:solidFill>
                        <a:srgbClr val="C2E3ED"/>
                      </a:solidFill>
                      <a:miter lim="400000"/>
                    </a:lnR>
                    <a:lnT w="6350">
                      <a:solidFill>
                        <a:srgbClr val="C2E3ED"/>
                      </a:solidFill>
                      <a:miter lim="400000"/>
                    </a:lnT>
                    <a:lnB w="6350">
                      <a:solidFill>
                        <a:srgbClr val="C2E3ED"/>
                      </a:solidFill>
                      <a:miter lim="400000"/>
                    </a:lnB>
                  </a:tcPr>
                </a:tc>
              </a:tr>
              <a:tr h="963314">
                <a:tc>
                  <a:txBody>
                    <a:bodyPr/>
                    <a:lstStyle/>
                    <a:p>
                      <a:pPr algn="l" defTabSz="457200">
                        <a:lnSpc>
                          <a:spcPct val="150000"/>
                        </a:lnSpc>
                        <a:spcBef>
                          <a:spcPts val="1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818181"/>
                          </a:solidFill>
                        </a:rPr>
                        <a:t>Jak hodnotíte dostupnost a kvalitu přepravních technologií na letiště Václava Havla?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C2E3ED"/>
                      </a:solidFill>
                      <a:miter lim="400000"/>
                    </a:lnL>
                    <a:lnR w="6350">
                      <a:solidFill>
                        <a:srgbClr val="C2E3ED"/>
                      </a:solidFill>
                      <a:miter lim="400000"/>
                    </a:lnR>
                    <a:lnT w="6350">
                      <a:solidFill>
                        <a:srgbClr val="C2E3ED"/>
                      </a:solidFill>
                      <a:miter lim="400000"/>
                    </a:lnT>
                    <a:lnB w="6350">
                      <a:solidFill>
                        <a:srgbClr val="C2E3ED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50000"/>
                        </a:lnSpc>
                        <a:spcBef>
                          <a:spcPts val="1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818181"/>
                          </a:solidFill>
                        </a:rPr>
                        <a:t>-0,0705986067885046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C2E3ED"/>
                      </a:solidFill>
                      <a:miter lim="400000"/>
                    </a:lnL>
                    <a:lnR w="6350">
                      <a:solidFill>
                        <a:srgbClr val="C2E3ED"/>
                      </a:solidFill>
                      <a:miter lim="400000"/>
                    </a:lnR>
                    <a:lnT w="6350">
                      <a:solidFill>
                        <a:srgbClr val="C2E3ED"/>
                      </a:solidFill>
                      <a:miter lim="400000"/>
                    </a:lnT>
                    <a:lnB w="6350">
                      <a:solidFill>
                        <a:srgbClr val="C2E3ED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lnSpc>
                          <a:spcPct val="150000"/>
                        </a:lnSpc>
                        <a:spcBef>
                          <a:spcPts val="1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818181"/>
                          </a:solidFill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C2E3ED"/>
                      </a:solidFill>
                      <a:miter lim="400000"/>
                    </a:lnL>
                    <a:lnR w="6350">
                      <a:solidFill>
                        <a:srgbClr val="C2E3ED"/>
                      </a:solidFill>
                      <a:miter lim="400000"/>
                    </a:lnR>
                    <a:lnT w="6350">
                      <a:solidFill>
                        <a:srgbClr val="C2E3ED"/>
                      </a:solidFill>
                      <a:miter lim="400000"/>
                    </a:lnT>
                    <a:lnB w="6350">
                      <a:solidFill>
                        <a:srgbClr val="C2E3ED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500"/>
                      </a:pP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C2E3ED"/>
                      </a:solidFill>
                      <a:miter lim="400000"/>
                    </a:lnL>
                    <a:lnR w="6350">
                      <a:solidFill>
                        <a:srgbClr val="C2E3ED"/>
                      </a:solidFill>
                      <a:miter lim="400000"/>
                    </a:lnR>
                    <a:lnT w="6350">
                      <a:solidFill>
                        <a:srgbClr val="C2E3ED"/>
                      </a:solidFill>
                      <a:miter lim="400000"/>
                    </a:lnT>
                    <a:lnB w="6350">
                      <a:solidFill>
                        <a:srgbClr val="C2E3ED"/>
                      </a:solidFill>
                      <a:miter lim="400000"/>
                    </a:lnB>
                  </a:tcPr>
                </a:tc>
              </a:tr>
              <a:tr h="963314">
                <a:tc>
                  <a:txBody>
                    <a:bodyPr/>
                    <a:lstStyle/>
                    <a:p>
                      <a:pPr algn="l" defTabSz="457200">
                        <a:lnSpc>
                          <a:spcPct val="150000"/>
                        </a:lnSpc>
                        <a:spcBef>
                          <a:spcPts val="1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818181"/>
                          </a:solidFill>
                        </a:rPr>
                        <a:t>Pohlaví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C2E3ED"/>
                      </a:solidFill>
                      <a:miter lim="400000"/>
                    </a:lnL>
                    <a:lnR w="6350">
                      <a:solidFill>
                        <a:srgbClr val="C2E3ED"/>
                      </a:solidFill>
                      <a:miter lim="400000"/>
                    </a:lnR>
                    <a:lnT w="6350">
                      <a:solidFill>
                        <a:srgbClr val="C2E3ED"/>
                      </a:solidFill>
                      <a:miter lim="400000"/>
                    </a:lnT>
                    <a:lnB w="6350">
                      <a:solidFill>
                        <a:srgbClr val="C2E3ED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50000"/>
                        </a:lnSpc>
                        <a:spcBef>
                          <a:spcPts val="1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FF2600"/>
                          </a:solidFill>
                        </a:rPr>
                        <a:t>0,0267437245383533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C2E3ED"/>
                      </a:solidFill>
                      <a:miter lim="400000"/>
                    </a:lnL>
                    <a:lnR w="6350">
                      <a:solidFill>
                        <a:srgbClr val="C2E3ED"/>
                      </a:solidFill>
                      <a:miter lim="400000"/>
                    </a:lnR>
                    <a:lnT w="6350">
                      <a:solidFill>
                        <a:srgbClr val="C2E3ED"/>
                      </a:solidFill>
                      <a:miter lim="400000"/>
                    </a:lnT>
                    <a:lnB w="6350">
                      <a:solidFill>
                        <a:srgbClr val="C2E3ED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50000"/>
                        </a:lnSpc>
                        <a:spcBef>
                          <a:spcPts val="1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500">
                          <a:solidFill>
                            <a:srgbClr val="FF2600"/>
                          </a:solidFill>
                        </a:rPr>
                        <a:t>-0,169809081814243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C2E3ED"/>
                      </a:solidFill>
                      <a:miter lim="400000"/>
                    </a:lnL>
                    <a:lnR w="6350">
                      <a:solidFill>
                        <a:srgbClr val="C2E3ED"/>
                      </a:solidFill>
                      <a:miter lim="400000"/>
                    </a:lnR>
                    <a:lnT w="6350">
                      <a:solidFill>
                        <a:srgbClr val="C2E3ED"/>
                      </a:solidFill>
                      <a:miter lim="400000"/>
                    </a:lnT>
                    <a:lnB w="6350">
                      <a:solidFill>
                        <a:srgbClr val="C2E3ED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lnSpc>
                          <a:spcPct val="150000"/>
                        </a:lnSpc>
                        <a:spcBef>
                          <a:spcPts val="1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818181"/>
                          </a:solidFill>
                        </a:rPr>
                        <a:t>1</a:t>
                      </a:r>
                    </a:p>
                  </a:txBody>
                  <a:tcPr marL="63500" marR="63500" marT="0" marB="0" anchor="ctr" anchorCtr="0" horzOverflow="overflow">
                    <a:lnL w="6350">
                      <a:solidFill>
                        <a:srgbClr val="C2E3ED"/>
                      </a:solidFill>
                      <a:miter lim="400000"/>
                    </a:lnL>
                    <a:lnR w="6350">
                      <a:solidFill>
                        <a:srgbClr val="C2E3ED"/>
                      </a:solidFill>
                      <a:miter lim="400000"/>
                    </a:lnR>
                    <a:lnT w="6350">
                      <a:solidFill>
                        <a:srgbClr val="C2E3ED"/>
                      </a:solidFill>
                      <a:miter lim="400000"/>
                    </a:lnT>
                    <a:lnB w="6350">
                      <a:solidFill>
                        <a:srgbClr val="C2E3ED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208" name="Korelace mezi vybranými veličinami (pohlaví x využívání letecké dopravy x ukazetel kvality):"/>
          <p:cNvSpPr/>
          <p:nvPr/>
        </p:nvSpPr>
        <p:spPr>
          <a:xfrm>
            <a:off x="1377535" y="2426348"/>
            <a:ext cx="9894130" cy="955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2800"/>
              </a:spcBef>
              <a:defRPr sz="28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Korelace mezi vybranými veličinami (pohlaví x využívání letecké dopravy x ukazetel kvality):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3. Jsou technologie využívané v Soulu implementovatelné v české aplikační sféře?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3. Jsou technologie využívané v Soulu implementovatelné v české aplikační sféře?</a:t>
            </a:r>
          </a:p>
        </p:txBody>
      </p:sp>
      <p:graphicFrame>
        <p:nvGraphicFramePr>
          <p:cNvPr id="211" name="Tabulka"/>
          <p:cNvGraphicFramePr/>
          <p:nvPr/>
        </p:nvGraphicFramePr>
        <p:xfrm>
          <a:off x="1245824" y="2524874"/>
          <a:ext cx="10525852" cy="57150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{8F44A2F1-9E1F-4B54-A3A2-5F16C0AD49E2}</a:tableStyleId>
              </a:tblPr>
              <a:tblGrid>
                <a:gridCol w="5256575"/>
                <a:gridCol w="5256575"/>
              </a:tblGrid>
              <a:tr h="814614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FFFFFF"/>
                          </a:solidFill>
                        </a:rPr>
                        <a:t>Letiště Incheon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5358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FFFFFF"/>
                          </a:solidFill>
                        </a:rPr>
                        <a:t>Letiště Václava Havla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53585F"/>
                    </a:solidFill>
                  </a:tcPr>
                </a:tc>
              </a:tr>
              <a:tr h="814614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18181"/>
                          </a:solidFill>
                        </a:rPr>
                        <a:t>Dálkové autobusy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18181"/>
                          </a:solidFill>
                        </a:rPr>
                        <a:t>MHD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814614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18181"/>
                          </a:solidFill>
                        </a:rPr>
                        <a:t>Airport Limousine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18181"/>
                          </a:solidFill>
                        </a:rPr>
                        <a:t>Airport Express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814614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18181"/>
                          </a:solidFill>
                        </a:rPr>
                        <a:t>Shuttle bus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18181"/>
                          </a:solidFill>
                        </a:rPr>
                        <a:t>Regio Jet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814614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/>
                        <a:t>Express train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solidFill>
                      <a:schemeClr val="accent5">
                        <a:satOff val="-24684"/>
                        <a:lumOff val="1742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29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814614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/>
                        <a:t>All stop train
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solidFill>
                      <a:schemeClr val="accent5">
                        <a:satOff val="-24684"/>
                        <a:lumOff val="1742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29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814614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18181"/>
                          </a:solidFill>
                        </a:rPr>
                        <a:t>KTX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29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Hlavní prvky All-stop vlaků:…"/>
          <p:cNvSpPr/>
          <p:nvPr>
            <p:ph type="body" sz="half" idx="1"/>
          </p:nvPr>
        </p:nvSpPr>
        <p:spPr>
          <a:xfrm>
            <a:off x="779307" y="812995"/>
            <a:ext cx="4886648" cy="7817058"/>
          </a:xfrm>
          <a:prstGeom prst="rect">
            <a:avLst/>
          </a:prstGeom>
        </p:spPr>
        <p:txBody>
          <a:bodyPr/>
          <a:lstStyle/>
          <a:p>
            <a:pPr marL="0" indent="0" defTabSz="572516">
              <a:spcBef>
                <a:spcPts val="2700"/>
              </a:spcBef>
              <a:buSzTx/>
              <a:buNone/>
              <a:defRPr sz="2940"/>
            </a:pPr>
            <a:r>
              <a:t>Hlavní prvky All-stop vlaků: </a:t>
            </a:r>
          </a:p>
          <a:p>
            <a:pPr marL="0" indent="0" defTabSz="572516">
              <a:spcBef>
                <a:spcPts val="2700"/>
              </a:spcBef>
              <a:buSzTx/>
              <a:buNone/>
              <a:defRPr sz="2940">
                <a:latin typeface="+mn-lt"/>
                <a:ea typeface="+mn-ea"/>
                <a:cs typeface="+mn-cs"/>
                <a:sym typeface="Helvetica Neue Light"/>
              </a:defRPr>
            </a:pPr>
            <a:r>
              <a:t>• rychlá a ekonomická volba přepravy,</a:t>
            </a:r>
          </a:p>
          <a:p>
            <a:pPr marL="0" indent="0" defTabSz="572516">
              <a:spcBef>
                <a:spcPts val="2700"/>
              </a:spcBef>
              <a:buSzTx/>
              <a:buNone/>
              <a:defRPr sz="2940">
                <a:latin typeface="+mn-lt"/>
                <a:ea typeface="+mn-ea"/>
                <a:cs typeface="+mn-cs"/>
                <a:sym typeface="Helvetica Neue Light"/>
              </a:defRPr>
            </a:pPr>
            <a:r>
              <a:t>• dvoukolejné, elektrifikované dráhy dosahující 120 km/hod,</a:t>
            </a:r>
          </a:p>
          <a:p>
            <a:pPr marL="0" indent="0" defTabSz="572516">
              <a:spcBef>
                <a:spcPts val="2700"/>
              </a:spcBef>
              <a:buSzTx/>
              <a:buNone/>
              <a:defRPr sz="2940">
                <a:latin typeface="+mn-lt"/>
                <a:ea typeface="+mn-ea"/>
                <a:cs typeface="+mn-cs"/>
                <a:sym typeface="Helvetica Neue Light"/>
              </a:defRPr>
            </a:pPr>
            <a:r>
              <a:t>• podoba vlakům metra – obsahují 272 míst k sezení, 630 míst pro stání a v každém vagónu se nacházejí čtyři posuvné dveře,</a:t>
            </a:r>
          </a:p>
          <a:p>
            <a:pPr marL="0" indent="0" defTabSz="572516">
              <a:spcBef>
                <a:spcPts val="2700"/>
              </a:spcBef>
              <a:buSzTx/>
              <a:buNone/>
              <a:defRPr sz="2940">
                <a:latin typeface="+mn-lt"/>
                <a:ea typeface="+mn-ea"/>
                <a:cs typeface="+mn-cs"/>
                <a:sym typeface="Helvetica Neue Light"/>
              </a:defRPr>
            </a:pPr>
            <a:r>
              <a:t>• napojují letiště na významné dopravní uzle a umožňují výstup mimo centrum města.</a:t>
            </a:r>
          </a:p>
        </p:txBody>
      </p:sp>
      <p:pic>
        <p:nvPicPr>
          <p:cNvPr id="214" name="Snímek obrazovky 2017-06-11 v 12.47.44.png" descr="Snímek obrazovky 2017-06-11 v 12.47.4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20942" y="1953607"/>
            <a:ext cx="6726094" cy="5535833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Návrhy opatření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Návrhy opatření </a:t>
            </a:r>
          </a:p>
        </p:txBody>
      </p:sp>
      <p:sp>
        <p:nvSpPr>
          <p:cNvPr id="217" name="Proudloužení metra…"/>
          <p:cNvSpPr/>
          <p:nvPr>
            <p:ph type="body" idx="1"/>
          </p:nvPr>
        </p:nvSpPr>
        <p:spPr>
          <a:xfrm>
            <a:off x="1041400" y="2206972"/>
            <a:ext cx="10922000" cy="571500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Proudloužení metra</a:t>
            </a:r>
          </a:p>
          <a:p>
            <a:pPr marL="0" indent="0">
              <a:buSzTx/>
              <a:buNone/>
            </a:pPr>
          </a:p>
          <a:p>
            <a:pPr>
              <a:buBlip>
                <a:blip r:embed="rId2"/>
              </a:buBlip>
            </a:pPr>
            <a:r>
              <a:t>Samostatná kolejová dráha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Q&amp;A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Q&amp;A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Děkuji za pozornos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Děkuji za pozornost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íl prác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Cíl práce</a:t>
            </a:r>
          </a:p>
        </p:txBody>
      </p:sp>
      <p:sp>
        <p:nvSpPr>
          <p:cNvPr id="175" name="Cílem práce je analýza přepravních technologií v rámci mezinárodního letiště Incheon v Jižní Koreji a jejich možná aplikace v prostředí České republiky."/>
          <p:cNvSpPr/>
          <p:nvPr>
            <p:ph type="body" idx="1"/>
          </p:nvPr>
        </p:nvSpPr>
        <p:spPr>
          <a:xfrm>
            <a:off x="952500" y="2438400"/>
            <a:ext cx="11626106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Cílem práce je analýza přepravních technologií v rámci mezinárodního letiště Incheon v Jižní Koreji a jejich možná aplikace v prostředí České republiky.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oužitá literatura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Použitá literatura</a:t>
            </a:r>
          </a:p>
        </p:txBody>
      </p:sp>
      <p:sp>
        <p:nvSpPr>
          <p:cNvPr id="178" name="A) vnitropodnikové materiály, statistiky, právní předpisy, normy, ověřené technologie, užitné vzory a další institucionální zdroje…"/>
          <p:cNvSpPr/>
          <p:nvPr>
            <p:ph type="body" idx="1"/>
          </p:nvPr>
        </p:nvSpPr>
        <p:spPr>
          <a:xfrm>
            <a:off x="680690" y="2059979"/>
            <a:ext cx="11897470" cy="7132242"/>
          </a:xfrm>
          <a:prstGeom prst="rect">
            <a:avLst/>
          </a:prstGeom>
        </p:spPr>
        <p:txBody>
          <a:bodyPr/>
          <a:lstStyle/>
          <a:p>
            <a:pPr marL="0" indent="0" algn="ctr" defTabSz="233679">
              <a:spcBef>
                <a:spcPts val="1100"/>
              </a:spcBef>
              <a:buSzTx/>
              <a:buNone/>
              <a:defRPr b="1" sz="1200"/>
            </a:pPr>
            <a:r>
              <a:t> A) vnitropodnikové materiály, statistiky, právní předpisy, normy, ověřené technologie, užitné vzory a další institucionální zdroje</a:t>
            </a:r>
          </a:p>
          <a:p>
            <a:pPr marL="0" indent="0" defTabSz="233679">
              <a:spcBef>
                <a:spcPts val="1100"/>
              </a:spcBef>
              <a:buSzTx/>
              <a:buNone/>
              <a:defRPr sz="1200"/>
            </a:pPr>
            <a:r>
              <a:t>ČESKO, 1997. Zákon č. 49 ze dne 28. března 1997 o civilním letectví a o změně a doplnění zákona č. 455/1991 Sb., o živnostenském podnikání (živnostenský zákon), ve znění pozdějších předpisů. In: </a:t>
            </a:r>
            <a:r>
              <a:rPr i="1"/>
              <a:t>Ministerstvo vnitra České republiky</a:t>
            </a:r>
            <a:r>
              <a:t> [online]. Dostupné z: https://www.google.com/url?q=http://aplikace.mvcr.cz/sbirka-zakonu/ViewFile.aspx%3Ftype%3Dz%26id%3D23369&amp;sa=U&amp;ved=0ahUKEwiX-KLRpa7TAhULYVAKHSxOCZcQFggFMAA&amp;client=internal-uds-cse&amp;usg=AFQjCNG-BU4MzAEXGcH6_v8qVOGPfZeM4g</a:t>
            </a:r>
          </a:p>
          <a:p>
            <a:pPr marL="0" indent="0" defTabSz="233679">
              <a:spcBef>
                <a:spcPts val="1100"/>
              </a:spcBef>
              <a:buSzTx/>
              <a:buNone/>
              <a:defRPr sz="1200"/>
            </a:pPr>
            <a:r>
              <a:t>OFICIÁLNÍ STATISTIKY LETIŠTĚ INCHEON, 2017. </a:t>
            </a:r>
            <a:r>
              <a:rPr i="1"/>
              <a:t>Airport Statistics</a:t>
            </a:r>
            <a:r>
              <a:t>. In: Airport.kr [online]. Dostupné z: http://www.airport.kr/co/en/2/6/3/index.jsp</a:t>
            </a:r>
          </a:p>
          <a:p>
            <a:pPr marL="0" indent="0" defTabSz="233679">
              <a:spcBef>
                <a:spcPts val="1100"/>
              </a:spcBef>
              <a:buSzTx/>
              <a:buNone/>
              <a:defRPr sz="1200"/>
            </a:pPr>
            <a:r>
              <a:t>OFICÁLNÍ STATISTIKY LETIŠTĚ VÁCLAVA HAVLA, 2017. </a:t>
            </a:r>
            <a:r>
              <a:rPr i="1"/>
              <a:t>Prague Airport Traffic Reports</a:t>
            </a:r>
            <a:r>
              <a:t>. In: Prg.aero.cz [online]. Dostupné z: </a:t>
            </a:r>
            <a:r>
              <a:rPr u="sng">
                <a:hlinkClick r:id="rId2" invalidUrl="" action="" tgtFrame="" tooltip="" history="1" highlightClick="0" endSnd="0"/>
              </a:rPr>
              <a:t>http://www.prg.aero/en/business-section/aviation-business/statistics-and-reports/prague-airport-traffic-reports/</a:t>
            </a:r>
          </a:p>
          <a:p>
            <a:pPr marL="0" indent="0" algn="ctr" defTabSz="233679">
              <a:spcBef>
                <a:spcPts val="1100"/>
              </a:spcBef>
              <a:buSzTx/>
              <a:buNone/>
              <a:defRPr b="1" sz="1200"/>
            </a:pPr>
            <a:r>
              <a:t>B) knihy, kvalifikační práce</a:t>
            </a:r>
          </a:p>
          <a:p>
            <a:pPr marL="0" indent="0" defTabSz="233679">
              <a:spcBef>
                <a:spcPts val="1100"/>
              </a:spcBef>
              <a:buSzTx/>
              <a:buNone/>
              <a:defRPr sz="1200"/>
            </a:pPr>
            <a:r>
              <a:t>ANDĚL J., 2000. </a:t>
            </a:r>
            <a:r>
              <a:rPr i="1"/>
              <a:t>Matematika náhody</a:t>
            </a:r>
            <a:r>
              <a:t>. Praha: MATFYZPRESS. ISBN: 80-85863-52-9.</a:t>
            </a:r>
          </a:p>
          <a:p>
            <a:pPr marL="0" indent="0" defTabSz="233679">
              <a:spcBef>
                <a:spcPts val="1100"/>
              </a:spcBef>
              <a:buSzTx/>
              <a:buNone/>
              <a:defRPr sz="1200"/>
            </a:pPr>
            <a:r>
              <a:t>ANDĚL J., 2007.Statistické metody. Praha: MATFYZPRESS. ISBN: 80-7378-003-8. </a:t>
            </a:r>
          </a:p>
          <a:p>
            <a:pPr marL="0" indent="0" defTabSz="233679">
              <a:spcBef>
                <a:spcPts val="1100"/>
              </a:spcBef>
              <a:buSzTx/>
              <a:buNone/>
              <a:defRPr sz="1200"/>
            </a:pPr>
            <a:r>
              <a:t>CEMPÍREK V., R. KAMPF, J. ŠIROKÝ,2009. </a:t>
            </a:r>
            <a:r>
              <a:rPr i="1"/>
              <a:t>Logistické a přepravní technologie</a:t>
            </a:r>
            <a:r>
              <a:t>. Pardubice: Institut Jana Pernera. ISBN 978-80-86530-57-4.</a:t>
            </a:r>
          </a:p>
          <a:p>
            <a:pPr marL="0" indent="0" defTabSz="233679">
              <a:spcBef>
                <a:spcPts val="1100"/>
              </a:spcBef>
              <a:buSzTx/>
              <a:buNone/>
              <a:defRPr sz="1200"/>
            </a:pPr>
            <a:r>
              <a:t>DUDÁČEK, L, 2012. </a:t>
            </a:r>
            <a:r>
              <a:rPr i="1"/>
              <a:t>Dopravní letiště Prahy</a:t>
            </a:r>
            <a:r>
              <a:t>. Praha: MBI. ISBN 978-80-86524-16-0.</a:t>
            </a:r>
          </a:p>
          <a:p>
            <a:pPr marL="0" indent="0" defTabSz="233679">
              <a:spcBef>
                <a:spcPts val="1100"/>
              </a:spcBef>
              <a:buSzTx/>
              <a:buNone/>
              <a:defRPr sz="1200"/>
            </a:pPr>
            <a:r>
              <a:t>JEŘÁBEK, K., 2013. </a:t>
            </a:r>
            <a:r>
              <a:rPr i="1"/>
              <a:t>Logistické a přepravní technologie: Studijní opora pro kombinované studium</a:t>
            </a:r>
            <a:r>
              <a:t>. [online]. Vysoká škola technická a ekonomická v Českých Budějovicích. Dostupné z: https://is.vstecb.cz/auth/do/5610/skripta/292986/Logisticke_a_prepravni_technologie.pdf</a:t>
            </a:r>
          </a:p>
          <a:p>
            <a:pPr marL="0" indent="0" defTabSz="233679">
              <a:spcBef>
                <a:spcPts val="1100"/>
              </a:spcBef>
              <a:buSzTx/>
              <a:buNone/>
              <a:defRPr sz="1200"/>
            </a:pPr>
            <a:r>
              <a:t>KULČÁK, L. a D. KRÁL, 2012</a:t>
            </a:r>
            <a:r>
              <a:rPr i="1"/>
              <a:t>. Logistika</a:t>
            </a:r>
            <a:r>
              <a:t>. Brno: Sting, s.51 – 53. ISBN 978-80-86342-88-7.</a:t>
            </a:r>
          </a:p>
          <a:p>
            <a:pPr marL="0" indent="0" defTabSz="233679">
              <a:spcBef>
                <a:spcPts val="1100"/>
              </a:spcBef>
              <a:buSzTx/>
              <a:buNone/>
              <a:defRPr sz="1200"/>
            </a:pPr>
            <a:r>
              <a:t>LUKOSZOVÁ X. a kolektiv, 2012. </a:t>
            </a:r>
            <a:r>
              <a:rPr i="1"/>
              <a:t>Logistické technologie v dodavatelském řetězci</a:t>
            </a:r>
            <a:r>
              <a:t>. Praha: Ekopress. ISBN 978-80-86929-89-7.</a:t>
            </a:r>
          </a:p>
          <a:p>
            <a:pPr marL="0" indent="0" defTabSz="233679">
              <a:spcBef>
                <a:spcPts val="1100"/>
              </a:spcBef>
              <a:buSzTx/>
              <a:buNone/>
              <a:defRPr sz="1200"/>
            </a:pPr>
            <a:r>
              <a:t>MACHEK, Josef a Jiří LIKEŠ. </a:t>
            </a:r>
            <a:r>
              <a:rPr i="1"/>
              <a:t>Matematická statistika. 2</a:t>
            </a:r>
            <a:r>
              <a:t>. Praha : SNTL, 1988. ISBN 80-245-003-1.</a:t>
            </a:r>
          </a:p>
          <a:p>
            <a:pPr marL="0" indent="0" defTabSz="233679">
              <a:spcBef>
                <a:spcPts val="1100"/>
              </a:spcBef>
              <a:buSzTx/>
              <a:buNone/>
              <a:defRPr sz="1200"/>
            </a:pPr>
            <a:r>
              <a:t>PRUŠA J. a kolektiv, 2008. </a:t>
            </a:r>
            <a:r>
              <a:rPr i="1"/>
              <a:t>Svět letecké dopravy</a:t>
            </a:r>
            <a:r>
              <a:t>. Praha: Galileo CEE Service. ISBN 978-80-8073-038-6.</a:t>
            </a:r>
          </a:p>
          <a:p>
            <a:pPr marL="0" indent="0" defTabSz="233679">
              <a:spcBef>
                <a:spcPts val="1100"/>
              </a:spcBef>
              <a:buSzTx/>
              <a:buNone/>
              <a:defRPr sz="1200"/>
            </a:pPr>
            <a:r>
              <a:t>SHRBENÝ F. a L. CAPOUŠEK, 2016. </a:t>
            </a:r>
            <a:r>
              <a:rPr i="1"/>
              <a:t>Technicko-provozní infrastruktura letiště</a:t>
            </a:r>
            <a:r>
              <a:t>. Varšava: Warsaw Management Univerzity. ISBN: 978-83-7520-220-5.</a:t>
            </a:r>
          </a:p>
          <a:p>
            <a:pPr marL="0" indent="0" defTabSz="233679">
              <a:spcBef>
                <a:spcPts val="1100"/>
              </a:spcBef>
              <a:buSzTx/>
              <a:buNone/>
              <a:defRPr sz="1200"/>
            </a:pPr>
            <a:r>
              <a:t>ŠIROKÝ J. a V. CEMPÍREK, J. GAŠPARÍK, 2012. </a:t>
            </a:r>
            <a:r>
              <a:rPr i="1"/>
              <a:t>Transport Technology and Control. </a:t>
            </a:r>
            <a:r>
              <a:t>Brno: Tribun EU. ISBN 978-80-263-0268-1</a:t>
            </a:r>
          </a:p>
          <a:p>
            <a:pPr marL="0" indent="0" algn="ctr" defTabSz="233679">
              <a:spcBef>
                <a:spcPts val="1100"/>
              </a:spcBef>
              <a:buSzTx/>
              <a:buNone/>
              <a:defRPr b="1" sz="1200"/>
            </a:pPr>
            <a:r>
              <a:t>C) odborné časopisecké články a studie ze sborníků</a:t>
            </a:r>
          </a:p>
          <a:p>
            <a:pPr marL="0" indent="0" defTabSz="233679">
              <a:spcBef>
                <a:spcPts val="1100"/>
              </a:spcBef>
              <a:buSzTx/>
              <a:buNone/>
              <a:defRPr sz="1200"/>
            </a:pPr>
            <a:r>
              <a:t>ČEJKA, Jiří, Martin TELECKÝ a Jiří KOLÁŘ. Appropriate Strategies of Transport Companies for More Efficient Management with the Aim of their Further Assessment Using the Operations Research Methods. Nase More, Dubrovnik: University of Dubrovnik, 2016, roč. 63, č. 3, s. 98-101. ISSN 0469-6255 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) jiné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 defTabSz="315468">
              <a:spcBef>
                <a:spcPts val="1500"/>
              </a:spcBef>
              <a:buSzTx/>
              <a:buNone/>
              <a:defRPr b="1" sz="1620"/>
            </a:pPr>
          </a:p>
          <a:p>
            <a:pPr marL="0" indent="0" algn="ctr" defTabSz="315468">
              <a:spcBef>
                <a:spcPts val="1500"/>
              </a:spcBef>
              <a:buSzTx/>
              <a:buNone/>
              <a:defRPr b="1" sz="1620"/>
            </a:pPr>
            <a:r>
              <a:t>D) jiné</a:t>
            </a:r>
          </a:p>
          <a:p>
            <a:pPr marL="0" indent="0" defTabSz="315468">
              <a:spcBef>
                <a:spcPts val="1500"/>
              </a:spcBef>
              <a:buSzTx/>
              <a:buNone/>
              <a:defRPr sz="1620"/>
            </a:pPr>
            <a:r>
              <a:t>KOLEKTIV AUTORŮ, 2017. </a:t>
            </a:r>
            <a:r>
              <a:rPr i="1"/>
              <a:t>Letiště Václava Havla v Praze</a:t>
            </a:r>
            <a:r>
              <a:t>. In: Wikipedie.cz [online]. Dostupné z: </a:t>
            </a:r>
            <a:r>
              <a:rPr u="sng">
                <a:solidFill>
                  <a:srgbClr val="0433FF"/>
                </a:solidFill>
                <a:hlinkClick r:id="rId2" invalidUrl="" action="" tgtFrame="" tooltip="" history="1" highlightClick="0" endSnd="0"/>
              </a:rPr>
              <a:t>https://cs.wikipedia.org/wiki/Letiště_Václava_Havla_Praha#Historie</a:t>
            </a:r>
          </a:p>
          <a:p>
            <a:pPr marL="0" indent="0" defTabSz="315468">
              <a:spcBef>
                <a:spcPts val="1500"/>
              </a:spcBef>
              <a:buSzTx/>
              <a:buNone/>
              <a:defRPr sz="1620"/>
            </a:pPr>
            <a:r>
              <a:t>KOLEKTIV AUTORŮ, 2017. </a:t>
            </a:r>
            <a:r>
              <a:rPr i="1"/>
              <a:t>Korean Air. </a:t>
            </a:r>
            <a:r>
              <a:t>In: Wikipedia.com [online]. Dostupné z:</a:t>
            </a:r>
            <a:r>
              <a:rPr u="sng">
                <a:solidFill>
                  <a:srgbClr val="0433FF"/>
                </a:solidFill>
              </a:rPr>
              <a:t> </a:t>
            </a:r>
            <a:r>
              <a:rPr u="sng">
                <a:solidFill>
                  <a:srgbClr val="0433FF"/>
                </a:solidFill>
                <a:hlinkClick r:id="rId3" invalidUrl="" action="" tgtFrame="" tooltip="" history="1" highlightClick="0" endSnd="0"/>
              </a:rPr>
              <a:t>https://en.wikipedia.org/wiki/Korean_Air</a:t>
            </a:r>
            <a:r>
              <a:rPr u="sng">
                <a:solidFill>
                  <a:srgbClr val="0433FF"/>
                </a:solidFill>
              </a:rPr>
              <a:t>.</a:t>
            </a:r>
            <a:endParaRPr u="sng">
              <a:solidFill>
                <a:srgbClr val="0433FF"/>
              </a:solidFill>
            </a:endParaRPr>
          </a:p>
          <a:p>
            <a:pPr marL="0" indent="0" defTabSz="315468">
              <a:spcBef>
                <a:spcPts val="1500"/>
              </a:spcBef>
              <a:buSzTx/>
              <a:buNone/>
              <a:defRPr sz="1620"/>
            </a:pPr>
            <a:r>
              <a:t>KOLETIV AUTORŮ, 2014. </a:t>
            </a:r>
            <a:r>
              <a:rPr i="1"/>
              <a:t>ROK Air Force</a:t>
            </a:r>
            <a:r>
              <a:t>. In: Global Security.org [online]. Dostupné z:</a:t>
            </a:r>
            <a:r>
              <a:rPr u="sng">
                <a:solidFill>
                  <a:srgbClr val="0433FF"/>
                </a:solidFill>
              </a:rPr>
              <a:t> </a:t>
            </a:r>
            <a:r>
              <a:rPr u="sng">
                <a:solidFill>
                  <a:srgbClr val="0433FF"/>
                </a:solidFill>
                <a:hlinkClick r:id="rId4" invalidUrl="" action="" tgtFrame="" tooltip="" history="1" highlightClick="0" endSnd="0"/>
              </a:rPr>
              <a:t>http://www.globalsecurity.org/military/world/rok/airforce.htm</a:t>
            </a:r>
            <a:r>
              <a:rPr u="sng">
                <a:solidFill>
                  <a:srgbClr val="0433FF"/>
                </a:solidFill>
              </a:rPr>
              <a:t>.</a:t>
            </a:r>
            <a:endParaRPr u="sng">
              <a:solidFill>
                <a:srgbClr val="0433FF"/>
              </a:solidFill>
            </a:endParaRPr>
          </a:p>
          <a:p>
            <a:pPr marL="0" indent="0" defTabSz="315468">
              <a:spcBef>
                <a:spcPts val="1500"/>
              </a:spcBef>
              <a:buSzTx/>
              <a:buNone/>
              <a:defRPr sz="1620"/>
            </a:pPr>
            <a:r>
              <a:t>KOLEKTIV AUTORŮ, 2017. </a:t>
            </a:r>
            <a:r>
              <a:rPr i="1"/>
              <a:t>Gimpo International Airport</a:t>
            </a:r>
            <a:r>
              <a:t>. In: Wikipedia.com [online]. Dostupné z:</a:t>
            </a:r>
            <a:r>
              <a:rPr u="sng">
                <a:solidFill>
                  <a:srgbClr val="0433FF"/>
                </a:solidFill>
              </a:rPr>
              <a:t> </a:t>
            </a:r>
            <a:r>
              <a:rPr u="sng">
                <a:solidFill>
                  <a:srgbClr val="0433FF"/>
                </a:solidFill>
                <a:hlinkClick r:id="rId5" invalidUrl="" action="" tgtFrame="" tooltip="" history="1" highlightClick="0" endSnd="0"/>
              </a:rPr>
              <a:t>https://en.wikipedia.org/wiki/Gimpo_International_Airport#History</a:t>
            </a:r>
            <a:r>
              <a:rPr u="sng">
                <a:solidFill>
                  <a:srgbClr val="0433FF"/>
                </a:solidFill>
              </a:rPr>
              <a:t>.</a:t>
            </a:r>
            <a:endParaRPr u="sng">
              <a:solidFill>
                <a:srgbClr val="0433FF"/>
              </a:solidFill>
            </a:endParaRPr>
          </a:p>
          <a:p>
            <a:pPr marL="0" indent="0" defTabSz="315468">
              <a:spcBef>
                <a:spcPts val="1500"/>
              </a:spcBef>
              <a:buSzTx/>
              <a:buNone/>
              <a:defRPr sz="1620"/>
            </a:pPr>
            <a:r>
              <a:t>KOLEKTIV AUTORŮ, 2017. </a:t>
            </a:r>
            <a:r>
              <a:rPr i="1"/>
              <a:t>Incheon International Airport</a:t>
            </a:r>
            <a:r>
              <a:t>. In: Wikipedia.com [online]. Dostupné z: </a:t>
            </a:r>
            <a:r>
              <a:rPr u="sng">
                <a:solidFill>
                  <a:srgbClr val="0433FF"/>
                </a:solidFill>
                <a:hlinkClick r:id="rId6" invalidUrl="" action="" tgtFrame="" tooltip="" history="1" highlightClick="0" endSnd="0"/>
              </a:rPr>
              <a:t>https://en.wikipedia.org/wiki/Incheon_International_Airport</a:t>
            </a:r>
            <a:r>
              <a:rPr u="sng">
                <a:solidFill>
                  <a:srgbClr val="0433FF"/>
                </a:solidFill>
              </a:rPr>
              <a:t> .</a:t>
            </a:r>
            <a:endParaRPr u="sng">
              <a:solidFill>
                <a:srgbClr val="0433FF"/>
              </a:solidFill>
            </a:endParaRPr>
          </a:p>
          <a:p>
            <a:pPr marL="0" indent="0" defTabSz="315468">
              <a:spcBef>
                <a:spcPts val="1500"/>
              </a:spcBef>
              <a:buSzTx/>
              <a:buNone/>
              <a:defRPr sz="1620"/>
            </a:pPr>
            <a:r>
              <a:t>KOLEKTIV AUTORŮ, 2016. </a:t>
            </a:r>
            <a:r>
              <a:rPr i="1"/>
              <a:t>Incheon International Airport (ICA/RKSI), South Korea</a:t>
            </a:r>
            <a:r>
              <a:t>. In: Airport-technology.com [online]. Dostupné z: </a:t>
            </a:r>
            <a:r>
              <a:rPr u="sng">
                <a:solidFill>
                  <a:srgbClr val="0433FF"/>
                </a:solidFill>
                <a:hlinkClick r:id="rId7" invalidUrl="" action="" tgtFrame="" tooltip="" history="1" highlightClick="0" endSnd="0"/>
              </a:rPr>
              <a:t>http://www.airport-technology.com/projects/incheon-international-airport/</a:t>
            </a:r>
            <a:r>
              <a:t> .</a:t>
            </a:r>
            <a:endParaRPr u="sng">
              <a:solidFill>
                <a:srgbClr val="0433FF"/>
              </a:solidFill>
            </a:endParaRPr>
          </a:p>
          <a:p>
            <a:pPr marL="0" indent="0" defTabSz="315468">
              <a:spcBef>
                <a:spcPts val="1500"/>
              </a:spcBef>
              <a:buSzTx/>
              <a:buNone/>
              <a:defRPr sz="1620"/>
            </a:pPr>
            <a:r>
              <a:t>KOLEKTIV AUTORŮ, 2017. </a:t>
            </a:r>
            <a:r>
              <a:rPr i="1"/>
              <a:t>Airport Limousine</a:t>
            </a:r>
            <a:r>
              <a:t>. In: AirportLimousine.co.kr [online]. Dostupné z: </a:t>
            </a:r>
            <a:r>
              <a:rPr u="sng">
                <a:solidFill>
                  <a:srgbClr val="0433FF"/>
                </a:solidFill>
                <a:hlinkClick r:id="rId8" invalidUrl="" action="" tgtFrame="" tooltip="" history="1" highlightClick="0" endSnd="0"/>
              </a:rPr>
              <a:t>http://www.airportlimousine.co.kr/eng//lbr/all/lbr02_1_6021.php</a:t>
            </a:r>
            <a:r>
              <a:rPr u="sng">
                <a:solidFill>
                  <a:srgbClr val="0433FF"/>
                </a:solidFill>
              </a:rPr>
              <a:t> .</a:t>
            </a:r>
            <a:endParaRPr b="1" u="sng">
              <a:solidFill>
                <a:srgbClr val="0433FF"/>
              </a:solidFill>
            </a:endParaRPr>
          </a:p>
          <a:p>
            <a:pPr marL="0" indent="0" defTabSz="315468">
              <a:spcBef>
                <a:spcPts val="1500"/>
              </a:spcBef>
              <a:buSzTx/>
              <a:buNone/>
              <a:defRPr sz="1620"/>
            </a:pPr>
            <a:r>
              <a:t>KOLEKTIV AUTORŮ, 2017. </a:t>
            </a:r>
            <a:r>
              <a:rPr i="1"/>
              <a:t>Dopravní spojení na Letiště Václava Havla Praha</a:t>
            </a:r>
            <a:r>
              <a:t>. In: dpp.cz [online]. Dostupné z:  </a:t>
            </a:r>
            <a:r>
              <a:rPr u="sng">
                <a:solidFill>
                  <a:srgbClr val="0433FF"/>
                </a:solidFill>
                <a:hlinkClick r:id="rId9" invalidUrl="" action="" tgtFrame="" tooltip="" history="1" highlightClick="0" endSnd="0"/>
              </a:rPr>
              <a:t>http://www.dpp.cz/doprava-na-letiste/</a:t>
            </a:r>
            <a:r>
              <a:t> .</a:t>
            </a:r>
            <a:endParaRPr b="1" u="sng">
              <a:solidFill>
                <a:srgbClr val="0433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Obsah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Obsah</a:t>
            </a:r>
          </a:p>
        </p:txBody>
      </p:sp>
      <p:sp>
        <p:nvSpPr>
          <p:cNvPr id="183" name="Literární rešerše (technologie, přeprava a přepravní technologie, letiště a mezinárodní letiště, letetecká terminologie)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Literární rešerše (technologie, přeprava a přepravní technologie, letiště a mezinárodní letiště, letetecká terminologie)</a:t>
            </a:r>
          </a:p>
          <a:p>
            <a:pPr>
              <a:buBlip>
                <a:blip r:embed="rId2"/>
              </a:buBlip>
            </a:pPr>
            <a:r>
              <a:t>Empirická část (Výzkumný problém, metodika práce, vlastní přínos: diskuze výsledků, návrhy opatření)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Výzkumný problém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Výzkumný problém</a:t>
            </a:r>
          </a:p>
        </p:txBody>
      </p:sp>
      <p:sp>
        <p:nvSpPr>
          <p:cNvPr id="186" name="Jsou přepravní technologie používané na letišti Incheon přibližně na stejné úrovni jako technologie využívané na letišti Václava Havla?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Jsou přepravní technologie používané na letišti Incheon přibližně na stejné úrovni jako technologie využívané na letišti Václava Havla?</a:t>
            </a:r>
          </a:p>
          <a:p>
            <a:pPr>
              <a:buBlip>
                <a:blip r:embed="rId2"/>
              </a:buBlip>
            </a:pPr>
            <a:r>
              <a:t>Souvisí četnost využívání letecké dopravy s vyššími požadavky na letecké služby a tím na přepravní technologie?</a:t>
            </a:r>
          </a:p>
          <a:p>
            <a:pPr>
              <a:buBlip>
                <a:blip r:embed="rId2"/>
              </a:buBlip>
            </a:pPr>
            <a:r>
              <a:t>Jsou technologie využívané v Soulu implementovatelné v české aplikační sféře?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Metodologi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Metodologie</a:t>
            </a:r>
          </a:p>
        </p:txBody>
      </p:sp>
      <p:sp>
        <p:nvSpPr>
          <p:cNvPr id="189" name="Metody při sběru dat:…"/>
          <p:cNvSpPr/>
          <p:nvPr>
            <p:ph type="body" idx="1"/>
          </p:nvPr>
        </p:nvSpPr>
        <p:spPr>
          <a:xfrm>
            <a:off x="1041400" y="2613201"/>
            <a:ext cx="10579856" cy="6176979"/>
          </a:xfrm>
          <a:prstGeom prst="rect">
            <a:avLst/>
          </a:prstGeom>
        </p:spPr>
        <p:txBody>
          <a:bodyPr/>
          <a:lstStyle/>
          <a:p>
            <a:pPr marL="482600" indent="-482600" defTabSz="443991">
              <a:spcBef>
                <a:spcPts val="2400"/>
              </a:spcBef>
              <a:buSzPct val="100000"/>
              <a:buAutoNum type="arabicPeriod" startAt="1"/>
              <a:defRPr b="1" sz="2736"/>
            </a:pPr>
            <a:r>
              <a:t>Metody při sběru dat:</a:t>
            </a:r>
          </a:p>
          <a:p>
            <a:pPr lvl="2" marL="985308" indent="-309668" defTabSz="443991">
              <a:spcBef>
                <a:spcPts val="2400"/>
              </a:spcBef>
              <a:buClr>
                <a:srgbClr val="777775"/>
              </a:buClr>
              <a:buSzPct val="115000"/>
              <a:buChar char="•"/>
              <a:defRPr sz="2508"/>
            </a:pPr>
            <a:r>
              <a:t>kvantitativní metoda vlastního dotazníkového šetření</a:t>
            </a:r>
          </a:p>
          <a:p>
            <a:pPr lvl="7" marL="0" indent="1216152" defTabSz="443991">
              <a:spcBef>
                <a:spcPts val="2400"/>
              </a:spcBef>
              <a:buSzTx/>
              <a:buNone/>
              <a:defRPr sz="2508">
                <a:latin typeface="+mn-lt"/>
                <a:ea typeface="+mn-ea"/>
                <a:cs typeface="+mn-cs"/>
                <a:sym typeface="Helvetica Neue Light"/>
              </a:defRPr>
            </a:pPr>
            <a:r>
              <a:t>- Dotazník se skládá z 9 otázek,</a:t>
            </a:r>
          </a:p>
          <a:p>
            <a:pPr lvl="7" marL="0" indent="1216152" defTabSz="443991">
              <a:spcBef>
                <a:spcPts val="2400"/>
              </a:spcBef>
              <a:buSzTx/>
              <a:buNone/>
              <a:defRPr sz="2508">
                <a:latin typeface="+mn-lt"/>
                <a:ea typeface="+mn-ea"/>
                <a:cs typeface="+mn-cs"/>
                <a:sym typeface="Helvetica Neue Light"/>
              </a:defRPr>
            </a:pPr>
            <a:r>
              <a:t>- jedné dichotomické otázky (F/M)</a:t>
            </a:r>
          </a:p>
          <a:p>
            <a:pPr lvl="7" marL="0" indent="1216152" defTabSz="443991">
              <a:lnSpc>
                <a:spcPct val="120000"/>
              </a:lnSpc>
              <a:spcBef>
                <a:spcPts val="2400"/>
              </a:spcBef>
              <a:buSzTx/>
              <a:buNone/>
              <a:defRPr sz="2508">
                <a:latin typeface="+mn-lt"/>
                <a:ea typeface="+mn-ea"/>
                <a:cs typeface="+mn-cs"/>
                <a:sym typeface="Helvetica Neue Light"/>
              </a:defRPr>
            </a:pPr>
            <a:r>
              <a:t>- dotazník zpracovalo 63 respondentů z celkového počtu 80 (návratnost dotazníku byla tedy 77,1 %).</a:t>
            </a:r>
          </a:p>
          <a:p>
            <a:pPr lvl="2" marL="985308" indent="-309668" defTabSz="443991">
              <a:spcBef>
                <a:spcPts val="2400"/>
              </a:spcBef>
              <a:buClr>
                <a:srgbClr val="777775"/>
              </a:buClr>
              <a:buSzPct val="115000"/>
              <a:buChar char="•"/>
              <a:defRPr sz="2508"/>
            </a:pPr>
            <a:r>
              <a:t>metoda analýzy dokumentů a sekundárních dat</a:t>
            </a:r>
          </a:p>
          <a:p>
            <a:pPr lvl="7" marL="0" indent="1216152" defTabSz="443991">
              <a:lnSpc>
                <a:spcPct val="120000"/>
              </a:lnSpc>
              <a:spcBef>
                <a:spcPts val="2400"/>
              </a:spcBef>
              <a:buSzTx/>
              <a:buNone/>
              <a:defRPr sz="2508">
                <a:latin typeface="+mn-lt"/>
                <a:ea typeface="+mn-ea"/>
                <a:cs typeface="+mn-cs"/>
                <a:sym typeface="Helvetica Neue Light"/>
              </a:defRPr>
            </a:pPr>
            <a:r>
              <a:t>- je sada metodických postupů používaných pro získání informací z dokumentárních zdrojů ve studiu společenských jevů a procesů za účelem řešení konkrétních výzkumných problémů.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2. Cílová skupina…"/>
          <p:cNvSpPr/>
          <p:nvPr>
            <p:ph type="body" idx="1"/>
          </p:nvPr>
        </p:nvSpPr>
        <p:spPr>
          <a:xfrm>
            <a:off x="1041400" y="1473200"/>
            <a:ext cx="10464606" cy="6807200"/>
          </a:xfrm>
          <a:prstGeom prst="rect">
            <a:avLst/>
          </a:prstGeom>
        </p:spPr>
        <p:txBody>
          <a:bodyPr/>
          <a:lstStyle/>
          <a:p>
            <a:pPr marL="0" indent="0" defTabSz="572516">
              <a:spcBef>
                <a:spcPts val="3100"/>
              </a:spcBef>
              <a:buSzTx/>
              <a:buNone/>
              <a:defRPr b="1" sz="3528"/>
            </a:pPr>
            <a:r>
              <a:t>2. Cílová skupina </a:t>
            </a:r>
          </a:p>
          <a:p>
            <a:pPr marL="0" indent="0" defTabSz="572516">
              <a:spcBef>
                <a:spcPts val="3100"/>
              </a:spcBef>
              <a:buSzTx/>
              <a:buNone/>
              <a:defRPr sz="3234">
                <a:latin typeface="+mn-lt"/>
                <a:ea typeface="+mn-ea"/>
                <a:cs typeface="+mn-cs"/>
                <a:sym typeface="Helvetica Neue Light"/>
              </a:defRPr>
            </a:pPr>
            <a:r>
              <a:t>- Počet oslovených respondentů je 63,</a:t>
            </a:r>
          </a:p>
          <a:p>
            <a:pPr marL="0" indent="0" defTabSz="572516">
              <a:spcBef>
                <a:spcPts val="3100"/>
              </a:spcBef>
              <a:buSzTx/>
              <a:buNone/>
              <a:defRPr sz="3234">
                <a:latin typeface="+mn-lt"/>
                <a:ea typeface="+mn-ea"/>
                <a:cs typeface="+mn-cs"/>
                <a:sym typeface="Helvetica Neue Light"/>
              </a:defRPr>
            </a:pPr>
            <a:r>
              <a:t>- nejpočetnější skupinou byla skupina do 26 let,</a:t>
            </a:r>
          </a:p>
          <a:p>
            <a:pPr marL="0" indent="0" defTabSz="572516">
              <a:spcBef>
                <a:spcPts val="3100"/>
              </a:spcBef>
              <a:buSzTx/>
              <a:buNone/>
              <a:defRPr sz="3234">
                <a:latin typeface="+mn-lt"/>
                <a:ea typeface="+mn-ea"/>
                <a:cs typeface="+mn-cs"/>
                <a:sym typeface="Helvetica Neue Light"/>
              </a:defRPr>
            </a:pPr>
            <a:r>
              <a:t>- majoritně byly zastoupeny ženy (58 %),</a:t>
            </a:r>
          </a:p>
          <a:p>
            <a:pPr marL="0" indent="0" defTabSz="572516">
              <a:lnSpc>
                <a:spcPct val="120000"/>
              </a:lnSpc>
              <a:spcBef>
                <a:spcPts val="3100"/>
              </a:spcBef>
              <a:buSzTx/>
              <a:buNone/>
              <a:defRPr sz="3234">
                <a:latin typeface="+mn-lt"/>
                <a:ea typeface="+mn-ea"/>
                <a:cs typeface="+mn-cs"/>
                <a:sym typeface="Helvetica Neue Light"/>
              </a:defRPr>
            </a:pPr>
            <a:r>
              <a:t>- v rámci vzdělání převažují osoby vysokoškolsky vzdělané, jedná se o 49 % všech dotazovaných respondentů. </a:t>
            </a:r>
          </a:p>
          <a:p>
            <a:pPr marL="0" indent="0" defTabSz="572516">
              <a:spcBef>
                <a:spcPts val="3100"/>
              </a:spcBef>
              <a:buSzTx/>
              <a:buNone/>
              <a:defRPr sz="3528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3. Metody zpracování dat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/>
            </a:pPr>
            <a:r>
              <a:t>3. Metody zpracování dat</a:t>
            </a:r>
          </a:p>
          <a:p>
            <a:pPr marL="407458" indent="-407458">
              <a:buClr>
                <a:srgbClr val="777775"/>
              </a:buClr>
              <a:buSzPct val="115000"/>
              <a:buChar char="•"/>
              <a:defRPr sz="3300">
                <a:latin typeface="+mn-lt"/>
                <a:ea typeface="+mn-ea"/>
                <a:cs typeface="+mn-cs"/>
                <a:sym typeface="Helvetica Neue Light"/>
              </a:defRPr>
            </a:pPr>
            <a:r>
              <a:t>Získaná data byla přepsána do tabulky v Excelu, následně byla data zpracovávána statistickými metodami: </a:t>
            </a:r>
          </a:p>
          <a:p>
            <a:pPr lvl="4" marL="0" indent="914400">
              <a:lnSpc>
                <a:spcPct val="120000"/>
              </a:lnSpc>
              <a:buSzTx/>
              <a:buNone/>
              <a:defRPr sz="3300">
                <a:latin typeface="+mn-lt"/>
                <a:ea typeface="+mn-ea"/>
                <a:cs typeface="+mn-cs"/>
                <a:sym typeface="Helvetica Neue Light"/>
              </a:defRPr>
            </a:pPr>
            <a:r>
              <a:t>- statistické metody pro stanovení typu a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síly závislosti </a:t>
            </a:r>
            <a:r>
              <a:t>mezi dvěma veličinami (korelační koeficienty) </a:t>
            </a:r>
          </a:p>
          <a:p>
            <a:pPr lvl="4" marL="0" indent="914400">
              <a:buSzTx/>
              <a:buNone/>
              <a:defRPr sz="3300">
                <a:latin typeface="+mn-lt"/>
                <a:ea typeface="+mn-ea"/>
                <a:cs typeface="+mn-cs"/>
                <a:sym typeface="Helvetica Neue Light"/>
              </a:defRPr>
            </a:pPr>
            <a:r>
              <a:t>-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relativní četnost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4" marL="0" indent="914400">
              <a:buSzTx/>
              <a:buNone/>
              <a:defRPr sz="3300">
                <a:latin typeface="+mn-lt"/>
                <a:ea typeface="+mn-ea"/>
                <a:cs typeface="+mn-cs"/>
                <a:sym typeface="Helvetica Neue Ligh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Blueprint">
  <a:themeElements>
    <a:clrScheme name="Blueprint">
      <a:dk1>
        <a:srgbClr val="AB7655"/>
      </a:dk1>
      <a:lt1>
        <a:srgbClr val="558AAB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ueprint">
  <a:themeElements>
    <a:clrScheme name="Bluepri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