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59" r:id="rId6"/>
    <p:sldId id="264" r:id="rId7"/>
    <p:sldId id="265" r:id="rId8"/>
    <p:sldId id="267" r:id="rId9"/>
    <p:sldId id="262" r:id="rId10"/>
    <p:sldId id="266" r:id="rId11"/>
    <p:sldId id="263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53A85-B043-492C-9394-90693EBA79B7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D91F8-EC42-425F-B397-CB3BB26EC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91F8-EC42-425F-B397-CB3BB26ECB9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4414" y="214290"/>
            <a:ext cx="6929486" cy="2214578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/>
              <a:t>Analýza nákladní silniční dopravy ve firmě </a:t>
            </a:r>
            <a:r>
              <a:rPr lang="cs-CZ" sz="4400" dirty="0" err="1" smtClean="0"/>
              <a:t>Ihro</a:t>
            </a:r>
            <a:r>
              <a:rPr lang="cs-CZ" sz="4400" dirty="0" smtClean="0"/>
              <a:t> Transport &amp; Logistik, s.r.o.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0096" y="5434042"/>
            <a:ext cx="6915176" cy="1209668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Autor bakalářské práce: </a:t>
            </a:r>
            <a:r>
              <a:rPr lang="cs-CZ" sz="2400" dirty="0" smtClean="0">
                <a:solidFill>
                  <a:schemeClr val="tx1"/>
                </a:solidFill>
              </a:rPr>
              <a:t>Lucie Samková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b="1" dirty="0" smtClean="0">
                <a:solidFill>
                  <a:schemeClr val="tx1"/>
                </a:solidFill>
              </a:rPr>
              <a:t>Vedoucí bakalářské práce: </a:t>
            </a:r>
            <a:r>
              <a:rPr lang="cs-CZ" sz="2400" dirty="0" smtClean="0">
                <a:solidFill>
                  <a:schemeClr val="tx1"/>
                </a:solidFill>
              </a:rPr>
              <a:t>Ing., Ladislav Bartuška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b="1" dirty="0" smtClean="0">
                <a:solidFill>
                  <a:schemeClr val="tx1"/>
                </a:solidFill>
              </a:rPr>
              <a:t>České Budějovice, červen 2017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Obrázek 3" descr="10247473_697573940288226_1996253319145440528_n.jpg"/>
          <p:cNvPicPr>
            <a:picLocks noChangeAspect="1"/>
          </p:cNvPicPr>
          <p:nvPr/>
        </p:nvPicPr>
        <p:blipFill>
          <a:blip r:embed="rId2"/>
          <a:srcRect t="2181"/>
          <a:stretch>
            <a:fillRect/>
          </a:stretch>
        </p:blipFill>
        <p:spPr>
          <a:xfrm>
            <a:off x="2786050" y="2428868"/>
            <a:ext cx="3670758" cy="29904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sah 3" descr="13754242_1130794023632880_7206282138831269_n.jpg"/>
          <p:cNvPicPr>
            <a:picLocks noGrp="1" noChangeAspect="1"/>
          </p:cNvPicPr>
          <p:nvPr>
            <p:ph idx="1"/>
          </p:nvPr>
        </p:nvPicPr>
        <p:blipFill>
          <a:blip r:embed="rId2">
            <a:lum bright="20000" contrast="10000"/>
          </a:blip>
          <a:srcRect l="772" t="38847" b="36445"/>
          <a:stretch>
            <a:fillRect/>
          </a:stretch>
        </p:blipFill>
        <p:spPr>
          <a:xfrm>
            <a:off x="-36481" y="1428736"/>
            <a:ext cx="9180481" cy="1857388"/>
          </a:xfrm>
        </p:spPr>
      </p:pic>
      <p:sp>
        <p:nvSpPr>
          <p:cNvPr id="5" name="TextovéPole 4"/>
          <p:cNvSpPr txBox="1"/>
          <p:nvPr/>
        </p:nvSpPr>
        <p:spPr>
          <a:xfrm>
            <a:off x="357158" y="5643578"/>
            <a:ext cx="8501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Zdroje:</a:t>
            </a:r>
            <a:br>
              <a:rPr lang="cs-CZ" sz="2000" dirty="0" smtClean="0"/>
            </a:br>
            <a:r>
              <a:rPr lang="cs-CZ" sz="2000" dirty="0" smtClean="0"/>
              <a:t>Obrázky – </a:t>
            </a:r>
            <a:r>
              <a:rPr lang="cs-CZ" sz="2000" dirty="0" err="1" smtClean="0"/>
              <a:t>Facebookové</a:t>
            </a:r>
            <a:r>
              <a:rPr lang="cs-CZ" sz="2000" dirty="0" smtClean="0"/>
              <a:t> stránky firmy </a:t>
            </a:r>
            <a:r>
              <a:rPr lang="cs-CZ" sz="2000" dirty="0" err="1" smtClean="0"/>
              <a:t>Ihro</a:t>
            </a:r>
            <a:r>
              <a:rPr lang="cs-CZ" sz="2000" dirty="0" smtClean="0"/>
              <a:t> Transport &amp; Logistik, s.r.o. </a:t>
            </a:r>
          </a:p>
          <a:p>
            <a:r>
              <a:rPr lang="cs-CZ" sz="2000" dirty="0" smtClean="0"/>
              <a:t>Tabulky – Vlastní archiv autora </a:t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3714752"/>
            <a:ext cx="6543692" cy="1357322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Prostor pro dotazy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 a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62560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Objasněte, prosím, stručně Vámi stanovenou významnost     u jednotlivých faktorů hodnocených v rámci SWOT analýzy.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2928934"/>
          <a:ext cx="3714776" cy="3154680"/>
        </p:xfrm>
        <a:graphic>
          <a:graphicData uri="http://schemas.openxmlformats.org/drawingml/2006/table">
            <a:tbl>
              <a:tblPr/>
              <a:tblGrid>
                <a:gridCol w="2261231"/>
                <a:gridCol w="1453545"/>
              </a:tblGrid>
              <a:tr h="36504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Silné stránky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Times New Roman"/>
                          <a:ea typeface="Calibri"/>
                          <a:cs typeface="Times New Roman"/>
                        </a:rPr>
                        <a:t>Významnost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  <a:tr h="30682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Vlastní opravna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30682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Dlouholetá praxe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3068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Schopnost rychlé reakce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30682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Vozový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3068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Mateřská firma v Německu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30682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857752" y="2917526"/>
          <a:ext cx="3571900" cy="3154680"/>
        </p:xfrm>
        <a:graphic>
          <a:graphicData uri="http://schemas.openxmlformats.org/drawingml/2006/table">
            <a:tbl>
              <a:tblPr/>
              <a:tblGrid>
                <a:gridCol w="2122304"/>
                <a:gridCol w="1449596"/>
              </a:tblGrid>
              <a:tr h="284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Slabé stránky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Významnost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  <a:tr h="284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Reklama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84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Poloha pobočky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4686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Negativní dopad na životní prostředí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84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Nedostatek řidičů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8432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Malé množství poboček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84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-71470" y="2500306"/>
            <a:ext cx="350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2"/>
              </a:buClr>
              <a:buFont typeface="Arial" pitchFamily="34" charset="0"/>
              <a:buChar char="•"/>
            </a:pPr>
            <a:r>
              <a:rPr lang="cs-CZ" dirty="0" smtClean="0"/>
              <a:t>  Tabulka č. 3 – Silné stránky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86248" y="2500306"/>
            <a:ext cx="350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2"/>
              </a:buClr>
              <a:buFont typeface="Arial" pitchFamily="34" charset="0"/>
              <a:buChar char="•"/>
            </a:pPr>
            <a:r>
              <a:rPr lang="cs-CZ" dirty="0" smtClean="0"/>
              <a:t>  Tabulka č. 4 – Slabé stránky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57158" y="2500306"/>
          <a:ext cx="3286148" cy="2880360"/>
        </p:xfrm>
        <a:graphic>
          <a:graphicData uri="http://schemas.openxmlformats.org/drawingml/2006/table">
            <a:tbl>
              <a:tblPr/>
              <a:tblGrid>
                <a:gridCol w="1928826"/>
                <a:gridCol w="1357322"/>
              </a:tblGrid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Příležitosti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Významnost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Outsourcing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Nové technologie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Podílet se na KOD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Nová pobočka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Rostoucí poptávka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4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43372" y="2500306"/>
          <a:ext cx="4714908" cy="2880360"/>
        </p:xfrm>
        <a:graphic>
          <a:graphicData uri="http://schemas.openxmlformats.org/drawingml/2006/table">
            <a:tbl>
              <a:tblPr/>
              <a:tblGrid>
                <a:gridCol w="3357586"/>
                <a:gridCol w="1357322"/>
              </a:tblGrid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Hrozby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Times New Roman"/>
                          <a:ea typeface="Calibri"/>
                          <a:cs typeface="Times New Roman"/>
                        </a:rPr>
                        <a:t>Významnost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Nevyhovující infrastruktura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Zvýšení cen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40863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Calibri"/>
                          <a:cs typeface="Times New Roman"/>
                        </a:rPr>
                        <a:t>Omezení nákladní silniční dopravy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Konkurence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Jiný druh dopravy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4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-214346" y="2059536"/>
            <a:ext cx="3237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2"/>
              </a:buClr>
              <a:buFont typeface="Arial" pitchFamily="34" charset="0"/>
              <a:buChar char="•"/>
            </a:pPr>
            <a:r>
              <a:rPr lang="cs-CZ" dirty="0" smtClean="0"/>
              <a:t>  Tabulka č. 5 - Příležitosti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071934" y="2059536"/>
            <a:ext cx="2324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cs-CZ" dirty="0" smtClean="0"/>
              <a:t>  Tabulka č. 6 - Hrozby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Který z hlavních návrhů uvedených na str. 43 má dle autorky největší šanci na realizaci a proč?</a:t>
            </a:r>
          </a:p>
          <a:p>
            <a:pPr lvl="1"/>
            <a:endParaRPr lang="cs-CZ" sz="2000" dirty="0" smtClean="0"/>
          </a:p>
          <a:p>
            <a:pPr lvl="1">
              <a:spcAft>
                <a:spcPts val="600"/>
              </a:spcAft>
            </a:pPr>
            <a:r>
              <a:rPr lang="cs-CZ" sz="2200" dirty="0" smtClean="0"/>
              <a:t>zlepšení </a:t>
            </a:r>
            <a:r>
              <a:rPr lang="cs-CZ" sz="2200" dirty="0" smtClean="0"/>
              <a:t>kontrolní činnost nad dílnou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/>
              <a:t>vlastní sklad</a:t>
            </a:r>
          </a:p>
          <a:p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Motivace a důvody k řešení daného problému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 smtClean="0"/>
              <a:t>Odborná praxe ve firmě </a:t>
            </a:r>
            <a:r>
              <a:rPr lang="cs-CZ" dirty="0" err="1" smtClean="0"/>
              <a:t>Ihro</a:t>
            </a:r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 smtClean="0"/>
              <a:t>Rozšíření </a:t>
            </a:r>
            <a:r>
              <a:rPr lang="cs-CZ" dirty="0" smtClean="0"/>
              <a:t>silniční dopravy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Každodenní potřeba přepravy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01080" cy="462560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800" dirty="0" smtClean="0"/>
              <a:t>Historie, vznik nákladní silniční dopravy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Základní pojmy, předpisy a požadavky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Druhy přepravy ve firmě </a:t>
            </a:r>
            <a:r>
              <a:rPr lang="cs-CZ" sz="2800" dirty="0" err="1" smtClean="0"/>
              <a:t>Ihro</a:t>
            </a:r>
            <a:r>
              <a:rPr lang="cs-CZ" sz="28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Analýza SWOT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Analýza finančních a časových nákladů na opravy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Optimalizace nákladů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1646"/>
            <a:ext cx="8229600" cy="47577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cs-CZ" dirty="0" smtClean="0"/>
              <a:t>Sběr a zpracování dat</a:t>
            </a:r>
          </a:p>
          <a:p>
            <a:pPr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cs-CZ" dirty="0" smtClean="0"/>
              <a:t>Vlastní pozorování</a:t>
            </a:r>
          </a:p>
          <a:p>
            <a:pPr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cs-CZ" dirty="0" smtClean="0"/>
              <a:t>Analýzy</a:t>
            </a:r>
          </a:p>
          <a:p>
            <a:pPr lvl="1"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cs-CZ" dirty="0" smtClean="0"/>
              <a:t>Analýza dokumentů</a:t>
            </a:r>
            <a:endParaRPr lang="cs-CZ" dirty="0" smtClean="0"/>
          </a:p>
          <a:p>
            <a:pPr lvl="1"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cs-CZ" dirty="0" smtClean="0"/>
              <a:t>SWOT analýza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cs-CZ" dirty="0" smtClean="0"/>
              <a:t>Analýza </a:t>
            </a:r>
            <a:r>
              <a:rPr lang="cs-CZ" dirty="0" smtClean="0"/>
              <a:t>finančních a časových nákladů na opravu vozidel 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Komparace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Definované hypotézy a dosažené výsledky – Hypotéza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400" dirty="0" smtClean="0"/>
              <a:t>Pro firmu </a:t>
            </a:r>
            <a:r>
              <a:rPr lang="cs-CZ" sz="2400" dirty="0" err="1" smtClean="0"/>
              <a:t>Ihro</a:t>
            </a:r>
            <a:r>
              <a:rPr lang="cs-CZ" sz="2400" dirty="0" smtClean="0"/>
              <a:t> Transport &amp; Logistik, s.r.o. je výhodnější využívat svou opravnu v ČR než nechat vozidla opravovat        v externích opravnách.</a:t>
            </a:r>
          </a:p>
          <a:p>
            <a:pPr>
              <a:spcBef>
                <a:spcPts val="600"/>
              </a:spcBef>
              <a:buNone/>
            </a:pPr>
            <a:endParaRPr lang="cs-CZ" sz="2400" dirty="0" smtClean="0"/>
          </a:p>
          <a:p>
            <a:pPr>
              <a:spcBef>
                <a:spcPts val="600"/>
              </a:spcBef>
              <a:buNone/>
            </a:pPr>
            <a:endParaRPr lang="cs-CZ" sz="2400" dirty="0" smtClean="0"/>
          </a:p>
          <a:p>
            <a:pPr lvl="1">
              <a:spcBef>
                <a:spcPts val="600"/>
              </a:spcBef>
              <a:buNone/>
            </a:pPr>
            <a:endParaRPr lang="cs-CZ" sz="2000" dirty="0" smtClean="0"/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nižší finanční náklady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ušetří náklady na dopravu vozidel do jiných servisů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naléhavé opravy, kontroly, potřebné údržby vozidel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řešení akutních problémů </a:t>
            </a:r>
            <a:r>
              <a:rPr lang="cs-CZ" sz="2000" dirty="0" smtClean="0">
                <a:latin typeface="Times New Roman"/>
                <a:cs typeface="Times New Roman"/>
              </a:rPr>
              <a:t>→</a:t>
            </a:r>
            <a:r>
              <a:rPr lang="cs-CZ" sz="2000" dirty="0" smtClean="0"/>
              <a:t> vozidlo dříve připraveno k použití</a:t>
            </a:r>
          </a:p>
        </p:txBody>
      </p:sp>
      <p:sp>
        <p:nvSpPr>
          <p:cNvPr id="4" name="Obdélník 3"/>
          <p:cNvSpPr/>
          <p:nvPr/>
        </p:nvSpPr>
        <p:spPr>
          <a:xfrm rot="20279105">
            <a:off x="6262543" y="3047509"/>
            <a:ext cx="2653645" cy="7694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Potvrzena</a:t>
            </a:r>
            <a:endParaRPr lang="cs-CZ" sz="5400" b="1" cap="none" spc="0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400" dirty="0" smtClean="0"/>
              <a:t>Opravy v ČR jsou finančně výhodnější než opravy</a:t>
            </a:r>
            <a:br>
              <a:rPr lang="cs-CZ" sz="2400" dirty="0" smtClean="0"/>
            </a:br>
            <a:r>
              <a:rPr lang="cs-CZ" sz="2400" dirty="0" smtClean="0"/>
              <a:t>v zahraničí.</a:t>
            </a:r>
          </a:p>
          <a:p>
            <a:pPr>
              <a:spcBef>
                <a:spcPts val="600"/>
              </a:spcBef>
              <a:buNone/>
            </a:pPr>
            <a:endParaRPr lang="cs-CZ" sz="2400" dirty="0" smtClean="0"/>
          </a:p>
          <a:p>
            <a:pPr>
              <a:spcBef>
                <a:spcPts val="600"/>
              </a:spcBef>
              <a:buNone/>
            </a:pPr>
            <a:endParaRPr lang="cs-CZ" sz="2400" dirty="0" smtClean="0"/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jedna oprava v jiné opravně v ČR = 39 246 Kč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dirty="0" smtClean="0"/>
              <a:t>                                    v opravně v EU = 23 104 Kč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opravny v ČR - složité a závažné opravy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jinde v Evropě - opravy při náhlé potřebě v zahraničí / prohlídky v autorizovaných servisech MB a MAN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výsledné částky - pohled na celkovou vynaloženou částku na opravy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 rot="20100785">
            <a:off x="6174053" y="2313720"/>
            <a:ext cx="2822653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Vyvrácena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400" dirty="0" smtClean="0"/>
              <a:t>Mechanici v dílně </a:t>
            </a:r>
            <a:r>
              <a:rPr lang="cs-CZ" sz="2400" dirty="0" err="1" smtClean="0"/>
              <a:t>Ihro</a:t>
            </a:r>
            <a:r>
              <a:rPr lang="cs-CZ" sz="2400" dirty="0" smtClean="0"/>
              <a:t> jsou plně vytíženi, jejich pracovní doba je využita a nelze tak snížit náklady na dílnu.</a:t>
            </a:r>
          </a:p>
          <a:p>
            <a:pPr>
              <a:spcBef>
                <a:spcPts val="600"/>
              </a:spcBef>
              <a:buNone/>
            </a:pPr>
            <a:endParaRPr lang="cs-CZ" sz="2400" dirty="0" smtClean="0"/>
          </a:p>
          <a:p>
            <a:pPr>
              <a:spcBef>
                <a:spcPts val="600"/>
              </a:spcBef>
              <a:buNone/>
            </a:pPr>
            <a:endParaRPr lang="cs-CZ" sz="2400" dirty="0" smtClean="0"/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platí pro víkendy (práce 7 </a:t>
            </a:r>
            <a:r>
              <a:rPr lang="cs-CZ" sz="2000" dirty="0" smtClean="0"/>
              <a:t>hod. </a:t>
            </a:r>
            <a:r>
              <a:rPr lang="cs-CZ" sz="2000" dirty="0" smtClean="0"/>
              <a:t>denně) 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2000" dirty="0" smtClean="0"/>
              <a:t>při 8 hodinové směně jsou mechanici vytíženi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všední dny – práce pouze 2,5 </a:t>
            </a:r>
            <a:r>
              <a:rPr lang="cs-CZ" sz="2000" dirty="0" smtClean="0"/>
              <a:t>hod. </a:t>
            </a:r>
            <a:r>
              <a:rPr lang="cs-CZ" sz="2000" dirty="0" smtClean="0"/>
              <a:t>denně</a:t>
            </a:r>
          </a:p>
        </p:txBody>
      </p:sp>
      <p:sp>
        <p:nvSpPr>
          <p:cNvPr id="4" name="Obdélník 3"/>
          <p:cNvSpPr/>
          <p:nvPr/>
        </p:nvSpPr>
        <p:spPr>
          <a:xfrm rot="20100785">
            <a:off x="6249441" y="2756880"/>
            <a:ext cx="2738250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Vyvrácena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4570"/>
            <a:ext cx="8229600" cy="1252728"/>
          </a:xfrm>
        </p:spPr>
        <p:txBody>
          <a:bodyPr/>
          <a:lstStyle/>
          <a:p>
            <a:r>
              <a:rPr lang="cs-CZ" dirty="0" smtClean="0"/>
              <a:t>Hypotéza č. 4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609"/>
          </a:xfrm>
        </p:spPr>
        <p:txBody>
          <a:bodyPr/>
          <a:lstStyle/>
          <a:p>
            <a:r>
              <a:rPr lang="cs-CZ" sz="2400" dirty="0" err="1" smtClean="0"/>
              <a:t>Ihro</a:t>
            </a:r>
            <a:r>
              <a:rPr lang="cs-CZ" sz="2400" dirty="0" smtClean="0"/>
              <a:t> Transport &amp; Logistik, s.r.o. je stabilní silná firma                 a v současné době nemá nové příležitosti, které by mohly podpořit její rozvoj, ale ani slabé stránky, které by významně snižovaly její pozici na trhu.</a:t>
            </a:r>
          </a:p>
          <a:p>
            <a:pPr>
              <a:buNone/>
            </a:pPr>
            <a:endParaRPr lang="cs-CZ" sz="2400" dirty="0" smtClean="0"/>
          </a:p>
        </p:txBody>
      </p:sp>
      <p:sp>
        <p:nvSpPr>
          <p:cNvPr id="5" name="Obdélník 4"/>
          <p:cNvSpPr/>
          <p:nvPr/>
        </p:nvSpPr>
        <p:spPr>
          <a:xfrm rot="20716305">
            <a:off x="6339336" y="2896227"/>
            <a:ext cx="2738250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Vyvrácena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357158" y="3643314"/>
          <a:ext cx="3000396" cy="2560320"/>
        </p:xfrm>
        <a:graphic>
          <a:graphicData uri="http://schemas.openxmlformats.org/drawingml/2006/table">
            <a:tbl>
              <a:tblPr/>
              <a:tblGrid>
                <a:gridCol w="1727334"/>
                <a:gridCol w="1273062"/>
              </a:tblGrid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Calibri"/>
                          <a:cs typeface="Times New Roman"/>
                        </a:rPr>
                        <a:t>Příležitosti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Calibri"/>
                          <a:cs typeface="Times New Roman"/>
                        </a:rPr>
                        <a:t>Významnost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Calibri"/>
                          <a:cs typeface="Times New Roman"/>
                        </a:rPr>
                        <a:t>Outsourcing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Nové technologie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Calibri"/>
                          <a:cs typeface="Times New Roman"/>
                        </a:rPr>
                        <a:t>Podílet se na KOD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Nová pobočka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Rostoucí poptávka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4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4214810" y="4143380"/>
          <a:ext cx="4286280" cy="2560320"/>
        </p:xfrm>
        <a:graphic>
          <a:graphicData uri="http://schemas.openxmlformats.org/drawingml/2006/table">
            <a:tbl>
              <a:tblPr/>
              <a:tblGrid>
                <a:gridCol w="3000396"/>
                <a:gridCol w="1285884"/>
              </a:tblGrid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Calibri"/>
                          <a:cs typeface="Times New Roman"/>
                        </a:rPr>
                        <a:t>Hrozby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Calibri"/>
                          <a:cs typeface="Times New Roman"/>
                        </a:rPr>
                        <a:t>Významnost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Nevyhovující infrastruktura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Calibri"/>
                          <a:cs typeface="Times New Roman"/>
                        </a:rPr>
                        <a:t>Zvýšení cen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Omezení nákladní silniční dopravy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Konkurence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Jiný druh dopravy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74"/>
                    </a:solidFill>
                  </a:tcPr>
                </a:tc>
              </a:tr>
              <a:tr h="24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cs-CZ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3B"/>
                    </a:solidFill>
                  </a:tcPr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4000496" y="3714752"/>
            <a:ext cx="2324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cs-CZ" dirty="0" smtClean="0"/>
              <a:t>  Tabulka č. 2 - Hrozby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-142908" y="3273982"/>
            <a:ext cx="3237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2"/>
              </a:buClr>
              <a:buFont typeface="Arial" pitchFamily="34" charset="0"/>
              <a:buChar char="•"/>
            </a:pPr>
            <a:r>
              <a:rPr lang="cs-CZ" dirty="0" smtClean="0"/>
              <a:t>  Tabulka č. 1 - Příležitosti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ST </a:t>
            </a:r>
          </a:p>
          <a:p>
            <a:r>
              <a:rPr lang="cs-CZ" dirty="0" smtClean="0"/>
              <a:t>Návrhy opatření: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podílet se na KOD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využití alternativních paliv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modernizace vozů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zavedení nové pobočky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vlastní sklad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vyšší kvalifikace mechaniků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zlepšení </a:t>
            </a:r>
            <a:r>
              <a:rPr lang="cs-CZ" sz="2400" dirty="0" smtClean="0"/>
              <a:t>kontrolní činnost nad dílnou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2526</TotalTime>
  <Words>397</Words>
  <PresentationFormat>Předvádění na obrazovce (4:3)</PresentationFormat>
  <Paragraphs>163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Modul</vt:lpstr>
      <vt:lpstr>Analýza nákladní silniční dopravy ve firmě Ihro Transport &amp; Logistik, s.r.o.</vt:lpstr>
      <vt:lpstr>Motivace a důvody k řešení daného problému</vt:lpstr>
      <vt:lpstr>Cíl práce</vt:lpstr>
      <vt:lpstr>Použité metody</vt:lpstr>
      <vt:lpstr>Definované hypotézy a dosažené výsledky – Hypotéza č. 1</vt:lpstr>
      <vt:lpstr>Hypotéza č. 2</vt:lpstr>
      <vt:lpstr>Hypotéza č. 3</vt:lpstr>
      <vt:lpstr>Hypotéza č. 4</vt:lpstr>
      <vt:lpstr>Závěrečné shrnutí</vt:lpstr>
      <vt:lpstr>Děkuji za pozornost</vt:lpstr>
      <vt:lpstr>Připomínky a otázky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nákladní silniční dopravy ve firmě Ihro Transport &amp; Logistik, s.r.o.</dc:title>
  <dc:creator>Lůca</dc:creator>
  <cp:lastModifiedBy>majitel</cp:lastModifiedBy>
  <cp:revision>104</cp:revision>
  <dcterms:created xsi:type="dcterms:W3CDTF">2017-04-17T14:42:02Z</dcterms:created>
  <dcterms:modified xsi:type="dcterms:W3CDTF">2017-06-20T19:17:56Z</dcterms:modified>
</cp:coreProperties>
</file>