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76" r:id="rId9"/>
    <p:sldId id="264" r:id="rId10"/>
    <p:sldId id="267" r:id="rId11"/>
    <p:sldId id="269" r:id="rId12"/>
    <p:sldId id="270" r:id="rId13"/>
    <p:sldId id="271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1408" y="-6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20.06.17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20.06.17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20.06.17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FAD773E-4144-4AB6-92DF-BF0F2D962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028822"/>
            <a:ext cx="7873828" cy="2022011"/>
          </a:xfrm>
        </p:spPr>
        <p:txBody>
          <a:bodyPr/>
          <a:lstStyle/>
          <a:p>
            <a:pPr algn="l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Racionalizace </a:t>
            </a:r>
            <a:b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dopravně-logistických </a:t>
            </a:r>
            <a:r>
              <a:rPr lang="cs-CZ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procesů </a:t>
            </a: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konkrétní firmě</a:t>
            </a:r>
            <a:endParaRPr lang="cs-CZ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B55C45C0-4D6E-47EC-A4DE-4AC9377C3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341782"/>
          </a:xfrm>
        </p:spPr>
        <p:txBody>
          <a:bodyPr>
            <a:noAutofit/>
          </a:bodyPr>
          <a:lstStyle/>
          <a:p>
            <a:pPr algn="l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bakalářské práce: David Kocar</a:t>
            </a:r>
          </a:p>
          <a:p>
            <a:pPr algn="l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bakalářské práce: Ing. Jiří Čejka, Ph.D.</a:t>
            </a:r>
          </a:p>
          <a:p>
            <a:pPr algn="l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 bakalářské práce: Ing. Jindřich Ježek, Ph.D.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13189923-FDF2-49CA-855F-04E96B76A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7" y="178486"/>
            <a:ext cx="1189834" cy="1280303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="" xmlns:a16="http://schemas.microsoft.com/office/drawing/2014/main" id="{26E12FCE-5310-4A02-813B-9275157014AD}"/>
              </a:ext>
            </a:extLst>
          </p:cNvPr>
          <p:cNvSpPr txBox="1"/>
          <p:nvPr/>
        </p:nvSpPr>
        <p:spPr>
          <a:xfrm>
            <a:off x="2696901" y="443126"/>
            <a:ext cx="53920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Českých Budějovicích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Ústav technicko-technologický</a:t>
            </a:r>
          </a:p>
        </p:txBody>
      </p:sp>
    </p:spTree>
    <p:extLst>
      <p:ext uri="{BB962C8B-B14F-4D97-AF65-F5344CB8AC3E}">
        <p14:creationId xmlns:p14="http://schemas.microsoft.com/office/powerpoint/2010/main" val="27678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3E07AB8-F225-46D0-9676-7F1BC369D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cs-CZ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Optimalizace Vogelovou aproximační metodou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="" xmlns:a16="http://schemas.microsoft.com/office/drawing/2014/main" id="{BC74C3D3-8D8F-4A86-8B0B-637AB082235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84762169"/>
              </p:ext>
            </p:extLst>
          </p:nvPr>
        </p:nvGraphicFramePr>
        <p:xfrm>
          <a:off x="517431" y="2575053"/>
          <a:ext cx="4527534" cy="2986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594">
                  <a:extLst>
                    <a:ext uri="{9D8B030D-6E8A-4147-A177-3AD203B41FA5}">
                      <a16:colId xmlns="" xmlns:a16="http://schemas.microsoft.com/office/drawing/2014/main" val="354055895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2798616053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1550725059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4235348435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792538156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2483986719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784784979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1632761225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4256812806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34530408"/>
                    </a:ext>
                  </a:extLst>
                </a:gridCol>
                <a:gridCol w="411594">
                  <a:extLst>
                    <a:ext uri="{9D8B030D-6E8A-4147-A177-3AD203B41FA5}">
                      <a16:colId xmlns="" xmlns:a16="http://schemas.microsoft.com/office/drawing/2014/main" val="2887721771"/>
                    </a:ext>
                  </a:extLst>
                </a:gridCol>
              </a:tblGrid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2139399898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28,1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18,2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48,7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544108908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1345406578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17,4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51,3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252600920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48,7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3089758476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27,9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30,4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60,7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1590833334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38871460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18,2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63,2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1315446794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54,5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1619222536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17,4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29,9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2286761211"/>
                  </a:ext>
                </a:extLst>
              </a:tr>
              <a:tr h="2715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52,1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60,1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63,2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54,5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35" marR="38635" marT="0" marB="0" anchor="ctr"/>
                </a:tc>
                <a:extLst>
                  <a:ext uri="{0D108BD9-81ED-4DB2-BD59-A6C34878D82A}">
                    <a16:rowId xmlns="" xmlns:a16="http://schemas.microsoft.com/office/drawing/2014/main" val="3661909400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5">
            <a:extLst>
              <a:ext uri="{FF2B5EF4-FFF2-40B4-BE49-F238E27FC236}">
                <a16:creationId xmlns="" xmlns:a16="http://schemas.microsoft.com/office/drawing/2014/main" id="{B7B33269-01C4-499E-A162-7D9C357730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5172856"/>
              </p:ext>
            </p:extLst>
          </p:nvPr>
        </p:nvGraphicFramePr>
        <p:xfrm>
          <a:off x="5089522" y="2586815"/>
          <a:ext cx="4447696" cy="2963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4336">
                  <a:extLst>
                    <a:ext uri="{9D8B030D-6E8A-4147-A177-3AD203B41FA5}">
                      <a16:colId xmlns="" xmlns:a16="http://schemas.microsoft.com/office/drawing/2014/main" val="3465174649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2108494788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4085452050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1274642629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2043012060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1784824425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2367064601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2192927383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1826669486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3828000500"/>
                    </a:ext>
                  </a:extLst>
                </a:gridCol>
                <a:gridCol w="404336">
                  <a:extLst>
                    <a:ext uri="{9D8B030D-6E8A-4147-A177-3AD203B41FA5}">
                      <a16:colId xmlns="" xmlns:a16="http://schemas.microsoft.com/office/drawing/2014/main" val="3960113673"/>
                    </a:ext>
                  </a:extLst>
                </a:gridCol>
              </a:tblGrid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1139976922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28,1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18,2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48,7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607803806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517516343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17,4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51,3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2788196323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48,7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1579410439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27,9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30,4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60,7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59441672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579012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18,2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63,2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3809750327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54,5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1952173010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17,4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29,9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2615772344"/>
                  </a:ext>
                </a:extLst>
              </a:tr>
              <a:tr h="2693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52,1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60,1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63,2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54,5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0" marR="38650" marT="0" marB="0" anchor="ctr"/>
                </a:tc>
                <a:extLst>
                  <a:ext uri="{0D108BD9-81ED-4DB2-BD59-A6C34878D82A}">
                    <a16:rowId xmlns="" xmlns:a16="http://schemas.microsoft.com/office/drawing/2014/main" val="3489387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10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A9F9181-AF00-4179-936C-835483BE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cs-CZ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Porovnání tras v počtu najetých km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108" y="2071084"/>
            <a:ext cx="5581578" cy="3173096"/>
          </a:xfrm>
        </p:spPr>
      </p:pic>
    </p:spTree>
    <p:extLst>
      <p:ext uri="{BB962C8B-B14F-4D97-AF65-F5344CB8AC3E}">
        <p14:creationId xmlns:p14="http://schemas.microsoft.com/office/powerpoint/2010/main" val="414493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0D26E60-85B7-40DF-9EF6-BE7CD27EB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cs-CZ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Porovnání tras s ohledem na potřebný čas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865" y="2316377"/>
            <a:ext cx="5816777" cy="3195699"/>
          </a:xfrm>
        </p:spPr>
      </p:pic>
    </p:spTree>
    <p:extLst>
      <p:ext uri="{BB962C8B-B14F-4D97-AF65-F5344CB8AC3E}">
        <p14:creationId xmlns:p14="http://schemas.microsoft.com/office/powerpoint/2010/main" val="368577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75ECCBB-EA3E-4785-BAEB-1314FF71F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Závěrečné 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3DF88CF-70F1-459A-8240-374685DA5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práce naplněn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Možnost optimalizace veškerých rozvozových tras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Získání časových a finančních úspor na dané trase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Získání časových a finančních úspor z ostatních tras</a:t>
            </a:r>
          </a:p>
        </p:txBody>
      </p:sp>
    </p:spTree>
    <p:extLst>
      <p:ext uri="{BB962C8B-B14F-4D97-AF65-F5344CB8AC3E}">
        <p14:creationId xmlns:p14="http://schemas.microsoft.com/office/powerpoint/2010/main" val="303001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4FEE70D-0C51-44C8-9CB5-32CCEA90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EA12F92-03A1-4F5F-81E7-EC292D785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Dotaz vedoucího bakalářské práce:</a:t>
            </a:r>
          </a:p>
          <a:p>
            <a:pPr lvl="1"/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možné uvedený způsob využit i v jiných provozech ? 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Dotaz oponenta bakalářské práce:</a:t>
            </a:r>
          </a:p>
          <a:p>
            <a:pPr lvl="1"/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Jaké stanovisko zaujala k výsledkům práce analyzovaná společnost? Budou výsledky realizovány? </a:t>
            </a:r>
          </a:p>
        </p:txBody>
      </p:sp>
    </p:spTree>
    <p:extLst>
      <p:ext uri="{BB962C8B-B14F-4D97-AF65-F5344CB8AC3E}">
        <p14:creationId xmlns:p14="http://schemas.microsoft.com/office/powerpoint/2010/main" val="170691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87DF56F-6307-4ED1-9237-D8AFA8FB8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348" y="2100264"/>
            <a:ext cx="8580966" cy="2357438"/>
          </a:xfrm>
        </p:spPr>
        <p:txBody>
          <a:bodyPr anchor="ctr">
            <a:normAutofit/>
          </a:bodyPr>
          <a:lstStyle/>
          <a:p>
            <a:pPr algn="ctr"/>
            <a:r>
              <a:rPr lang="cs-CZ" sz="5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80522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397257B-1078-4F18-883E-673F09DFD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Struktura prezentace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1CCEFFC-9B77-4AE8-B51F-E944E66D6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Motivace k řešení daného problému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bakalářské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práce</a:t>
            </a:r>
          </a:p>
          <a:p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Výzkumné otázky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Metodika práce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NICOTRANS a.s.</a:t>
            </a:r>
          </a:p>
          <a:p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Použité metody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dané trase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Závěrečné shrnutí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dotazy</a:t>
            </a:r>
          </a:p>
        </p:txBody>
      </p:sp>
    </p:spTree>
    <p:extLst>
      <p:ext uri="{BB962C8B-B14F-4D97-AF65-F5344CB8AC3E}">
        <p14:creationId xmlns:p14="http://schemas.microsoft.com/office/powerpoint/2010/main" val="4133662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0F0DB86-3C6B-44C0-8224-FBB1A660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92" y="609600"/>
            <a:ext cx="8617510" cy="1320800"/>
          </a:xfrm>
        </p:spPr>
        <p:txBody>
          <a:bodyPr numCol="1" anchor="ctr">
            <a:normAutofit fontScale="90000"/>
          </a:bodyPr>
          <a:lstStyle/>
          <a:p>
            <a:pPr algn="ctr"/>
            <a:r>
              <a:rPr lang="cs-CZ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Motivace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C02A656-7262-43E6-B308-0353A6DDC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Zájem o danou problematiku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Aplikace metod operačního výzkumu v praxi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Doplnění znalostí a získání nových zkušeností</a:t>
            </a:r>
          </a:p>
        </p:txBody>
      </p:sp>
    </p:spTree>
    <p:extLst>
      <p:ext uri="{BB962C8B-B14F-4D97-AF65-F5344CB8AC3E}">
        <p14:creationId xmlns:p14="http://schemas.microsoft.com/office/powerpoint/2010/main" val="27256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4F9366F-56A3-4E1F-9877-621D04B0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bakalářské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E45F6D7-57BC-4D39-BE66-F46F18B1D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Verdana"/>
                <a:cs typeface="Verdana"/>
              </a:rPr>
              <a:t>„Cílem </a:t>
            </a:r>
            <a:r>
              <a:rPr lang="cs-CZ" sz="2000" dirty="0">
                <a:latin typeface="Verdana"/>
                <a:cs typeface="Verdana"/>
              </a:rPr>
              <a:t>práce je analyzovat současný stav dopravně-logistických procesů v konkrétní firmě a navrhnout opatření k zefektivnění vybraných procesů</a:t>
            </a:r>
            <a:r>
              <a:rPr lang="cs-CZ" sz="2000" dirty="0" smtClean="0">
                <a:latin typeface="Verdana"/>
                <a:cs typeface="Verdana"/>
              </a:rPr>
              <a:t>.“</a:t>
            </a:r>
            <a:endParaRPr lang="cs-CZ" sz="2000" dirty="0">
              <a:latin typeface="Verdana"/>
              <a:ea typeface="Verdana" panose="020B0604030504040204" pitchFamily="34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80558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Výzkumné otázky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Mohu s použitím metod operačního výzkumu naplánovat optimální trasu přepravy?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6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5D35D0-1183-4454-8264-3BC0981B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Metodika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9D519D6-48E0-4923-BDEB-1220FFCB1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 syntézy a analogie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 pozorování a modelování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Metody operačního výzkumu</a:t>
            </a:r>
          </a:p>
          <a:p>
            <a:pPr lvl="1"/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 nejbližšího souseda</a:t>
            </a:r>
          </a:p>
          <a:p>
            <a:pPr lvl="1"/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Vogelova aproximační metoda</a:t>
            </a:r>
          </a:p>
        </p:txBody>
      </p:sp>
    </p:spTree>
    <p:extLst>
      <p:ext uri="{BB962C8B-B14F-4D97-AF65-F5344CB8AC3E}">
        <p14:creationId xmlns:p14="http://schemas.microsoft.com/office/powerpoint/2010/main" val="3240401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91CE566-74CE-4AF6-B2B9-16BF09902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Společnost NICOTRANS a.s.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6D16A72-A75E-4DFF-8485-44A7E79F9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Založena roku 2001 se sídlem v Českých Budějovicích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Předmět podnikání: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silniční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nákladní doprava</a:t>
            </a:r>
          </a:p>
          <a:p>
            <a:pPr lvl="1"/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Mezinárodní kamionová doprava</a:t>
            </a:r>
          </a:p>
          <a:p>
            <a:pPr lvl="1"/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Regionální rozvoz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Spolupráce s DAF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Aplikace využívaná společností</a:t>
            </a:r>
          </a:p>
          <a:p>
            <a:pPr lvl="1"/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Plantour</a:t>
            </a:r>
          </a:p>
        </p:txBody>
      </p:sp>
    </p:spTree>
    <p:extLst>
      <p:ext uri="{BB962C8B-B14F-4D97-AF65-F5344CB8AC3E}">
        <p14:creationId xmlns:p14="http://schemas.microsoft.com/office/powerpoint/2010/main" val="158424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Použité metody na dané trase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 nejbližšího souseda</a:t>
            </a:r>
          </a:p>
          <a:p>
            <a:pPr marL="0" indent="0">
              <a:buNone/>
            </a:pP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Vogelova aproximační metoda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3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C722CAE-D38C-4FD5-8A38-912923EE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cs-CZ" sz="4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Optimalizace metodou nejbližšího souseda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="" xmlns:a16="http://schemas.microsoft.com/office/drawing/2014/main" id="{542BEAFB-B788-4320-9A16-14FBDB9BD62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9789537"/>
              </p:ext>
            </p:extLst>
          </p:nvPr>
        </p:nvGraphicFramePr>
        <p:xfrm>
          <a:off x="525464" y="2543911"/>
          <a:ext cx="4421670" cy="3017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970">
                  <a:extLst>
                    <a:ext uri="{9D8B030D-6E8A-4147-A177-3AD203B41FA5}">
                      <a16:colId xmlns="" xmlns:a16="http://schemas.microsoft.com/office/drawing/2014/main" val="2177300364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2435301177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3461503830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2869991823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803035476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3915797599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721806736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1041472819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3183864168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3053739935"/>
                    </a:ext>
                  </a:extLst>
                </a:gridCol>
                <a:gridCol w="401970">
                  <a:extLst>
                    <a:ext uri="{9D8B030D-6E8A-4147-A177-3AD203B41FA5}">
                      <a16:colId xmlns="" xmlns:a16="http://schemas.microsoft.com/office/drawing/2014/main" val="3014305554"/>
                    </a:ext>
                  </a:extLst>
                </a:gridCol>
              </a:tblGrid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1176794607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28,1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18,2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48,7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3864983327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1364696273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17,4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51,3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4121812116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48,7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249668030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27,9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30,4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60,7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2493177639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443184658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18,2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63,2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3144626832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54,5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2860046347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17,4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29,9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1962101187"/>
                  </a:ext>
                </a:extLst>
              </a:tr>
              <a:tr h="2742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</a:t>
                      </a:r>
                      <a:r>
                        <a:rPr lang="cs-CZ" sz="900" baseline="-25000" dirty="0">
                          <a:effectLst/>
                        </a:rPr>
                        <a:t>10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52,1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60,1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63,2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54,5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72" marR="58672" marT="0" marB="0" anchor="ctr"/>
                </a:tc>
                <a:extLst>
                  <a:ext uri="{0D108BD9-81ED-4DB2-BD59-A6C34878D82A}">
                    <a16:rowId xmlns="" xmlns:a16="http://schemas.microsoft.com/office/drawing/2014/main" val="3431090237"/>
                  </a:ext>
                </a:extLst>
              </a:tr>
            </a:tbl>
          </a:graphicData>
        </a:graphic>
      </p:graphicFrame>
      <p:graphicFrame>
        <p:nvGraphicFramePr>
          <p:cNvPr id="8" name="Zástupný symbol pro obsah 7">
            <a:extLst>
              <a:ext uri="{FF2B5EF4-FFF2-40B4-BE49-F238E27FC236}">
                <a16:creationId xmlns="" xmlns:a16="http://schemas.microsoft.com/office/drawing/2014/main" id="{E7597CA2-0530-4289-9B5B-08AADBE4893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48792888"/>
              </p:ext>
            </p:extLst>
          </p:nvPr>
        </p:nvGraphicFramePr>
        <p:xfrm>
          <a:off x="4984017" y="2538897"/>
          <a:ext cx="4541779" cy="3021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889">
                  <a:extLst>
                    <a:ext uri="{9D8B030D-6E8A-4147-A177-3AD203B41FA5}">
                      <a16:colId xmlns="" xmlns:a16="http://schemas.microsoft.com/office/drawing/2014/main" val="188088050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3310703322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3299043061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206623783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1085219119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336474831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2019690356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1486643338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3478442943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734000009"/>
                    </a:ext>
                  </a:extLst>
                </a:gridCol>
                <a:gridCol w="412889">
                  <a:extLst>
                    <a:ext uri="{9D8B030D-6E8A-4147-A177-3AD203B41FA5}">
                      <a16:colId xmlns="" xmlns:a16="http://schemas.microsoft.com/office/drawing/2014/main" val="3133831537"/>
                    </a:ext>
                  </a:extLst>
                </a:gridCol>
              </a:tblGrid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V10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4256037942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28,1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18,2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48,7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3616594692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2182487473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8,8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17,4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51,3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3643632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48,7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487681793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27,9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20,6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30,4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60,7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3416865747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12,1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26,5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55,2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288598433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18,2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11,1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10,1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63,2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1576824453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13,7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7,9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3,6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9,4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54,5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3144204240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16,3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17,4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14,6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29,9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26,6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23,8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1507799697"/>
                  </a:ext>
                </a:extLst>
              </a:tr>
              <a:tr h="2747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V10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47,1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53,8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52,1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60,1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63,2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54,5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45,6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x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94" marR="58694" marT="0" marB="0" anchor="ctr"/>
                </a:tc>
                <a:extLst>
                  <a:ext uri="{0D108BD9-81ED-4DB2-BD59-A6C34878D82A}">
                    <a16:rowId xmlns="" xmlns:a16="http://schemas.microsoft.com/office/drawing/2014/main" val="205532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337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747</Words>
  <Application>Microsoft Macintosh PowerPoint</Application>
  <PresentationFormat>Custom</PresentationFormat>
  <Paragraphs>549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Fazeta</vt:lpstr>
      <vt:lpstr>Racionalizace  dopravně-logistických  procesů v konkrétní firmě</vt:lpstr>
      <vt:lpstr>Struktura prezentace</vt:lpstr>
      <vt:lpstr>Motivace k řešení daného problému</vt:lpstr>
      <vt:lpstr>Cíl bakalářské práce</vt:lpstr>
      <vt:lpstr>Výzkumné otázky</vt:lpstr>
      <vt:lpstr>Metodika práce</vt:lpstr>
      <vt:lpstr>Společnost NICOTRANS a.s.</vt:lpstr>
      <vt:lpstr>Použité metody na dané trase</vt:lpstr>
      <vt:lpstr>Optimalizace metodou nejbližšího souseda</vt:lpstr>
      <vt:lpstr>Optimalizace Vogelovou aproximační metodou</vt:lpstr>
      <vt:lpstr>Porovnání tras v počtu najetých km</vt:lpstr>
      <vt:lpstr>Porovnání tras s ohledem na potřebný čas</vt:lpstr>
      <vt:lpstr>Závěrečné shrnutí</vt:lpstr>
      <vt:lpstr>Doplňující dotazy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dopravně-logistických procesů v konkrétní firmě</dc:title>
  <dc:creator>Kristina Novotná</dc:creator>
  <cp:lastModifiedBy>Daniela Novotna</cp:lastModifiedBy>
  <cp:revision>42</cp:revision>
  <dcterms:created xsi:type="dcterms:W3CDTF">2017-06-09T09:53:11Z</dcterms:created>
  <dcterms:modified xsi:type="dcterms:W3CDTF">2017-06-20T19:44:24Z</dcterms:modified>
</cp:coreProperties>
</file>