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76" r:id="rId3"/>
    <p:sldId id="258" r:id="rId4"/>
    <p:sldId id="259" r:id="rId5"/>
    <p:sldId id="274" r:id="rId6"/>
    <p:sldId id="267" r:id="rId7"/>
    <p:sldId id="275" r:id="rId8"/>
    <p:sldId id="271" r:id="rId9"/>
    <p:sldId id="277" r:id="rId10"/>
    <p:sldId id="278" r:id="rId11"/>
    <p:sldId id="262" r:id="rId12"/>
    <p:sldId id="264" r:id="rId13"/>
    <p:sldId id="263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69" d="100"/>
          <a:sy n="69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078D9-4507-422B-A8C6-9266E99C5D0A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97FC0-C1FF-4859-A4A5-45287B406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01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97FC0-C1FF-4859-A4A5-45287B406C6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62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844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8787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806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441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163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962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55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38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0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74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69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9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72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57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5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25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1106" y="404665"/>
            <a:ext cx="5907358" cy="108012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2700" dirty="0"/>
            </a:br>
            <a:br>
              <a:rPr lang="cs-CZ" sz="2700" dirty="0"/>
            </a:br>
            <a:br>
              <a:rPr lang="cs-CZ" sz="2700" dirty="0"/>
            </a:br>
            <a:br>
              <a:rPr lang="cs-CZ" sz="2700" dirty="0"/>
            </a:br>
            <a:r>
              <a:rPr lang="cs-CZ" sz="2700" dirty="0">
                <a:solidFill>
                  <a:schemeClr val="tx1"/>
                </a:solidFill>
              </a:rPr>
              <a:t>Vysoká škola technická a ekonomická </a:t>
            </a:r>
            <a:br>
              <a:rPr lang="cs-CZ" sz="2700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	v Českých Budějovicích</a:t>
            </a:r>
            <a:br>
              <a:rPr lang="cs-CZ" sz="2700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        Katedra dopravy a logistiky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8064896" cy="2304256"/>
          </a:xfrm>
        </p:spPr>
        <p:txBody>
          <a:bodyPr>
            <a:normAutofit lnSpcReduction="10000"/>
          </a:bodyPr>
          <a:lstStyle/>
          <a:p>
            <a:pPr algn="l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41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Letecká doprava v ČR z hlediska jednotlivých leteckých dopravců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88640"/>
            <a:ext cx="187220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2"/>
          <p:cNvSpPr txBox="1">
            <a:spLocks/>
          </p:cNvSpPr>
          <p:nvPr/>
        </p:nvSpPr>
        <p:spPr>
          <a:xfrm>
            <a:off x="107504" y="5229200"/>
            <a:ext cx="7056784" cy="1556792"/>
          </a:xfrm>
          <a:prstGeom prst="rect">
            <a:avLst/>
          </a:prstGeom>
        </p:spPr>
        <p:txBody>
          <a:bodyPr vert="horz" lIns="45720" rIns="45720">
            <a:normAutofit lnSpcReduction="1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/>
            <a:endParaRPr lang="cs-CZ" sz="1800" dirty="0"/>
          </a:p>
          <a:p>
            <a:pPr algn="l"/>
            <a:r>
              <a:rPr lang="cs-CZ" sz="1800" dirty="0">
                <a:solidFill>
                  <a:schemeClr val="tx1"/>
                </a:solidFill>
              </a:rPr>
              <a:t>Autor bakalářské práce: Jakub Pochop</a:t>
            </a:r>
          </a:p>
          <a:p>
            <a:pPr algn="l"/>
            <a:r>
              <a:rPr lang="cs-CZ" sz="1800" dirty="0">
                <a:solidFill>
                  <a:schemeClr val="tx1"/>
                </a:solidFill>
              </a:rPr>
              <a:t>Vedoucí bakalářské práce: Ing. Ladislav Bartuška</a:t>
            </a:r>
          </a:p>
          <a:p>
            <a:pPr algn="l"/>
            <a:r>
              <a:rPr lang="cs-CZ" sz="1800" dirty="0">
                <a:solidFill>
                  <a:schemeClr val="tx1"/>
                </a:solidFill>
              </a:rPr>
              <a:t>Oponent bakalářské práce: Ing. Gustav Sysel </a:t>
            </a:r>
          </a:p>
          <a:p>
            <a:pPr algn="l"/>
            <a:r>
              <a:rPr lang="cs-CZ" sz="1800" dirty="0">
                <a:solidFill>
                  <a:schemeClr val="tx1"/>
                </a:solidFill>
              </a:rPr>
              <a:t>České Budějovice, červen 2017</a:t>
            </a:r>
          </a:p>
        </p:txBody>
      </p:sp>
    </p:spTree>
    <p:extLst>
      <p:ext uri="{BB962C8B-B14F-4D97-AF65-F5344CB8AC3E}">
        <p14:creationId xmlns:p14="http://schemas.microsoft.com/office/powerpoint/2010/main" val="876308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80% mezinárodní lety, 59% </a:t>
            </a:r>
            <a:r>
              <a:rPr lang="cs-CZ" dirty="0" err="1">
                <a:solidFill>
                  <a:schemeClr val="tx1"/>
                </a:solidFill>
              </a:rPr>
              <a:t>lowcost</a:t>
            </a:r>
            <a:r>
              <a:rPr lang="cs-CZ" dirty="0">
                <a:solidFill>
                  <a:schemeClr val="tx1"/>
                </a:solidFill>
              </a:rPr>
              <a:t> vnitrostátní*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34% zásadně pro výstavbu letiště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36% pouze na dovolenou, 32% častěji</a:t>
            </a:r>
          </a:p>
        </p:txBody>
      </p:sp>
    </p:spTree>
    <p:extLst>
      <p:ext uri="{BB962C8B-B14F-4D97-AF65-F5344CB8AC3E}">
        <p14:creationId xmlns:p14="http://schemas.microsoft.com/office/powerpoint/2010/main" val="161848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Závěrečné shrnutí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Letecká doprava využívána hlavně při dovolených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Narůst cestujících každým rokem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Nízkonákladoví dopravci směřují lety na západ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Je těžké předpovědět další vývoj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Letiště v Č.B. vítáno, šance uspět jen s charter. lety</a:t>
            </a:r>
          </a:p>
        </p:txBody>
      </p:sp>
    </p:spTree>
    <p:extLst>
      <p:ext uri="{BB962C8B-B14F-4D97-AF65-F5344CB8AC3E}">
        <p14:creationId xmlns:p14="http://schemas.microsoft.com/office/powerpoint/2010/main" val="2866970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2941787"/>
          </a:xfrm>
        </p:spPr>
        <p:txBody>
          <a:bodyPr/>
          <a:lstStyle/>
          <a:p>
            <a:pPr marL="109728" indent="0" algn="ctr">
              <a:buNone/>
            </a:pPr>
            <a:r>
              <a:rPr lang="cs-CZ" sz="4400" dirty="0">
                <a:solidFill>
                  <a:schemeClr val="tx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031389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602627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4100" b="1" dirty="0">
                <a:solidFill>
                  <a:srgbClr val="DEF5FA">
                    <a:lumMod val="50000"/>
                  </a:srgb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		</a:t>
            </a:r>
            <a:r>
              <a:rPr lang="cs-CZ" sz="4100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Doplňující otázky</a:t>
            </a:r>
            <a:endParaRPr lang="cs-CZ" dirty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cs-CZ" dirty="0">
                <a:solidFill>
                  <a:schemeClr val="tx1"/>
                </a:solidFill>
              </a:rPr>
              <a:t>Vedoucí bakalářské práce:</a:t>
            </a:r>
          </a:p>
          <a:p>
            <a:pPr marL="109728" indent="0">
              <a:buNone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Setkal jste se při zpracovávání dotazníků s nějakou zajímavou informací z oblasti letecké dopravy v ČR?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Když tuto problematiku vztáhneme na region Jižních Čech, jaký názor máte na vybudování mezinárodního letiště v Českých Budějovicích? Jakým směrem by se podle Vás budoucí letiště mělo ubírat z hlediska provozu jednotlivých leteckých společností?</a:t>
            </a:r>
            <a:endParaRPr lang="cs-CZ" sz="2400" dirty="0"/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485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4100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		Doplňující otázky</a:t>
            </a:r>
            <a:endParaRPr lang="cs-CZ" dirty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marL="109728" indent="0">
              <a:buNone/>
            </a:pPr>
            <a:r>
              <a:rPr lang="cs-CZ" dirty="0">
                <a:solidFill>
                  <a:schemeClr val="tx1"/>
                </a:solidFill>
              </a:rPr>
              <a:t>Oponent bakalářské práce:</a:t>
            </a:r>
          </a:p>
          <a:p>
            <a:pPr marL="109728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Proč jste neoslovil, jak by se z názvu práce dalo očekávat, letecké dopravce provozující pravidelnou a nepravidelnou leteckou dopravu na letištích v ČR?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 Zajímal jste se o ekonomiku provozu leteckých dopravců? Vyplatí se provozovat obchodní leteckou dopravu i na ostatních letištích vyjma Prahy Ruzyně?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400" dirty="0"/>
              <a:t>Proč jste zvolil výzkum veřejnosti pouze elektronickou cestou a to přes sociální síť?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553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Motivace a důvody k výběru daného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Osobní zájem o leteckou dopravu a létání obecně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Nejzajímavější a nejrychlejší způsob osobní přepravy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Vývoj letecké dopravy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Letiště v Českých Budějovicích</a:t>
            </a:r>
          </a:p>
        </p:txBody>
      </p:sp>
    </p:spTree>
    <p:extLst>
      <p:ext uri="{BB962C8B-B14F-4D97-AF65-F5344CB8AC3E}">
        <p14:creationId xmlns:p14="http://schemas.microsoft.com/office/powerpoint/2010/main" val="410795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Cíl práce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Cílem bakalářské práce je analýza současného stavu osobní letecké dopravy v České republice, jejíž součástí je dotazníkový průzkum z řad zástupců jednotlivých letišť v České republice a anketa mezi uživateli letecké dopravy. </a:t>
            </a:r>
          </a:p>
        </p:txBody>
      </p:sp>
    </p:spTree>
    <p:extLst>
      <p:ext uri="{BB962C8B-B14F-4D97-AF65-F5344CB8AC3E}">
        <p14:creationId xmlns:p14="http://schemas.microsoft.com/office/powerpoint/2010/main" val="35096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Použité metody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prstClr val="black"/>
                </a:solidFill>
              </a:rPr>
              <a:t>Anketa mezi uživateli letecké dopravy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cs-CZ" sz="2000" dirty="0">
              <a:solidFill>
                <a:prstClr val="black"/>
              </a:solidFill>
            </a:endParaRP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prstClr val="black"/>
                </a:solidFill>
              </a:rPr>
              <a:t>Dotazníkový průzkum z řad letištních zástupců</a:t>
            </a:r>
          </a:p>
          <a:p>
            <a:pPr marL="0" lvl="0" indent="0">
              <a:buClr>
                <a:srgbClr val="C00000"/>
              </a:buClr>
              <a:buNone/>
            </a:pPr>
            <a:r>
              <a:rPr lang="cs-CZ" sz="2000" dirty="0">
                <a:solidFill>
                  <a:prstClr val="black"/>
                </a:solidFill>
              </a:rPr>
              <a:t> </a:t>
            </a:r>
          </a:p>
          <a:p>
            <a:pPr lvl="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prstClr val="black"/>
                </a:solidFill>
              </a:rPr>
              <a:t>Srovnání statistik </a:t>
            </a:r>
          </a:p>
          <a:p>
            <a:pPr marL="393192" lvl="1" indent="0">
              <a:buClr>
                <a:srgbClr val="2DA2BF"/>
              </a:buClr>
              <a:buNone/>
            </a:pPr>
            <a:r>
              <a:rPr lang="cs-CZ" sz="1800" dirty="0">
                <a:solidFill>
                  <a:prstClr val="black"/>
                </a:solidFill>
              </a:rPr>
              <a:t>  </a:t>
            </a:r>
            <a:endParaRPr lang="cs-CZ" sz="1800" dirty="0"/>
          </a:p>
          <a:p>
            <a:pPr marL="1371600" lvl="5" indent="0">
              <a:lnSpc>
                <a:spcPct val="200000"/>
              </a:lnSpc>
              <a:buClr>
                <a:srgbClr val="2DA2BF"/>
              </a:buClr>
              <a:buNone/>
            </a:pPr>
            <a:endParaRPr lang="cs-CZ" dirty="0">
              <a:solidFill>
                <a:prstClr val="black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987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Analýza stavu letecké dopravy v České republice zaměřená na cestující</a:t>
            </a:r>
            <a:endParaRPr lang="cs-CZ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475656" y="2708920"/>
            <a:ext cx="8229600" cy="5098571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Pravidelnost cestování leteckou dopravou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Upřednostnění letecké dopravy oproti ostatním druhům dopravy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Nejvyužívanější letiště mezi dotázanými respondenty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Oblíbenost nízkonákladových aerolinií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88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Závěry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Většina cestujících využívá </a:t>
            </a:r>
            <a:r>
              <a:rPr lang="cs-CZ" dirty="0" err="1">
                <a:solidFill>
                  <a:schemeClr val="tx1"/>
                </a:solidFill>
              </a:rPr>
              <a:t>l.d</a:t>
            </a:r>
            <a:r>
              <a:rPr lang="cs-CZ" dirty="0">
                <a:solidFill>
                  <a:schemeClr val="tx1"/>
                </a:solidFill>
              </a:rPr>
              <a:t>. převážně na dovolené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 59% dotázaných k tomuto účelu využívá leteckou dopravu oproti ostatním druhům dopravy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Letiště Václava Havla 87% dotázaných, 8% Vídeň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Nízkonákladové aerolinie oblíbené u 50% dotázaných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83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Analýza stavu letecké dopravy v České republice na mezinárodních letištích</a:t>
            </a:r>
            <a:endParaRPr lang="cs-CZ" sz="3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Statistika pohybů na letišti za posledních 5 let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Podíl charterové/pravidelné dopravy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Letečtí dopravci operující z letiště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Očekáváný nárůst nízkonákladových dopravců</a:t>
            </a:r>
          </a:p>
        </p:txBody>
      </p:sp>
    </p:spTree>
    <p:extLst>
      <p:ext uri="{BB962C8B-B14F-4D97-AF65-F5344CB8AC3E}">
        <p14:creationId xmlns:p14="http://schemas.microsoft.com/office/powerpoint/2010/main" val="377877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Závěry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Mírný nárůst pohybů každým rokem (vyjma Par. a KV)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Nepravidelný poměr charter/pravidelné let. dopravy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Travel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Service</a:t>
            </a:r>
            <a:r>
              <a:rPr lang="cs-CZ" dirty="0">
                <a:solidFill>
                  <a:schemeClr val="tx1"/>
                </a:solidFill>
              </a:rPr>
              <a:t>, ČSA, Ryanair, </a:t>
            </a:r>
            <a:r>
              <a:rPr lang="cs-CZ" dirty="0" err="1">
                <a:solidFill>
                  <a:schemeClr val="tx1"/>
                </a:solidFill>
              </a:rPr>
              <a:t>Emirates</a:t>
            </a:r>
            <a:r>
              <a:rPr lang="cs-CZ" dirty="0">
                <a:solidFill>
                  <a:schemeClr val="tx1"/>
                </a:solidFill>
              </a:rPr>
              <a:t>, Delta, Lufthansa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Vyjma VH nezaznamenán nárůst </a:t>
            </a:r>
            <a:r>
              <a:rPr lang="cs-CZ" dirty="0" err="1">
                <a:solidFill>
                  <a:schemeClr val="tx1"/>
                </a:solidFill>
              </a:rPr>
              <a:t>lowcost</a:t>
            </a:r>
            <a:r>
              <a:rPr lang="cs-CZ" dirty="0">
                <a:solidFill>
                  <a:schemeClr val="tx1"/>
                </a:solidFill>
              </a:rPr>
              <a:t> dopravců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169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Mínění veřejnosti o plánovaném mezinárodním letišti v Českých Budějovicích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Využití letiště pro vnitrostátní/zahraniční cesty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Názor na investice do letiště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dirty="0">
                <a:solidFill>
                  <a:schemeClr val="tx1"/>
                </a:solidFill>
              </a:rPr>
              <a:t>Pravděpodobná četnost využití letiště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689581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1980</TotalTime>
  <Words>308</Words>
  <Application>Microsoft Office PowerPoint</Application>
  <PresentationFormat>Předvádění na obrazovce (4:3)</PresentationFormat>
  <Paragraphs>88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Wingdings 3</vt:lpstr>
      <vt:lpstr>Stébla</vt:lpstr>
      <vt:lpstr>    Vysoká škola technická a ekonomická   v Českých Budějovicích         Katedra dopravy a logistiky</vt:lpstr>
      <vt:lpstr>Motivace a důvody k výběru daného tématu</vt:lpstr>
      <vt:lpstr>Cíl práce</vt:lpstr>
      <vt:lpstr>Použité metody</vt:lpstr>
      <vt:lpstr>Analýza stavu letecké dopravy v České republice zaměřená na cestující</vt:lpstr>
      <vt:lpstr>Závěry</vt:lpstr>
      <vt:lpstr>Analýza stavu letecké dopravy v České republice na mezinárodních letištích</vt:lpstr>
      <vt:lpstr>Závěry</vt:lpstr>
      <vt:lpstr>Mínění veřejnosti o plánovaném mezinárodním letišti v Českých Budějovicích </vt:lpstr>
      <vt:lpstr>Závěry</vt:lpstr>
      <vt:lpstr>Závěrečné shrnutí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Daniel Nový</dc:creator>
  <cp:lastModifiedBy>Jakub Pochop</cp:lastModifiedBy>
  <cp:revision>72</cp:revision>
  <dcterms:created xsi:type="dcterms:W3CDTF">2015-05-18T05:29:31Z</dcterms:created>
  <dcterms:modified xsi:type="dcterms:W3CDTF">2017-06-21T21:32:25Z</dcterms:modified>
</cp:coreProperties>
</file>