
<file path=[Content_Types].xml><?xml version="1.0" encoding="utf-8"?>
<Types xmlns="http://schemas.openxmlformats.org/package/2006/content-types">
  <Default Extension="png" ContentType="image/png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6" r:id="rId9"/>
    <p:sldId id="267" r:id="rId10"/>
    <p:sldId id="265" r:id="rId11"/>
    <p:sldId id="268" r:id="rId12"/>
    <p:sldId id="269" r:id="rId13"/>
    <p:sldId id="270" r:id="rId14"/>
    <p:sldId id="271" r:id="rId15"/>
  </p:sldIdLst>
  <p:sldSz cx="12190413" cy="6859588"/>
  <p:notesSz cx="6858000" cy="9144000"/>
  <p:defaultTextStyle>
    <a:defPPr>
      <a:defRPr lang="cs-CZ"/>
    </a:defPPr>
    <a:lvl1pPr marL="0" algn="l" defTabSz="110377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51886" algn="l" defTabSz="110377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103772" algn="l" defTabSz="110377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55658" algn="l" defTabSz="110377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207544" algn="l" defTabSz="110377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59431" algn="l" defTabSz="110377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311317" algn="l" defTabSz="110377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63203" algn="l" defTabSz="110377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415089" algn="l" defTabSz="110377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9" d="100"/>
          <a:sy n="99" d="100"/>
        </p:scale>
        <p:origin x="-180" y="-72"/>
      </p:cViewPr>
      <p:guideLst>
        <p:guide orient="horz" pos="216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3047604" y="3124924"/>
            <a:ext cx="8228529" cy="1894800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047604" y="5004480"/>
            <a:ext cx="8228529" cy="1371918"/>
          </a:xfrm>
        </p:spPr>
        <p:txBody>
          <a:bodyPr/>
          <a:lstStyle>
            <a:lvl1pPr marL="0" indent="0" algn="l">
              <a:buNone/>
              <a:defRPr sz="2200" b="1">
                <a:solidFill>
                  <a:schemeClr val="tx2"/>
                </a:solidFill>
              </a:defRPr>
            </a:lvl1pPr>
            <a:lvl2pPr marL="551886" indent="0" algn="ctr">
              <a:buNone/>
            </a:lvl2pPr>
            <a:lvl3pPr marL="1103772" indent="0" algn="ctr">
              <a:buNone/>
            </a:lvl3pPr>
            <a:lvl4pPr marL="1655658" indent="0" algn="ctr">
              <a:buNone/>
            </a:lvl4pPr>
            <a:lvl5pPr marL="2207544" indent="0" algn="ctr">
              <a:buNone/>
            </a:lvl5pPr>
            <a:lvl6pPr marL="2759431" indent="0" algn="ctr">
              <a:buNone/>
            </a:lvl6pPr>
            <a:lvl7pPr marL="3311317" indent="0" algn="ctr">
              <a:buNone/>
            </a:lvl7pPr>
            <a:lvl8pPr marL="3863203" indent="0" algn="ctr">
              <a:buNone/>
            </a:lvl8pPr>
            <a:lvl9pPr marL="4415089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19" y="1110946"/>
            <a:ext cx="2286529" cy="507934"/>
          </a:xfrm>
        </p:spPr>
        <p:txBody>
          <a:bodyPr/>
          <a:lstStyle/>
          <a:p>
            <a:fld id="{1AEAA769-E06A-402C-AE98-B5AEA514930A}" type="datetimeFigureOut">
              <a:rPr lang="cs-CZ" smtClean="0"/>
              <a:t>20. 6. 2017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3990" y="4118707"/>
            <a:ext cx="3658447" cy="511997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507934" y="0"/>
            <a:ext cx="812694" cy="6859588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0377" tIns="55189" rIns="110377" bIns="5518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368400" y="0"/>
            <a:ext cx="139534" cy="6859588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0377" tIns="55189" rIns="110377" bIns="5518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1320628" y="0"/>
            <a:ext cx="242464" cy="6859588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0377" tIns="55189" rIns="110377" bIns="5518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521562" y="0"/>
            <a:ext cx="307000" cy="6859588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0377" tIns="55189" rIns="110377" bIns="5518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41774" y="0"/>
            <a:ext cx="0" cy="6859588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0377" tIns="55189" rIns="110377" bIns="55189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1219041" y="0"/>
            <a:ext cx="0" cy="6859588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0377" tIns="55189" rIns="110377" bIns="55189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1138668" y="0"/>
            <a:ext cx="0" cy="6859588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0377" tIns="55189" rIns="110377" bIns="55189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2301887" y="0"/>
            <a:ext cx="0" cy="6859588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0377" tIns="55189" rIns="110377" bIns="55189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422215" y="0"/>
            <a:ext cx="0" cy="6859588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0377" tIns="55189" rIns="110377" bIns="55189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12150226" y="0"/>
            <a:ext cx="0" cy="6859588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0377" tIns="55189" rIns="110377" bIns="55189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625389" y="0"/>
            <a:ext cx="101587" cy="6859588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0377" tIns="55189" rIns="110377" bIns="5518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812695" y="3429795"/>
            <a:ext cx="1726975" cy="12957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0377" tIns="55189" rIns="110377" bIns="5518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745950" y="4867879"/>
            <a:ext cx="855121" cy="641573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0377" tIns="55189" rIns="110377" bIns="5518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454584" y="5501906"/>
            <a:ext cx="182856" cy="137192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0377" tIns="55189" rIns="110377" bIns="5518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2218655" y="5789492"/>
            <a:ext cx="365712" cy="274384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0377" tIns="55189" rIns="110377" bIns="5518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2539670" y="4496842"/>
            <a:ext cx="487617" cy="36584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0377" tIns="55189" rIns="110377" bIns="5518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767162" y="4929843"/>
            <a:ext cx="812694" cy="517644"/>
          </a:xfrm>
        </p:spPr>
        <p:txBody>
          <a:bodyPr/>
          <a:lstStyle/>
          <a:p>
            <a:fld id="{9E2E03C3-69CC-4987-B350-F3DFF606373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A769-E06A-402C-AE98-B5AEA514930A}" type="datetimeFigureOut">
              <a:rPr lang="cs-CZ" smtClean="0"/>
              <a:t>20. 6. 2017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03C3-69CC-4987-B350-F3DFF606373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8050" y="274704"/>
            <a:ext cx="2234909" cy="585288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522" y="274703"/>
            <a:ext cx="8025355" cy="585288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A769-E06A-402C-AE98-B5AEA514930A}" type="datetimeFigureOut">
              <a:rPr lang="cs-CZ" smtClean="0"/>
              <a:t>20. 6. 2017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03C3-69CC-4987-B350-F3DFF606373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09521" y="1600572"/>
            <a:ext cx="9955504" cy="487488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AEAA769-E06A-402C-AE98-B5AEA514930A}" type="datetimeFigureOut">
              <a:rPr lang="cs-CZ" smtClean="0"/>
              <a:t>20. 6. 2017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E2E03C3-69CC-4987-B350-F3DFF606373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7604" y="2896271"/>
            <a:ext cx="8228529" cy="2054065"/>
          </a:xfrm>
        </p:spPr>
        <p:txBody>
          <a:bodyPr/>
          <a:lstStyle>
            <a:lvl1pPr algn="l">
              <a:buNone/>
              <a:defRPr sz="36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47604" y="5011310"/>
            <a:ext cx="8228529" cy="1371918"/>
          </a:xfrm>
        </p:spPr>
        <p:txBody>
          <a:bodyPr anchor="t"/>
          <a:lstStyle>
            <a:lvl1pPr marL="0" indent="0">
              <a:buNone/>
              <a:defRPr sz="2200" b="1">
                <a:solidFill>
                  <a:schemeClr val="tx2"/>
                </a:solidFill>
              </a:defRPr>
            </a:lvl1pPr>
            <a:lvl2pPr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0199" y="1107280"/>
            <a:ext cx="2286529" cy="507934"/>
          </a:xfrm>
        </p:spPr>
        <p:txBody>
          <a:bodyPr/>
          <a:lstStyle/>
          <a:p>
            <a:fld id="{1AEAA769-E06A-402C-AE98-B5AEA514930A}" type="datetimeFigureOut">
              <a:rPr lang="cs-CZ" smtClean="0"/>
              <a:t>20. 6. 2017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4240" y="4115846"/>
            <a:ext cx="3658447" cy="511997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507934" y="0"/>
            <a:ext cx="812694" cy="6859588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0377" tIns="55189" rIns="110377" bIns="5518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368400" y="0"/>
            <a:ext cx="139534" cy="6859588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0377" tIns="55189" rIns="110377" bIns="5518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1320628" y="0"/>
            <a:ext cx="242464" cy="6859588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0377" tIns="55189" rIns="110377" bIns="5518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521562" y="0"/>
            <a:ext cx="307000" cy="6859588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0377" tIns="55189" rIns="110377" bIns="5518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41774" y="0"/>
            <a:ext cx="0" cy="6859588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0377" tIns="55189" rIns="110377" bIns="55189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1219041" y="0"/>
            <a:ext cx="0" cy="6859588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0377" tIns="55189" rIns="110377" bIns="55189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138668" y="0"/>
            <a:ext cx="0" cy="6859588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0377" tIns="55189" rIns="110377" bIns="55189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2301887" y="0"/>
            <a:ext cx="0" cy="6859588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0377" tIns="55189" rIns="110377" bIns="55189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422215" y="0"/>
            <a:ext cx="0" cy="6859588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0377" tIns="55189" rIns="110377" bIns="55189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625389" y="0"/>
            <a:ext cx="101587" cy="6859588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0377" tIns="55189" rIns="110377" bIns="5518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812695" y="3429795"/>
            <a:ext cx="1726975" cy="12957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0377" tIns="55189" rIns="110377" bIns="5518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766043" y="4867879"/>
            <a:ext cx="855121" cy="641573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0377" tIns="55189" rIns="110377" bIns="5518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454584" y="5501906"/>
            <a:ext cx="182856" cy="137192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0377" tIns="55189" rIns="110377" bIns="5518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2218655" y="5792541"/>
            <a:ext cx="365712" cy="274384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0377" tIns="55189" rIns="110377" bIns="5518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2505061" y="4480926"/>
            <a:ext cx="487617" cy="36584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0377" tIns="55189" rIns="110377" bIns="5518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12129013" y="0"/>
            <a:ext cx="0" cy="6859588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0377" tIns="55189" rIns="110377" bIns="55189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787255" y="4929843"/>
            <a:ext cx="812694" cy="517644"/>
          </a:xfrm>
        </p:spPr>
        <p:txBody>
          <a:bodyPr/>
          <a:lstStyle/>
          <a:p>
            <a:fld id="{9E2E03C3-69CC-4987-B350-F3DFF606373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A769-E06A-402C-AE98-B5AEA514930A}" type="datetimeFigureOut">
              <a:rPr lang="cs-CZ" smtClean="0"/>
              <a:t>20. 6. 2017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03C3-69CC-4987-B350-F3DFF606373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522" y="1600570"/>
            <a:ext cx="4876165" cy="4573059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692924" y="1600570"/>
            <a:ext cx="4876165" cy="4573059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22" y="273114"/>
            <a:ext cx="10057091" cy="1143265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A769-E06A-402C-AE98-B5AEA514930A}" type="datetimeFigureOut">
              <a:rPr lang="cs-CZ" smtClean="0"/>
              <a:t>20. 6. 2017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03C3-69CC-4987-B350-F3DFF6063732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522" y="2362747"/>
            <a:ext cx="4876165" cy="38871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828542" y="2362747"/>
            <a:ext cx="4876165" cy="38871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609522" y="1570083"/>
            <a:ext cx="4876165" cy="658521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4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5790446" y="1570083"/>
            <a:ext cx="4876165" cy="658521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4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AEAA769-E06A-402C-AE98-B5AEA514930A}" type="datetimeFigureOut">
              <a:rPr lang="cs-CZ" smtClean="0"/>
              <a:t>20. 6. 2017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E2E03C3-69CC-4987-B350-F3DFF606373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A769-E06A-402C-AE98-B5AEA514930A}" type="datetimeFigureOut">
              <a:rPr lang="cs-CZ" smtClean="0"/>
              <a:t>20. 6. 2017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03C3-69CC-4987-B350-F3DFF606373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1682479" y="0"/>
            <a:ext cx="0" cy="6859588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0377" tIns="55189" rIns="110377" bIns="55189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5545498" y="3125034"/>
            <a:ext cx="6310821" cy="609521"/>
          </a:xfrm>
        </p:spPr>
        <p:txBody>
          <a:bodyPr anchor="b"/>
          <a:lstStyle>
            <a:lvl1pPr algn="l">
              <a:buNone/>
              <a:defRPr sz="24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081859" y="274383"/>
            <a:ext cx="2035799" cy="4984634"/>
          </a:xfrm>
        </p:spPr>
        <p:txBody>
          <a:bodyPr/>
          <a:lstStyle>
            <a:lvl1pPr marL="0" indent="0">
              <a:spcBef>
                <a:spcPts val="483"/>
              </a:spcBef>
              <a:spcAft>
                <a:spcPts val="1207"/>
              </a:spcAft>
              <a:buNone/>
              <a:defRPr sz="1400"/>
            </a:lvl1pPr>
            <a:lvl2pPr>
              <a:buNone/>
              <a:defRPr sz="1400"/>
            </a:lvl2pPr>
            <a:lvl3pPr>
              <a:buNone/>
              <a:defRPr sz="1200"/>
            </a:lvl3pPr>
            <a:lvl4pPr>
              <a:buNone/>
              <a:defRPr sz="1100"/>
            </a:lvl4pPr>
            <a:lvl5pPr>
              <a:buNone/>
              <a:defRPr sz="11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8330116" y="0"/>
            <a:ext cx="0" cy="6859588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0377" tIns="55189" rIns="110377" bIns="55189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255320" y="0"/>
            <a:ext cx="0" cy="6859588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0377" tIns="55189" rIns="110377" bIns="55189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1987239" y="0"/>
            <a:ext cx="0" cy="6859588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0377" tIns="55189" rIns="110377" bIns="55189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784067" y="0"/>
            <a:ext cx="406347" cy="6859588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0377" tIns="55189" rIns="110377" bIns="5518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1885653" y="0"/>
            <a:ext cx="0" cy="6859588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0377" tIns="55189" rIns="110377" bIns="55189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10873849" y="5716323"/>
            <a:ext cx="731425" cy="548767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0377" tIns="55189" rIns="110377" bIns="5518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406348" y="274384"/>
            <a:ext cx="7517421" cy="6329113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AEAA769-E06A-402C-AE98-B5AEA514930A}" type="datetimeFigureOut">
              <a:rPr lang="cs-CZ" smtClean="0"/>
              <a:t>20. 6. 2017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E2E03C3-69CC-4987-B350-F3DFF6063732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1682479" y="0"/>
            <a:ext cx="0" cy="6859588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0377" tIns="55189" rIns="110377" bIns="55189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0873849" y="5716323"/>
            <a:ext cx="731425" cy="548767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0377" tIns="55189" rIns="110377" bIns="5518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5516546" y="3125034"/>
            <a:ext cx="6310821" cy="609521"/>
          </a:xfrm>
        </p:spPr>
        <p:txBody>
          <a:bodyPr anchor="b"/>
          <a:lstStyle>
            <a:lvl1pPr algn="l">
              <a:buNone/>
              <a:defRPr sz="24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8228529" cy="6859588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9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019890" y="264857"/>
            <a:ext cx="2031736" cy="4957196"/>
          </a:xfrm>
        </p:spPr>
        <p:txBody>
          <a:bodyPr rot="0" spcFirstLastPara="0" vertOverflow="overflow" horzOverflow="overflow" vert="horz" wrap="square" lIns="110377" tIns="55189" rIns="110377" bIns="55189" numCol="1" spcCol="331132" rtlCol="0" fromWordArt="0" anchor="t" anchorCtr="0" forceAA="0" compatLnSpc="1">
            <a:normAutofit/>
          </a:bodyPr>
          <a:lstStyle>
            <a:lvl1pPr marL="0" indent="0">
              <a:spcBef>
                <a:spcPts val="121"/>
              </a:spcBef>
              <a:spcAft>
                <a:spcPts val="483"/>
              </a:spcAft>
              <a:buFontTx/>
              <a:buNone/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1987239" y="0"/>
            <a:ext cx="0" cy="6859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0377" tIns="55189" rIns="110377" bIns="55189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11784067" y="0"/>
            <a:ext cx="406347" cy="6859588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0377" tIns="55189" rIns="110377" bIns="5518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11885653" y="0"/>
            <a:ext cx="0" cy="6859588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0377" tIns="55189" rIns="110377" bIns="55189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8330116" y="0"/>
            <a:ext cx="0" cy="6859588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0377" tIns="55189" rIns="110377" bIns="55189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255320" y="0"/>
            <a:ext cx="0" cy="6859588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0377" tIns="55189" rIns="110377" bIns="55189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AEAA769-E06A-402C-AE98-B5AEA514930A}" type="datetimeFigureOut">
              <a:rPr lang="cs-CZ" smtClean="0"/>
              <a:t>20. 6. 2017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E2E03C3-69CC-4987-B350-F3DFF6063732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1682479" y="0"/>
            <a:ext cx="0" cy="6859588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0377" tIns="55189" rIns="110377" bIns="55189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521" y="274702"/>
            <a:ext cx="9955504" cy="1143265"/>
          </a:xfrm>
          <a:prstGeom prst="rect">
            <a:avLst/>
          </a:prstGeom>
        </p:spPr>
        <p:txBody>
          <a:bodyPr vert="horz" lIns="110377" tIns="55189" rIns="110377" bIns="55189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09521" y="1600572"/>
            <a:ext cx="9955504" cy="4874880"/>
          </a:xfrm>
          <a:prstGeom prst="rect">
            <a:avLst/>
          </a:prstGeom>
        </p:spPr>
        <p:txBody>
          <a:bodyPr vert="horz" lIns="110377" tIns="55189" rIns="110377" bIns="55189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10452915" y="1018172"/>
            <a:ext cx="2012146" cy="511997"/>
          </a:xfrm>
          <a:prstGeom prst="rect">
            <a:avLst/>
          </a:prstGeom>
        </p:spPr>
        <p:txBody>
          <a:bodyPr vert="horz" lIns="110377" tIns="55189" rIns="110377" bIns="55189"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AEAA769-E06A-402C-AE98-B5AEA514930A}" type="datetimeFigureOut">
              <a:rPr lang="cs-CZ" smtClean="0"/>
              <a:t>20. 6. 2017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9851788" y="3677219"/>
            <a:ext cx="3201141" cy="487617"/>
          </a:xfrm>
          <a:prstGeom prst="rect">
            <a:avLst/>
          </a:prstGeom>
        </p:spPr>
        <p:txBody>
          <a:bodyPr vert="horz" lIns="110377" tIns="55189" rIns="110377" bIns="55189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01587" y="0"/>
            <a:ext cx="0" cy="6859588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0377" tIns="55189" rIns="110377" bIns="55189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1987239" y="0"/>
            <a:ext cx="0" cy="6859588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0377" tIns="55189" rIns="110377" bIns="55189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11784067" y="0"/>
            <a:ext cx="406347" cy="6859588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0377" tIns="55189" rIns="110377" bIns="5518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1885653" y="0"/>
            <a:ext cx="0" cy="6859588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0377" tIns="55189" rIns="110377" bIns="55189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10873849" y="5716323"/>
            <a:ext cx="731425" cy="548767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0377" tIns="55189" rIns="110377" bIns="5518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0837277" y="5735378"/>
            <a:ext cx="812694" cy="521329"/>
          </a:xfrm>
          <a:prstGeom prst="rect">
            <a:avLst/>
          </a:prstGeom>
        </p:spPr>
        <p:txBody>
          <a:bodyPr vert="horz" lIns="110377" tIns="55189" rIns="110377" bIns="55189" anchor="ctr"/>
          <a:lstStyle>
            <a:lvl1pPr algn="ctr" eaLnBrk="1" latinLnBrk="0" hangingPunct="1">
              <a:defRPr kumimoji="0" sz="1700" b="1">
                <a:solidFill>
                  <a:srgbClr val="FFFFFF"/>
                </a:solidFill>
              </a:defRPr>
            </a:lvl1pPr>
          </a:lstStyle>
          <a:p>
            <a:fld id="{9E2E03C3-69CC-4987-B350-F3DFF606373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31132" indent="-331132" algn="l" rtl="0" eaLnBrk="1" latinLnBrk="0" hangingPunct="1">
        <a:spcBef>
          <a:spcPts val="724"/>
        </a:spcBef>
        <a:buClr>
          <a:schemeClr val="accent1"/>
        </a:buClr>
        <a:buSzPct val="70000"/>
        <a:buFont typeface="Wingdings"/>
        <a:buChar char="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72641" indent="-331132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103772" indent="-220754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34904" indent="-220754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766036" indent="-220754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097167" indent="-220754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900" kern="1200">
          <a:solidFill>
            <a:schemeClr val="tx2"/>
          </a:solidFill>
          <a:latin typeface="+mn-lt"/>
          <a:ea typeface="+mn-ea"/>
          <a:cs typeface="+mn-cs"/>
        </a:defRPr>
      </a:lvl6pPr>
      <a:lvl7pPr marL="2428299" indent="-220754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7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759431" indent="-220754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7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3090562" indent="-220754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7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51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03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556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20754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75943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31131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86320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41508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List_aplikace_Microsoft_Excel_97_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List_aplikace_Microsoft_Excel_97_200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22798" y="1917626"/>
            <a:ext cx="9142810" cy="1862569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r>
              <a:rPr lang="cs-CZ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cs-CZ" sz="440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Analýza bezpečnosti a plynulosti silničního provozu ve vybrané lokalitě</a:t>
            </a:r>
            <a:endParaRPr lang="cs-CZ" sz="4400" b="0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387279" y="4238021"/>
            <a:ext cx="7176154" cy="2226190"/>
          </a:xfrm>
        </p:spPr>
        <p:txBody>
          <a:bodyPr rtlCol="0">
            <a:normAutofit fontScale="32500" lnSpcReduction="20000"/>
          </a:bodyPr>
          <a:lstStyle/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defRPr/>
            </a:pPr>
            <a:r>
              <a:rPr lang="cs-CZ" sz="600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Autor bakalářské práce: Miroslav Šťastný</a:t>
            </a: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defRPr/>
            </a:pPr>
            <a:r>
              <a:rPr lang="cs-CZ" sz="600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Vedoucí bakalářské práce: Doc. Ing. Rudolf Kampf, Ph.D. </a:t>
            </a: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defRPr/>
            </a:pPr>
            <a:r>
              <a:rPr lang="cs-CZ" sz="600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Oponent bakalářské práce: Ing. Martina </a:t>
            </a:r>
            <a:r>
              <a:rPr lang="cs-CZ" sz="6000" b="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Hlatká</a:t>
            </a:r>
            <a:r>
              <a:rPr lang="cs-CZ" sz="600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defRPr/>
            </a:pPr>
            <a:r>
              <a:rPr lang="cs-CZ" sz="600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České Budějovice, červen 2017</a:t>
            </a:r>
            <a:endParaRPr lang="fr-CA" sz="6000" b="0" dirty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endParaRPr lang="cs-CZ" sz="4300" dirty="0"/>
          </a:p>
        </p:txBody>
      </p:sp>
      <p:pic>
        <p:nvPicPr>
          <p:cNvPr id="8196" name="Picture 5" descr="Vysoká škola technická a ekonomická v Českých Budějovicí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320" y="631973"/>
            <a:ext cx="6523776" cy="720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886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1414686" y="765498"/>
            <a:ext cx="10017408" cy="708189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cs-CZ" altLang="cs-CZ" sz="4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Nehodovost křižovatky</a:t>
            </a:r>
            <a:r>
              <a:rPr lang="cs-CZ" altLang="cs-CZ" sz="4000" dirty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cs-CZ" altLang="cs-CZ" sz="4000" dirty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cs-CZ" altLang="cs-CZ" sz="4000" dirty="0">
                <a:solidFill>
                  <a:schemeClr val="tx1"/>
                </a:solidFill>
                <a:latin typeface="Arial" charset="0"/>
                <a:cs typeface="Arial" charset="0"/>
              </a:rPr>
              <a:t>Jírovcova – Pekárenská</a:t>
            </a:r>
          </a:p>
        </p:txBody>
      </p:sp>
      <p:pic>
        <p:nvPicPr>
          <p:cNvPr id="16388" name="Obrázek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6974" y="1972693"/>
            <a:ext cx="4337862" cy="419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13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1466661" y="827282"/>
            <a:ext cx="10017409" cy="860624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cs-CZ" altLang="cs-CZ" sz="4000" dirty="0">
                <a:solidFill>
                  <a:schemeClr val="tx1"/>
                </a:solidFill>
                <a:latin typeface="Arial" charset="0"/>
                <a:cs typeface="Arial" charset="0"/>
              </a:rPr>
              <a:t>Návrhy opatření křižovatky </a:t>
            </a:r>
            <a:br>
              <a:rPr lang="cs-CZ" altLang="cs-CZ" sz="4000" dirty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cs-CZ" altLang="cs-CZ" sz="4000" dirty="0">
                <a:solidFill>
                  <a:schemeClr val="tx1"/>
                </a:solidFill>
                <a:latin typeface="Arial" charset="0"/>
                <a:cs typeface="Arial" charset="0"/>
              </a:rPr>
              <a:t>Jírovcova - Pekárenská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91126" y="2342572"/>
            <a:ext cx="10017408" cy="2832756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Courier New" pitchFamily="49" charset="0"/>
              <a:buChar char="o"/>
            </a:pPr>
            <a:r>
              <a:rPr lang="cs-CZ" altLang="cs-CZ" sz="2400" dirty="0" smtClean="0">
                <a:latin typeface="Arial" charset="0"/>
                <a:cs typeface="Arial" charset="0"/>
              </a:rPr>
              <a:t>Světelné signalizační zařízení</a:t>
            </a:r>
          </a:p>
          <a:p>
            <a:pPr eaLnBrk="1" hangingPunct="1">
              <a:lnSpc>
                <a:spcPct val="150000"/>
              </a:lnSpc>
              <a:buFont typeface="Courier New" pitchFamily="49" charset="0"/>
              <a:buChar char="o"/>
            </a:pPr>
            <a:r>
              <a:rPr lang="cs-CZ" altLang="cs-CZ" sz="2400" dirty="0" smtClean="0">
                <a:latin typeface="Arial" charset="0"/>
                <a:cs typeface="Arial" charset="0"/>
              </a:rPr>
              <a:t>Zpomalovací prahy</a:t>
            </a:r>
          </a:p>
          <a:p>
            <a:pPr eaLnBrk="1" hangingPunct="1">
              <a:lnSpc>
                <a:spcPct val="150000"/>
              </a:lnSpc>
              <a:buFont typeface="Courier New" pitchFamily="49" charset="0"/>
              <a:buChar char="o"/>
            </a:pPr>
            <a:r>
              <a:rPr lang="cs-CZ" altLang="cs-CZ" sz="2400" dirty="0" smtClean="0">
                <a:latin typeface="Arial" charset="0"/>
                <a:cs typeface="Arial" charset="0"/>
              </a:rPr>
              <a:t>Okružní křižovatka</a:t>
            </a:r>
          </a:p>
          <a:p>
            <a:pPr marL="0" indent="0">
              <a:lnSpc>
                <a:spcPct val="150000"/>
              </a:lnSpc>
              <a:buNone/>
            </a:pPr>
            <a:endParaRPr lang="cs-CZ" altLang="cs-CZ" dirty="0" smtClean="0">
              <a:latin typeface="Arial" charset="0"/>
              <a:cs typeface="Arial" charset="0"/>
            </a:endParaRPr>
          </a:p>
          <a:p>
            <a:pPr eaLnBrk="1" hangingPunct="1"/>
            <a:endParaRPr lang="cs-CZ" altLang="cs-CZ" dirty="0" smtClean="0">
              <a:latin typeface="Arial" charset="0"/>
              <a:cs typeface="Arial" charset="0"/>
            </a:endParaRPr>
          </a:p>
          <a:p>
            <a:pPr eaLnBrk="1" hangingPunct="1"/>
            <a:endParaRPr lang="cs-CZ" altLang="cs-CZ" dirty="0" smtClean="0">
              <a:latin typeface="Arial" charset="0"/>
              <a:cs typeface="Arial" charset="0"/>
            </a:endParaRPr>
          </a:p>
          <a:p>
            <a:pPr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41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1371423" y="725656"/>
            <a:ext cx="10017409" cy="81934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cs-CZ" altLang="cs-CZ" sz="4000" dirty="0">
                <a:solidFill>
                  <a:schemeClr val="tx1"/>
                </a:solidFill>
                <a:latin typeface="Arial" charset="0"/>
                <a:cs typeface="Arial" charset="0"/>
              </a:rPr>
              <a:t>Návrhy opatření křižovatky </a:t>
            </a:r>
            <a:br>
              <a:rPr lang="cs-CZ" altLang="cs-CZ" sz="4000" dirty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cs-CZ" altLang="cs-CZ" sz="4000" dirty="0">
                <a:solidFill>
                  <a:schemeClr val="tx1"/>
                </a:solidFill>
                <a:latin typeface="Arial" charset="0"/>
                <a:cs typeface="Arial" charset="0"/>
              </a:rPr>
              <a:t>Jírovcova - Pekárenská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558724" y="2053116"/>
            <a:ext cx="10017409" cy="4442853"/>
          </a:xfrm>
        </p:spPr>
        <p:txBody>
          <a:bodyPr rtlCol="0">
            <a:normAutofit/>
          </a:bodyPr>
          <a:lstStyle/>
          <a:p>
            <a:pPr marL="0" indent="0"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První návrh                       Druhý návrh               Třetí návrh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484" name="Obrázek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8724" y="2751775"/>
            <a:ext cx="2839669" cy="1988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Obrázek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2356" y="2751776"/>
            <a:ext cx="2657129" cy="2013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Obrázek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4722" y="2793060"/>
            <a:ext cx="2965065" cy="200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191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1484120" y="2"/>
            <a:ext cx="10017408" cy="1116271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altLang="cs-CZ" sz="4000" dirty="0">
                <a:solidFill>
                  <a:schemeClr val="tx1"/>
                </a:solidFill>
                <a:latin typeface="Arial" charset="0"/>
                <a:cs typeface="Arial" charset="0"/>
              </a:rPr>
              <a:t>Doplňující dotazy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38092" y="1637094"/>
            <a:ext cx="10017409" cy="4466671"/>
          </a:xfrm>
        </p:spPr>
        <p:txBody>
          <a:bodyPr rtlCol="0">
            <a:normAutofit/>
          </a:bodyPr>
          <a:lstStyle/>
          <a:p>
            <a:pPr marL="0" indent="0" algn="just">
              <a:lnSpc>
                <a:spcPct val="110000"/>
              </a:lnSpc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Doplňující dotazy od vedoucího:</a:t>
            </a:r>
          </a:p>
          <a:p>
            <a:pPr algn="just">
              <a:lnSpc>
                <a:spcPct val="110000"/>
              </a:lnSpc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Budou Vaše opatření realizované?</a:t>
            </a:r>
          </a:p>
          <a:p>
            <a:pPr algn="just">
              <a:lnSpc>
                <a:spcPct val="110000"/>
              </a:lnSpc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Jaké další opatření (která povedou ke zvýšení bezpečnosti a plynulosti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dopravy) lze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na danou oblast aplikovat? Prosím o stručnou charakteristiku.</a:t>
            </a:r>
          </a:p>
          <a:p>
            <a:pPr marL="0" indent="0" algn="just">
              <a:lnSpc>
                <a:spcPct val="110000"/>
              </a:lnSpc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Doplňující dotazy od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oponenta:</a:t>
            </a:r>
          </a:p>
          <a:p>
            <a:pPr algn="just">
              <a:lnSpc>
                <a:spcPct val="110000"/>
              </a:lnSpc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Myslíte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si, že Vámi navržené řešení křižovatky pomocí SSZ nepřispěje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ve městě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 četnějším kongescím?</a:t>
            </a:r>
          </a:p>
        </p:txBody>
      </p:sp>
    </p:spTree>
    <p:extLst>
      <p:ext uri="{BB962C8B-B14F-4D97-AF65-F5344CB8AC3E}">
        <p14:creationId xmlns:p14="http://schemas.microsoft.com/office/powerpoint/2010/main" val="14732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1320630" y="2286530"/>
            <a:ext cx="10017409" cy="1753005"/>
          </a:xfrm>
        </p:spPr>
        <p:txBody>
          <a:bodyPr/>
          <a:lstStyle/>
          <a:p>
            <a:pPr algn="ctr">
              <a:defRPr/>
            </a:pPr>
            <a:r>
              <a:rPr lang="cs-CZ" altLang="cs-CZ" sz="6000" dirty="0">
                <a:solidFill>
                  <a:schemeClr val="tx1"/>
                </a:solidFill>
                <a:latin typeface="Arial" charset="0"/>
                <a:cs typeface="Arial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5577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430158" y="538287"/>
            <a:ext cx="11053912" cy="103529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cs-CZ" altLang="cs-CZ" sz="4000" dirty="0">
                <a:solidFill>
                  <a:schemeClr val="tx1"/>
                </a:solidFill>
                <a:latin typeface="Arial" charset="0"/>
                <a:cs typeface="Arial" charset="0"/>
              </a:rPr>
              <a:t>Motivace a důvody k řešení </a:t>
            </a:r>
            <a:br>
              <a:rPr lang="cs-CZ" altLang="cs-CZ" sz="4000" dirty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cs-CZ" altLang="cs-CZ" sz="4000" dirty="0">
                <a:solidFill>
                  <a:schemeClr val="tx1"/>
                </a:solidFill>
                <a:latin typeface="Arial" charset="0"/>
                <a:cs typeface="Arial" charset="0"/>
              </a:rPr>
              <a:t>daného problému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91126" y="2234971"/>
            <a:ext cx="10017408" cy="2832756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Courier New" pitchFamily="49" charset="0"/>
              <a:buChar char="o"/>
            </a:pPr>
            <a:r>
              <a:rPr lang="cs-CZ" altLang="cs-CZ" sz="2400" dirty="0" smtClean="0">
                <a:latin typeface="Arial" charset="0"/>
                <a:cs typeface="Arial" charset="0"/>
              </a:rPr>
              <a:t>Zajímavé téma</a:t>
            </a:r>
          </a:p>
          <a:p>
            <a:pPr eaLnBrk="1" hangingPunct="1">
              <a:lnSpc>
                <a:spcPct val="150000"/>
              </a:lnSpc>
              <a:buFont typeface="Courier New" pitchFamily="49" charset="0"/>
              <a:buChar char="o"/>
            </a:pPr>
            <a:r>
              <a:rPr lang="cs-CZ" altLang="cs-CZ" sz="2400" dirty="0" smtClean="0">
                <a:latin typeface="Arial" charset="0"/>
                <a:cs typeface="Arial" charset="0"/>
              </a:rPr>
              <a:t>Vlastní zkušenost</a:t>
            </a:r>
          </a:p>
          <a:p>
            <a:pPr eaLnBrk="1" hangingPunct="1">
              <a:lnSpc>
                <a:spcPct val="150000"/>
              </a:lnSpc>
              <a:buFont typeface="Courier New" pitchFamily="49" charset="0"/>
              <a:buChar char="o"/>
            </a:pPr>
            <a:r>
              <a:rPr lang="cs-CZ" altLang="cs-CZ" sz="2400" dirty="0" smtClean="0">
                <a:latin typeface="Arial" charset="0"/>
                <a:cs typeface="Arial" charset="0"/>
              </a:rPr>
              <a:t>Křižovatky s negativními prvky</a:t>
            </a:r>
          </a:p>
          <a:p>
            <a:pPr eaLnBrk="1" hangingPunct="1"/>
            <a:endParaRPr lang="cs-CZ" altLang="cs-CZ" dirty="0" smtClean="0">
              <a:latin typeface="Arial" charset="0"/>
              <a:cs typeface="Arial" charset="0"/>
            </a:endParaRPr>
          </a:p>
          <a:p>
            <a:pPr eaLnBrk="1" hangingPunct="1"/>
            <a:endParaRPr lang="cs-CZ" altLang="cs-CZ" dirty="0" smtClean="0">
              <a:latin typeface="Arial" charset="0"/>
              <a:cs typeface="Arial" charset="0"/>
            </a:endParaRPr>
          </a:p>
          <a:p>
            <a:pPr eaLnBrk="1" hangingPunct="1"/>
            <a:endParaRPr lang="cs-CZ" altLang="cs-CZ" dirty="0" smtClean="0">
              <a:latin typeface="Arial" charset="0"/>
              <a:cs typeface="Arial" charset="0"/>
            </a:endParaRPr>
          </a:p>
          <a:p>
            <a:pPr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06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609521" y="0"/>
            <a:ext cx="9955504" cy="114326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altLang="cs-CZ" sz="4000" dirty="0">
                <a:solidFill>
                  <a:schemeClr val="tx1"/>
                </a:solidFill>
                <a:latin typeface="Arial" charset="0"/>
                <a:cs typeface="Arial" charset="0"/>
              </a:rPr>
              <a:t>Cíl práce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35570" y="1869856"/>
            <a:ext cx="10017408" cy="4442853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50000"/>
              </a:lnSpc>
              <a:buFont typeface="Courier New" pitchFamily="49" charset="0"/>
              <a:buChar char="o"/>
            </a:pPr>
            <a:r>
              <a:rPr lang="cs-CZ" altLang="cs-CZ" sz="2400" dirty="0" smtClean="0">
                <a:latin typeface="Arial" charset="0"/>
                <a:cs typeface="Arial" charset="0"/>
              </a:rPr>
              <a:t>Cílem práce je na základě analýzy silničního provozu v dané lokalitě (v konkrétním městě, částí města), navrhnout odpovídající opatření (technické, technologické, legislativní apod.), vedoucí ke snížení negativních vlivů silniční dopravy na bezpečnost a plynulost silničního provozu v dané lokalitě. Návrhová opatření budou následně vyhodnocena.</a:t>
            </a:r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11897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609521" y="0"/>
            <a:ext cx="9955504" cy="114326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altLang="cs-CZ" sz="4000" dirty="0">
                <a:solidFill>
                  <a:schemeClr val="tx1"/>
                </a:solidFill>
                <a:latin typeface="Arial" charset="0"/>
                <a:cs typeface="Arial" charset="0"/>
              </a:rPr>
              <a:t>Výzkumný problém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9850" y="1903295"/>
            <a:ext cx="10017409" cy="4442853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50000"/>
              </a:lnSpc>
              <a:buFont typeface="Courier New" pitchFamily="49" charset="0"/>
              <a:buChar char="o"/>
            </a:pPr>
            <a:r>
              <a:rPr lang="cs-CZ" sz="2400" dirty="0" smtClean="0">
                <a:latin typeface="Arial" charset="0"/>
                <a:cs typeface="Arial" charset="0"/>
              </a:rPr>
              <a:t>Výzkumný problém se zabývá návrhem odpovídajících technických opatření na zvolených křižovatkách. Odpovídající technická opatření mají mít vliv k eliminaci nehodovosti a zlepšení plynulosti dopravy na zvolených křižovatkách.</a:t>
            </a:r>
            <a:endParaRPr lang="cs-CZ" altLang="cs-CZ" sz="2400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42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1484120" y="195309"/>
            <a:ext cx="10017408" cy="1116271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altLang="cs-CZ" sz="4000" dirty="0">
                <a:solidFill>
                  <a:schemeClr val="tx1"/>
                </a:solidFill>
                <a:latin typeface="Arial" charset="0"/>
                <a:cs typeface="Arial" charset="0"/>
              </a:rPr>
              <a:t>Použité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33331" y="1954666"/>
            <a:ext cx="10017409" cy="4042711"/>
          </a:xfrm>
        </p:spPr>
        <p:txBody>
          <a:bodyPr rtlCol="0">
            <a:normAutofit/>
          </a:bodyPr>
          <a:lstStyle/>
          <a:p>
            <a:pPr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Teoreticko-metodologická část:</a:t>
            </a:r>
          </a:p>
          <a:p>
            <a:pPr marL="993395" lvl="1" indent="-551886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Odborná literatura</a:t>
            </a:r>
          </a:p>
          <a:p>
            <a:pPr marL="993395" lvl="1" indent="-551886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Metoda sběru dat, informací a statistik</a:t>
            </a:r>
          </a:p>
          <a:p>
            <a:pPr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Aplikační část:</a:t>
            </a:r>
          </a:p>
          <a:p>
            <a:pPr marL="993395" lvl="1" indent="-551886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Metoda sběru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dat</a:t>
            </a:r>
          </a:p>
          <a:p>
            <a:pPr marL="993395" lvl="1" indent="-551886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Metoda pozorování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009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1412693" y="893972"/>
            <a:ext cx="10017409" cy="76535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cs-CZ" altLang="cs-CZ" sz="4000" dirty="0">
                <a:solidFill>
                  <a:schemeClr val="tx1"/>
                </a:solidFill>
                <a:latin typeface="Arial" charset="0"/>
                <a:cs typeface="Arial" charset="0"/>
              </a:rPr>
              <a:t>Příčiny dopravních nehod ve městě České Budějovice</a:t>
            </a:r>
          </a:p>
        </p:txBody>
      </p:sp>
      <p:graphicFrame>
        <p:nvGraphicFramePr>
          <p:cNvPr id="14339" name="Graf 3"/>
          <p:cNvGraphicFramePr>
            <a:graphicFrameLocks/>
          </p:cNvGraphicFramePr>
          <p:nvPr/>
        </p:nvGraphicFramePr>
        <p:xfrm>
          <a:off x="2563481" y="2091224"/>
          <a:ext cx="5895207" cy="38632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r:id="rId3" imgW="5249111" imgH="3450635" progId="Excel.Chart.8">
                  <p:embed/>
                </p:oleObj>
              </mc:Choice>
              <mc:Fallback>
                <p:oleObj r:id="rId3" imgW="5249111" imgH="3450635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3481" y="2091224"/>
                        <a:ext cx="5895207" cy="38632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90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1486694" y="693490"/>
            <a:ext cx="10017408" cy="104799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cs-CZ" altLang="cs-CZ" sz="4000" dirty="0">
                <a:solidFill>
                  <a:schemeClr val="tx1"/>
                </a:solidFill>
                <a:latin typeface="Arial" charset="0"/>
                <a:cs typeface="Arial" charset="0"/>
              </a:rPr>
              <a:t>Tři nejkritičtější křižovatky podle obyvatel v Českých Budějovicích</a:t>
            </a:r>
          </a:p>
        </p:txBody>
      </p:sp>
      <p:graphicFrame>
        <p:nvGraphicFramePr>
          <p:cNvPr id="15363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603919"/>
              </p:ext>
            </p:extLst>
          </p:nvPr>
        </p:nvGraphicFramePr>
        <p:xfrm>
          <a:off x="2638822" y="2277666"/>
          <a:ext cx="6536281" cy="34384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r:id="rId3" imgW="6565961" imgH="3499407" progId="Excel.Chart.8">
                  <p:embed/>
                </p:oleObj>
              </mc:Choice>
              <mc:Fallback>
                <p:oleObj r:id="rId3" imgW="6565961" imgH="3499407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8822" y="2277666"/>
                        <a:ext cx="6536281" cy="34384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278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1501582" y="768530"/>
            <a:ext cx="10017409" cy="708189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cs-CZ" altLang="cs-CZ" sz="4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Nehodovost </a:t>
            </a:r>
            <a:r>
              <a:rPr lang="cs-CZ" altLang="cs-CZ" sz="4000" dirty="0">
                <a:solidFill>
                  <a:schemeClr val="tx1"/>
                </a:solidFill>
                <a:latin typeface="Arial" charset="0"/>
                <a:cs typeface="Arial" charset="0"/>
              </a:rPr>
              <a:t>křižovatky </a:t>
            </a:r>
            <a:br>
              <a:rPr lang="cs-CZ" altLang="cs-CZ" sz="4000" dirty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cs-CZ" altLang="cs-CZ" sz="4000" dirty="0">
                <a:solidFill>
                  <a:schemeClr val="tx1"/>
                </a:solidFill>
                <a:latin typeface="Arial" charset="0"/>
                <a:cs typeface="Arial" charset="0"/>
              </a:rPr>
              <a:t>Husova – Na dlouhé louce</a:t>
            </a:r>
          </a:p>
        </p:txBody>
      </p:sp>
      <p:pic>
        <p:nvPicPr>
          <p:cNvPr id="17412" name="Obrázek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8982" y="2026493"/>
            <a:ext cx="4178783" cy="4111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263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1449199" y="714541"/>
            <a:ext cx="10017408" cy="738359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cs-CZ" altLang="cs-CZ" sz="4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Nehodovost </a:t>
            </a:r>
            <a:r>
              <a:rPr lang="cs-CZ" altLang="cs-CZ" sz="4000" dirty="0">
                <a:solidFill>
                  <a:schemeClr val="tx1"/>
                </a:solidFill>
                <a:latin typeface="Arial" charset="0"/>
                <a:cs typeface="Arial" charset="0"/>
              </a:rPr>
              <a:t>křižovatky </a:t>
            </a:r>
            <a:r>
              <a:rPr lang="cs-CZ" altLang="cs-CZ" sz="4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Boreckého/</a:t>
            </a:r>
            <a:r>
              <a:rPr lang="cs-CZ" altLang="cs-CZ" sz="4000" dirty="0">
                <a:solidFill>
                  <a:schemeClr val="tx1"/>
                </a:solidFill>
                <a:latin typeface="Arial" charset="0"/>
                <a:cs typeface="Arial" charset="0"/>
              </a:rPr>
              <a:t>R</a:t>
            </a:r>
            <a:r>
              <a:rPr lang="cs-CZ" altLang="cs-CZ" sz="4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ošického </a:t>
            </a:r>
            <a:r>
              <a:rPr lang="cs-CZ" altLang="cs-CZ" sz="4000" dirty="0">
                <a:solidFill>
                  <a:schemeClr val="tx1"/>
                </a:solidFill>
                <a:latin typeface="Arial" charset="0"/>
                <a:cs typeface="Arial" charset="0"/>
              </a:rPr>
              <a:t>- H</a:t>
            </a:r>
            <a:r>
              <a:rPr lang="cs-CZ" altLang="cs-CZ" sz="4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usova</a:t>
            </a:r>
            <a:endParaRPr lang="cs-CZ" altLang="cs-CZ" sz="40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pic>
        <p:nvPicPr>
          <p:cNvPr id="18436" name="Obrázek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0990" y="1943966"/>
            <a:ext cx="4119772" cy="4117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308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50</TotalTime>
  <Words>258</Words>
  <Application>Microsoft Office PowerPoint</Application>
  <PresentationFormat>Vlastní</PresentationFormat>
  <Paragraphs>42</Paragraphs>
  <Slides>14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6" baseType="lpstr">
      <vt:lpstr>Arkýř</vt:lpstr>
      <vt:lpstr>Graf aplikace Microsoft Excel</vt:lpstr>
      <vt:lpstr> Analýza bezpečnosti a plynulosti silničního provozu ve vybrané lokalitě</vt:lpstr>
      <vt:lpstr>Motivace a důvody k řešení  daného problému</vt:lpstr>
      <vt:lpstr>Cíl práce</vt:lpstr>
      <vt:lpstr>Výzkumný problém</vt:lpstr>
      <vt:lpstr>Použité metody</vt:lpstr>
      <vt:lpstr>Příčiny dopravních nehod ve městě České Budějovice</vt:lpstr>
      <vt:lpstr>Tři nejkritičtější křižovatky podle obyvatel v Českých Budějovicích</vt:lpstr>
      <vt:lpstr>Nehodovost křižovatky  Husova – Na dlouhé louce</vt:lpstr>
      <vt:lpstr>Nehodovost křižovatky Boreckého/Rošického - Husova</vt:lpstr>
      <vt:lpstr>Nehodovost křižovatky Jírovcova – Pekárenská</vt:lpstr>
      <vt:lpstr>Návrhy opatření křižovatky  Jírovcova - Pekárenská</vt:lpstr>
      <vt:lpstr>Návrhy opatření křižovatky  Jírovcova - Pekárenská</vt:lpstr>
      <vt:lpstr>Doplňující dotazy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bezpečnosti a plynulosti silničního provozu ve vybrané lokalitě</dc:title>
  <dc:creator>Miroslav Šťastný</dc:creator>
  <cp:lastModifiedBy>Miroslav Šťastný</cp:lastModifiedBy>
  <cp:revision>8</cp:revision>
  <dcterms:created xsi:type="dcterms:W3CDTF">2017-06-08T19:39:07Z</dcterms:created>
  <dcterms:modified xsi:type="dcterms:W3CDTF">2017-06-20T15:23:06Z</dcterms:modified>
</cp:coreProperties>
</file>