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59" r:id="rId6"/>
    <p:sldId id="260" r:id="rId7"/>
    <p:sldId id="267" r:id="rId8"/>
    <p:sldId id="265" r:id="rId9"/>
    <p:sldId id="266" r:id="rId10"/>
    <p:sldId id="262" r:id="rId11"/>
    <p:sldId id="264" r:id="rId12"/>
    <p:sldId id="263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84" d="100"/>
          <a:sy n="84" d="100"/>
        </p:scale>
        <p:origin x="-141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Vozový park SUAS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Již modernizované</c:v>
                </c:pt>
                <c:pt idx="1">
                  <c:v>Nemodernizované</c:v>
                </c:pt>
                <c:pt idx="2">
                  <c:v>Doporučené k modernizaci</c:v>
                </c:pt>
                <c:pt idx="3">
                  <c:v>Vyřazené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11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3D71C-AB2C-4DF4-81D7-12BC181FD76D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0FF11-C16E-486E-AC74-A2B759D85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09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E2D-64D8-47AE-8BF1-2DF077E0E1C2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0032-4E19-4C9C-AAD9-22BBE4234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03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E2D-64D8-47AE-8BF1-2DF077E0E1C2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0032-4E19-4C9C-AAD9-22BBE4234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96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E2D-64D8-47AE-8BF1-2DF077E0E1C2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0032-4E19-4C9C-AAD9-22BBE4234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58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E2D-64D8-47AE-8BF1-2DF077E0E1C2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0032-4E19-4C9C-AAD9-22BBE4234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04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E2D-64D8-47AE-8BF1-2DF077E0E1C2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0032-4E19-4C9C-AAD9-22BBE4234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11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E2D-64D8-47AE-8BF1-2DF077E0E1C2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0032-4E19-4C9C-AAD9-22BBE4234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14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E2D-64D8-47AE-8BF1-2DF077E0E1C2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0032-4E19-4C9C-AAD9-22BBE4234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35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E2D-64D8-47AE-8BF1-2DF077E0E1C2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0032-4E19-4C9C-AAD9-22BBE4234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35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E2D-64D8-47AE-8BF1-2DF077E0E1C2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0032-4E19-4C9C-AAD9-22BBE4234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88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E2D-64D8-47AE-8BF1-2DF077E0E1C2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0032-4E19-4C9C-AAD9-22BBE4234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3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0E2D-64D8-47AE-8BF1-2DF077E0E1C2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B0032-4E19-4C9C-AAD9-22BBE4234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50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F0E2D-64D8-47AE-8BF1-2DF077E0E1C2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B0032-4E19-4C9C-AAD9-22BBE4234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56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r>
              <a:rPr lang="cs-CZ" b="1" dirty="0"/>
              <a:t>Analýza dopravních aktivit na území hnědouhelných lomů SUAS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672" y="3284984"/>
            <a:ext cx="6048672" cy="1368152"/>
          </a:xfrm>
        </p:spPr>
        <p:txBody>
          <a:bodyPr>
            <a:noAutofit/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Autor bakalářské práce: Monika Gondášová</a:t>
            </a:r>
          </a:p>
          <a:p>
            <a:r>
              <a:rPr lang="cs-CZ" sz="1800" dirty="0">
                <a:solidFill>
                  <a:schemeClr val="tx1"/>
                </a:solidFill>
              </a:rPr>
              <a:t>Vedoucí bakalářské práce: Ing. Ondrej Stopka, PhD.</a:t>
            </a:r>
          </a:p>
          <a:p>
            <a:r>
              <a:rPr lang="cs-CZ" sz="1800" dirty="0">
                <a:solidFill>
                  <a:schemeClr val="tx1"/>
                </a:solidFill>
              </a:rPr>
              <a:t>České Budějovice, červen 2017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160"/>
            <a:ext cx="9144000" cy="155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 dirty="0" smtClean="0">
                <a:ea typeface="ＭＳ Ｐゴシック" pitchFamily="34" charset="-128"/>
              </a:rPr>
              <a:t>Závěrečné shrnutí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1" b="26969"/>
          <a:stretch/>
        </p:blipFill>
        <p:spPr>
          <a:xfrm>
            <a:off x="809542" y="3068960"/>
            <a:ext cx="7794906" cy="3414750"/>
          </a:xfrm>
        </p:spPr>
      </p:pic>
      <p:sp>
        <p:nvSpPr>
          <p:cNvPr id="5" name="TextovéPole 4"/>
          <p:cNvSpPr txBox="1"/>
          <p:nvPr/>
        </p:nvSpPr>
        <p:spPr>
          <a:xfrm>
            <a:off x="899592" y="155679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Nejasná situace ohledně hnědého uhlí a společnosti SUAS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Ekologičtější a bezpečnější železnice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Udržení hospodářského výsledku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464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Děkuji za pozornost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3" b="1"/>
          <a:stretch/>
        </p:blipFill>
        <p:spPr bwMode="auto">
          <a:xfrm>
            <a:off x="460031" y="1590950"/>
            <a:ext cx="8224987" cy="497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710105" y="908720"/>
            <a:ext cx="368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Ráda zodpovím Vaše případné dotazy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0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ea typeface="ＭＳ Ｐゴシック" pitchFamily="34" charset="-128"/>
              </a:rPr>
              <a:t>O</a:t>
            </a:r>
            <a:r>
              <a:rPr lang="cs-CZ" altLang="cs-CZ" b="1" dirty="0" smtClean="0">
                <a:ea typeface="ＭＳ Ｐゴシック" pitchFamily="34" charset="-128"/>
              </a:rPr>
              <a:t>dpovědi na dotazy</a:t>
            </a:r>
            <a:br>
              <a:rPr lang="cs-CZ" altLang="cs-CZ" b="1" dirty="0" smtClean="0">
                <a:ea typeface="ＭＳ Ｐゴシック" pitchFamily="34" charset="-128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dirty="0"/>
              <a:t>Doplňující </a:t>
            </a:r>
            <a:r>
              <a:rPr lang="cs-CZ" sz="2800" b="1" dirty="0" smtClean="0"/>
              <a:t>dotaz oponenta: </a:t>
            </a:r>
            <a:r>
              <a:rPr lang="cs-CZ" sz="2800" i="1" dirty="0"/>
              <a:t>Projednávala jste již Vaše výstupy s vedením společnosti Sokolovská uhelná?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87102"/>
            <a:ext cx="844757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2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 dirty="0">
                <a:ea typeface="ＭＳ Ｐゴシック" pitchFamily="34" charset="-128"/>
              </a:rPr>
              <a:t>M</a:t>
            </a:r>
            <a:r>
              <a:rPr lang="cs-CZ" altLang="cs-CZ" b="1" dirty="0" smtClean="0">
                <a:ea typeface="ＭＳ Ｐゴシック" pitchFamily="34" charset="-128"/>
              </a:rPr>
              <a:t>otivace a důvody k řešení daného problému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27584" y="1772816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Nediskutované téma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Povinná praxe v rámci studia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Součást života v místě bydliště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 smtClean="0"/>
              <a:t>Dlouhodobější zájem v dané problematice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t="18253" r="-150" b="30539"/>
          <a:stretch/>
        </p:blipFill>
        <p:spPr>
          <a:xfrm>
            <a:off x="575556" y="3588698"/>
            <a:ext cx="8208912" cy="3152759"/>
          </a:xfrm>
        </p:spPr>
      </p:pic>
    </p:spTree>
    <p:extLst>
      <p:ext uri="{BB962C8B-B14F-4D97-AF65-F5344CB8AC3E}">
        <p14:creationId xmlns:p14="http://schemas.microsoft.com/office/powerpoint/2010/main" val="18015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ea typeface="ＭＳ Ｐゴシック" pitchFamily="34" charset="-128"/>
              </a:rPr>
              <a:t>C</a:t>
            </a:r>
            <a:r>
              <a:rPr lang="cs-CZ" altLang="cs-CZ" b="1" dirty="0" smtClean="0">
                <a:ea typeface="ＭＳ Ｐゴシック" pitchFamily="34" charset="-128"/>
              </a:rPr>
              <a:t>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Cílem práce je analyzovat dopravní aktivity na území hnědouhelných lomů SUAS a navrhnout nová řešení.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80"/>
          <a:stretch/>
        </p:blipFill>
        <p:spPr>
          <a:xfrm>
            <a:off x="1115616" y="2636910"/>
            <a:ext cx="7056784" cy="39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Základní informace o problematice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77"/>
          <a:stretch/>
        </p:blipFill>
        <p:spPr>
          <a:xfrm>
            <a:off x="1691680" y="2636912"/>
            <a:ext cx="6034617" cy="390244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83568" y="1386051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Vozidlo </a:t>
            </a:r>
            <a:r>
              <a:rPr lang="cs-CZ" sz="2400" dirty="0"/>
              <a:t>27 E řady 127.5 </a:t>
            </a: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Důlní činnost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Rozsáhlá modernizace vozového parku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95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ea typeface="ＭＳ Ｐゴシック" pitchFamily="34" charset="-128"/>
              </a:rPr>
              <a:t>V</a:t>
            </a:r>
            <a:r>
              <a:rPr lang="cs-CZ" altLang="cs-CZ" b="1" dirty="0" smtClean="0">
                <a:ea typeface="ＭＳ Ｐゴシック" pitchFamily="34" charset="-128"/>
              </a:rPr>
              <a:t>ýzkumné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č</a:t>
            </a:r>
            <a:r>
              <a:rPr lang="cs-CZ" b="1" dirty="0"/>
              <a:t>. 1</a:t>
            </a:r>
            <a:r>
              <a:rPr lang="cs-CZ" dirty="0"/>
              <a:t>: Modernizace lokomotiv typu 27 E řady 127.5 byla pro společnost SUAS důležitá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č</a:t>
            </a:r>
            <a:r>
              <a:rPr lang="cs-CZ" b="1" dirty="0"/>
              <a:t>. 2: </a:t>
            </a:r>
            <a:r>
              <a:rPr lang="cs-CZ" dirty="0"/>
              <a:t>Investice do další modernizace vozového parku SUAS je žádoucí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č</a:t>
            </a:r>
            <a:r>
              <a:rPr lang="cs-CZ" b="1" dirty="0"/>
              <a:t>. 3: </a:t>
            </a:r>
            <a:r>
              <a:rPr lang="cs-CZ" dirty="0"/>
              <a:t>Rekuperace se může stát přínosem pro hospodářský výsledek společnosti.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0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ea typeface="ＭＳ Ｐゴシック" pitchFamily="34" charset="-128"/>
              </a:rPr>
              <a:t>P</a:t>
            </a:r>
            <a:r>
              <a:rPr lang="cs-CZ" altLang="cs-CZ" b="1" dirty="0" smtClean="0">
                <a:ea typeface="ＭＳ Ｐゴシック" pitchFamily="34" charset="-128"/>
              </a:rPr>
              <a:t>oužité metody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b="1" dirty="0"/>
              <a:t>Metody sběru dat</a:t>
            </a:r>
          </a:p>
          <a:p>
            <a:pPr lvl="1"/>
            <a:r>
              <a:rPr lang="cs-CZ" dirty="0" smtClean="0"/>
              <a:t>Analýza, experiment, měření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b="1" dirty="0"/>
              <a:t>Metody zpracování </a:t>
            </a:r>
            <a:r>
              <a:rPr lang="cs-CZ" b="1" dirty="0" smtClean="0"/>
              <a:t>dat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cs-CZ" dirty="0" smtClean="0"/>
              <a:t> Matematické metody, </a:t>
            </a:r>
            <a:r>
              <a:rPr lang="cs-CZ" dirty="0"/>
              <a:t>f</a:t>
            </a:r>
            <a:r>
              <a:rPr lang="cs-CZ" dirty="0" smtClean="0"/>
              <a:t>inanční analýzy, syntéza</a:t>
            </a:r>
            <a:endParaRPr lang="cs-CZ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b="1" dirty="0"/>
              <a:t>Metody vyhodnocování </a:t>
            </a:r>
            <a:r>
              <a:rPr lang="cs-CZ" b="1" dirty="0" smtClean="0"/>
              <a:t>dat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cs-CZ" dirty="0" smtClean="0"/>
              <a:t>Komparace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8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ea typeface="ＭＳ Ｐゴシック" pitchFamily="34" charset="-128"/>
              </a:rPr>
              <a:t>Dosažené výsledky a přínos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38535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č. 1</a:t>
            </a:r>
            <a:r>
              <a:rPr lang="cs-CZ" dirty="0" smtClean="0"/>
              <a:t>: </a:t>
            </a:r>
            <a:r>
              <a:rPr lang="cs-CZ" sz="2400" dirty="0" smtClean="0"/>
              <a:t>Modernizace lokomotiv typu 27 E řady 127.5 byla pro společnost SUAS důležitá. </a:t>
            </a:r>
            <a:r>
              <a:rPr lang="cs-CZ" sz="2400" dirty="0" smtClean="0">
                <a:sym typeface="Wingdings" panose="05000000000000000000" pitchFamily="2" charset="2"/>
              </a:rPr>
              <a:t> </a:t>
            </a:r>
            <a:r>
              <a:rPr lang="cs-CZ" sz="2400" b="1" dirty="0" smtClean="0">
                <a:sym typeface="Wingdings" panose="05000000000000000000" pitchFamily="2" charset="2"/>
              </a:rPr>
              <a:t>ANO</a:t>
            </a:r>
            <a:endParaRPr lang="cs-CZ" sz="24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4421144"/>
            <a:ext cx="3960439" cy="23106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5364088" y="4941168"/>
            <a:ext cx="3491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ČSH = 8 681 521 410 Kč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IZ = 45 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DS = 0,06 let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1" b="47535"/>
          <a:stretch/>
        </p:blipFill>
        <p:spPr>
          <a:xfrm>
            <a:off x="971600" y="2290856"/>
            <a:ext cx="7469922" cy="193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ea typeface="ＭＳ Ｐゴシック" pitchFamily="34" charset="-128"/>
              </a:rPr>
              <a:t>Dosažené výsledky a přínos práce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523970"/>
              </p:ext>
            </p:extLst>
          </p:nvPr>
        </p:nvGraphicFramePr>
        <p:xfrm>
          <a:off x="858416" y="2780928"/>
          <a:ext cx="7427168" cy="35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č. 2: </a:t>
            </a:r>
            <a:r>
              <a:rPr lang="cs-CZ" sz="2400" dirty="0" smtClean="0"/>
              <a:t>Investice do další modernizace vozového parku SUAS je žádoucí. </a:t>
            </a:r>
            <a:r>
              <a:rPr lang="cs-CZ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ym typeface="Wingdings" panose="05000000000000000000" pitchFamily="2" charset="2"/>
              </a:rPr>
              <a:t>ANO, </a:t>
            </a:r>
            <a:r>
              <a:rPr lang="cs-CZ" sz="2400" b="1" dirty="0" smtClean="0">
                <a:sym typeface="Wingdings" panose="05000000000000000000" pitchFamily="2" charset="2"/>
              </a:rPr>
              <a:t>částečná</a:t>
            </a:r>
            <a:endParaRPr lang="cs-CZ" sz="24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27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ea typeface="ＭＳ Ｐゴシック" pitchFamily="34" charset="-128"/>
              </a:rPr>
              <a:t>Dosažené výsledky a přínos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/>
              <a:t>č. 3: </a:t>
            </a:r>
            <a:r>
              <a:rPr lang="cs-CZ" dirty="0" smtClean="0"/>
              <a:t>Rekuperace se může stát přínosem pro hospodářský výsledek společnosti.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ANO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369323"/>
              </p:ext>
            </p:extLst>
          </p:nvPr>
        </p:nvGraphicFramePr>
        <p:xfrm>
          <a:off x="1187624" y="3284984"/>
          <a:ext cx="6960097" cy="1600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608513"/>
                <a:gridCol w="1296144"/>
                <a:gridCol w="1055440"/>
              </a:tblGrid>
              <a:tr h="320705">
                <a:tc>
                  <a:txBody>
                    <a:bodyPr/>
                    <a:lstStyle/>
                    <a:p>
                      <a:r>
                        <a:rPr lang="cs-CZ" dirty="0" smtClean="0"/>
                        <a:t>Veličina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Hodnota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Jednotka</a:t>
                      </a:r>
                      <a:endParaRPr lang="cs-CZ" dirty="0"/>
                    </a:p>
                  </a:txBody>
                  <a:tcPr/>
                </a:tc>
              </a:tr>
              <a:tr h="3981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562225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Celková úspora energie 1 lokomotivy za rok</a:t>
                      </a:r>
                      <a:endParaRPr lang="cs-CZ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562225" algn="l"/>
                        </a:tabLst>
                      </a:pPr>
                      <a:r>
                        <a:rPr lang="cs-CZ" sz="1800" b="1" dirty="0">
                          <a:effectLst/>
                        </a:rPr>
                        <a:t>763</a:t>
                      </a:r>
                      <a:endParaRPr lang="cs-CZ" sz="2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56222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[MWh]</a:t>
                      </a:r>
                      <a:endParaRPr lang="cs-CZ" sz="2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981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562225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Cena za kWh</a:t>
                      </a:r>
                      <a:endParaRPr lang="cs-CZ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562225" algn="l"/>
                        </a:tabLst>
                      </a:pPr>
                      <a:r>
                        <a:rPr lang="cs-CZ" sz="1800" b="1" dirty="0">
                          <a:effectLst/>
                        </a:rPr>
                        <a:t>1,20</a:t>
                      </a:r>
                      <a:endParaRPr lang="cs-CZ" sz="2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56222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[</a:t>
                      </a:r>
                      <a:r>
                        <a:rPr lang="cs-CZ" sz="1800" b="1" dirty="0">
                          <a:effectLst/>
                        </a:rPr>
                        <a:t>Kč</a:t>
                      </a:r>
                      <a:r>
                        <a:rPr lang="en-US" sz="1800" b="1" dirty="0">
                          <a:effectLst/>
                        </a:rPr>
                        <a:t>]</a:t>
                      </a:r>
                      <a:endParaRPr lang="cs-CZ" sz="2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9816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562225" algn="l"/>
                        </a:tabLst>
                      </a:pPr>
                      <a:r>
                        <a:rPr lang="cs-CZ" sz="1400" b="1" dirty="0">
                          <a:effectLst/>
                        </a:rPr>
                        <a:t>Celková úspora nákladů 1 lokomotivy za rok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562225" algn="l"/>
                        </a:tabLst>
                      </a:pPr>
                      <a:r>
                        <a:rPr lang="cs-CZ" sz="1800" b="1" dirty="0">
                          <a:effectLst/>
                        </a:rPr>
                        <a:t>915 600</a:t>
                      </a:r>
                      <a:endParaRPr lang="cs-CZ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56222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[K</a:t>
                      </a:r>
                      <a:r>
                        <a:rPr lang="cs-CZ" sz="1800" b="1" dirty="0">
                          <a:effectLst/>
                        </a:rPr>
                        <a:t>č</a:t>
                      </a:r>
                      <a:r>
                        <a:rPr lang="en-US" sz="1800" b="1" dirty="0">
                          <a:effectLst/>
                        </a:rPr>
                        <a:t>]</a:t>
                      </a:r>
                      <a:endParaRPr lang="cs-CZ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260</TotalTime>
  <Words>313</Words>
  <Application>Microsoft Office PowerPoint</Application>
  <PresentationFormat>Předvádění na obrazovce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Analýza dopravních aktivit na území hnědouhelných lomů SUAS </vt:lpstr>
      <vt:lpstr>Motivace a důvody k řešení daného problému</vt:lpstr>
      <vt:lpstr>Cíl práce</vt:lpstr>
      <vt:lpstr>Základní informace o problematice</vt:lpstr>
      <vt:lpstr>Výzkumné otázky</vt:lpstr>
      <vt:lpstr>Použité metody</vt:lpstr>
      <vt:lpstr>Dosažené výsledky a přínos práce</vt:lpstr>
      <vt:lpstr>Dosažené výsledky a přínos práce</vt:lpstr>
      <vt:lpstr>Dosažené výsledky a přínos práce</vt:lpstr>
      <vt:lpstr>Závěrečné shrnutí</vt:lpstr>
      <vt:lpstr>Děkuji za pozornost </vt:lpstr>
      <vt:lpstr>Odpovědi na dotazy </vt:lpstr>
    </vt:vector>
  </TitlesOfParts>
  <Company>WITTE Nejdek, spol. s 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dopravních aktivit na území hnědouhelných lomů SUAS</dc:title>
  <dc:creator>Gondasov</dc:creator>
  <cp:lastModifiedBy>Gondasov</cp:lastModifiedBy>
  <cp:revision>18</cp:revision>
  <dcterms:created xsi:type="dcterms:W3CDTF">2017-05-30T18:20:57Z</dcterms:created>
  <dcterms:modified xsi:type="dcterms:W3CDTF">2017-06-19T19:30:05Z</dcterms:modified>
</cp:coreProperties>
</file>