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A573EB5-2D90-449F-9CCA-342BF353957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wnloads\dop.-pruzkum-3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ownloads\dop.-pruzkum-3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Směr jízdy: Máj - Nemanice</a:t>
            </a:r>
            <a:endParaRPr lang="en-US"/>
          </a:p>
        </c:rich>
      </c:tx>
      <c:layout>
        <c:manualLayout>
          <c:xMode val="edge"/>
          <c:yMode val="edge"/>
          <c:x val="0.26490848523917387"/>
          <c:y val="3.0027234056557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83713637874658"/>
          <c:y val="0.18300925925925926"/>
          <c:w val="0.84743759582037126"/>
          <c:h val="0.5814282589676287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'Celkový průměr'!$D$3</c:f>
              <c:strCache>
                <c:ptCount val="1"/>
                <c:pt idx="0">
                  <c:v>Celkem nastoupilo cestujících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D35-42D5-8A24-0CD3F6A4DE5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35-42D5-8A24-0CD3F6A4DE5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D35-42D5-8A24-0CD3F6A4DE5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D35-42D5-8A24-0CD3F6A4DE50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D35-42D5-8A24-0CD3F6A4DE5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D35-42D5-8A24-0CD3F6A4DE50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D35-42D5-8A24-0CD3F6A4DE50}"/>
              </c:ext>
            </c:extLst>
          </c:dPt>
          <c:dLbls>
            <c:dLbl>
              <c:idx val="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808745456325026E-2"/>
                      <c:h val="8.12957157784743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D35-42D5-8A24-0CD3F6A4D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'Celkový průměr'!$C$4:$C$10</c:f>
              <c:strCache>
                <c:ptCount val="7"/>
                <c:pt idx="0">
                  <c:v>4.3.2017</c:v>
                </c:pt>
                <c:pt idx="1">
                  <c:v>5.3.2017</c:v>
                </c:pt>
                <c:pt idx="2">
                  <c:v>11.3.2017</c:v>
                </c:pt>
                <c:pt idx="3">
                  <c:v>12.3.2017</c:v>
                </c:pt>
                <c:pt idx="4">
                  <c:v>18.3.2017</c:v>
                </c:pt>
                <c:pt idx="5">
                  <c:v>19.3.2017</c:v>
                </c:pt>
                <c:pt idx="6">
                  <c:v>Celkový průměr</c:v>
                </c:pt>
              </c:strCache>
            </c:strRef>
          </c:cat>
          <c:val>
            <c:numRef>
              <c:f>'Celkový průměr'!$D$4:$D$10</c:f>
              <c:numCache>
                <c:formatCode>General</c:formatCode>
                <c:ptCount val="7"/>
                <c:pt idx="0">
                  <c:v>278</c:v>
                </c:pt>
                <c:pt idx="1">
                  <c:v>265</c:v>
                </c:pt>
                <c:pt idx="2">
                  <c:v>311</c:v>
                </c:pt>
                <c:pt idx="3">
                  <c:v>253</c:v>
                </c:pt>
                <c:pt idx="4">
                  <c:v>260</c:v>
                </c:pt>
                <c:pt idx="5">
                  <c:v>270</c:v>
                </c:pt>
                <c:pt idx="6">
                  <c:v>272.83333333333331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D35-42D5-8A24-0CD3F6A4DE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64245504"/>
        <c:axId val="164247424"/>
      </c:barChart>
      <c:catAx>
        <c:axId val="164245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Datum měření</a:t>
                </a:r>
              </a:p>
            </c:rich>
          </c:tx>
          <c:layout>
            <c:manualLayout>
              <c:xMode val="edge"/>
              <c:yMode val="edge"/>
              <c:x val="0.43916352504801032"/>
              <c:y val="0.882235660981248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47424"/>
        <c:crosses val="autoZero"/>
        <c:auto val="1"/>
        <c:lblAlgn val="ctr"/>
        <c:lblOffset val="100"/>
        <c:noMultiLvlLbl val="0"/>
      </c:catAx>
      <c:valAx>
        <c:axId val="16424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cestujících</a:t>
                </a:r>
              </a:p>
            </c:rich>
          </c:tx>
          <c:layout>
            <c:manualLayout>
              <c:xMode val="edge"/>
              <c:yMode val="edge"/>
              <c:x val="2.4585795721098515E-2"/>
              <c:y val="0.245405672253350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4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Směr jízdy: Nemanice - Máj</a:t>
            </a:r>
            <a:endParaRPr lang="en-US"/>
          </a:p>
        </c:rich>
      </c:tx>
      <c:layout>
        <c:manualLayout>
          <c:xMode val="edge"/>
          <c:yMode val="edge"/>
          <c:x val="0.23216349240316722"/>
          <c:y val="2.83687943262411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596080918956936"/>
          <c:y val="0.18046600117559744"/>
          <c:w val="0.89403919081043048"/>
          <c:h val="0.6335908117046608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'Celkový průměr'!$D$13</c:f>
              <c:strCache>
                <c:ptCount val="1"/>
                <c:pt idx="0">
                  <c:v>Celkem nastoupilo cestujících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>
              <a:bevelT w="0"/>
              <a:bevelB w="635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1-8E98-4BA2-B05F-0BFA148D64E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3-8E98-4BA2-B05F-0BFA148D64E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5-8E98-4BA2-B05F-0BFA148D64E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7-8E98-4BA2-B05F-0BFA148D64EC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9-8E98-4BA2-B05F-0BFA148D64E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alpha val="7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B-8E98-4BA2-B05F-0BFA148D64EC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0"/>
                <a:bevelB w="6350"/>
              </a:sp3d>
            </c:spPr>
            <c:extLst>
              <c:ext xmlns:c16="http://schemas.microsoft.com/office/drawing/2014/chart" uri="{C3380CC4-5D6E-409C-BE32-E72D297353CC}">
                <c16:uniqueId val="{0000000D-8E98-4BA2-B05F-0BFA148D64EC}"/>
              </c:ext>
            </c:extLst>
          </c:dPt>
          <c:dLbls>
            <c:dLbl>
              <c:idx val="6"/>
              <c:layout>
                <c:manualLayout>
                  <c:x val="-1.0699764605178689E-3"/>
                  <c:y val="-1.4629049111807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1866173747327E-2"/>
                      <c:h val="6.03970741901776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E98-4BA2-B05F-0BFA148D6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'Celkový průměr'!$C$14:$C$20</c:f>
              <c:strCache>
                <c:ptCount val="7"/>
                <c:pt idx="0">
                  <c:v>4.3.2017</c:v>
                </c:pt>
                <c:pt idx="1">
                  <c:v>5.3.2017</c:v>
                </c:pt>
                <c:pt idx="2">
                  <c:v>11.3.2017</c:v>
                </c:pt>
                <c:pt idx="3">
                  <c:v>12.3.2017</c:v>
                </c:pt>
                <c:pt idx="4">
                  <c:v>18.3.2017</c:v>
                </c:pt>
                <c:pt idx="5">
                  <c:v>19.3.2017</c:v>
                </c:pt>
                <c:pt idx="6">
                  <c:v>Celkový průměr</c:v>
                </c:pt>
              </c:strCache>
            </c:strRef>
          </c:cat>
          <c:val>
            <c:numRef>
              <c:f>'Celkový průměr'!$D$14:$D$20</c:f>
              <c:numCache>
                <c:formatCode>General</c:formatCode>
                <c:ptCount val="7"/>
                <c:pt idx="0">
                  <c:v>211</c:v>
                </c:pt>
                <c:pt idx="1">
                  <c:v>169</c:v>
                </c:pt>
                <c:pt idx="2">
                  <c:v>235</c:v>
                </c:pt>
                <c:pt idx="3">
                  <c:v>170</c:v>
                </c:pt>
                <c:pt idx="4">
                  <c:v>176</c:v>
                </c:pt>
                <c:pt idx="5">
                  <c:v>165</c:v>
                </c:pt>
                <c:pt idx="6">
                  <c:v>187.6666666666666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E98-4BA2-B05F-0BFA148D64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64295424"/>
        <c:axId val="164297344"/>
      </c:barChart>
      <c:catAx>
        <c:axId val="1642954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Datum měření</a:t>
                </a:r>
              </a:p>
            </c:rich>
          </c:tx>
          <c:layout>
            <c:manualLayout>
              <c:xMode val="edge"/>
              <c:yMode val="edge"/>
              <c:x val="0.42104223837169225"/>
              <c:y val="0.920364741641337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m/d/yyyy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97344"/>
        <c:crosses val="autoZero"/>
        <c:auto val="1"/>
        <c:lblAlgn val="ctr"/>
        <c:lblOffset val="100"/>
        <c:noMultiLvlLbl val="0"/>
      </c:catAx>
      <c:valAx>
        <c:axId val="16429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cestujících</a:t>
                </a:r>
              </a:p>
            </c:rich>
          </c:tx>
          <c:layout>
            <c:manualLayout>
              <c:xMode val="edge"/>
              <c:yMode val="edge"/>
              <c:x val="1.4979670447250161E-2"/>
              <c:y val="0.274333261533797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429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83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40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2073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36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7103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84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375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839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97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2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62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146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28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88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74FF-6CDC-40D6-A0D6-EB8222F5C43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F9B4DD-FBC7-4C6A-B694-CA9EFA40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6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4CB18-0D61-4FCD-BED7-D561F4EFA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117" y="-1"/>
            <a:ext cx="8379885" cy="4884847"/>
          </a:xfrm>
        </p:spPr>
        <p:txBody>
          <a:bodyPr/>
          <a:lstStyle/>
          <a:p>
            <a:pPr algn="ctr"/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</a:t>
            </a:r>
            <a:b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 Českých Budějovicích</a:t>
            </a:r>
            <a:b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a vyhodnocení provozních nákladů vybrané linky MHD</a:t>
            </a:r>
            <a:br>
              <a:rPr lang="cs-CZ" dirty="0"/>
            </a:b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3EFBB3-09AA-43C9-933D-481770CEB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957" y="4884846"/>
            <a:ext cx="7766936" cy="1475761"/>
          </a:xfrm>
        </p:spPr>
        <p:txBody>
          <a:bodyPr>
            <a:normAutofit/>
          </a:bodyPr>
          <a:lstStyle/>
          <a:p>
            <a:pPr algn="l"/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Bakalářské práce: Vít Anderle</a:t>
            </a:r>
          </a:p>
          <a:p>
            <a:pPr algn="l"/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BP: Ing. Martina </a:t>
            </a:r>
            <a:r>
              <a:rPr lang="cs-CZ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Hlatká</a:t>
            </a:r>
            <a:endParaRPr lang="cs-CZ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cs-CZ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BP: Ing. Jiří Čejka, Ph.D.</a:t>
            </a:r>
          </a:p>
          <a:p>
            <a:endParaRPr lang="cs-CZ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193914-4CA1-4317-B9C4-6F648A1EF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058" y="311530"/>
            <a:ext cx="1039917" cy="10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2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39126-D0DB-4A10-8587-B069FF42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81424"/>
          </a:xfrm>
        </p:spPr>
        <p:txBody>
          <a:bodyPr>
            <a:noAutofit/>
          </a:bodyPr>
          <a:lstStyle/>
          <a:p>
            <a:pPr algn="ctr"/>
            <a:r>
              <a:rPr lang="cs-CZ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FC8327-8DD6-4979-BE2C-6DFC6C38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22330"/>
            <a:ext cx="8596668" cy="388077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Povinná praxe v rámci studia</a:t>
            </a:r>
          </a:p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Aktuální téma</a:t>
            </a:r>
          </a:p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Nové návrhy řešení</a:t>
            </a:r>
          </a:p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Přínos pro dopravní podnik</a:t>
            </a:r>
          </a:p>
        </p:txBody>
      </p:sp>
    </p:spTree>
    <p:extLst>
      <p:ext uri="{BB962C8B-B14F-4D97-AF65-F5344CB8AC3E}">
        <p14:creationId xmlns:p14="http://schemas.microsoft.com/office/powerpoint/2010/main" val="172574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34534-88FE-4677-B460-2B7C77B9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59393"/>
          </a:xfrm>
        </p:spPr>
        <p:txBody>
          <a:bodyPr>
            <a:normAutofit/>
          </a:bodyPr>
          <a:lstStyle/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E5EA54-D755-419F-8609-A76ACAEC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026"/>
            <a:ext cx="8596668" cy="290378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provozních nákladů Dopravního podniku města České Budějovice a jejich členění </a:t>
            </a:r>
          </a:p>
          <a:p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výběr alternativ možnosti jejich snížení a doporučení vybrané alternativy a následné zhodnocení přínosu vybrané alternativy snížení provozních nákladů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EF976F0-648F-4747-86A8-5702B018BEDE}"/>
              </a:ext>
            </a:extLst>
          </p:cNvPr>
          <p:cNvSpPr txBox="1">
            <a:spLocks/>
          </p:cNvSpPr>
          <p:nvPr/>
        </p:nvSpPr>
        <p:spPr>
          <a:xfrm>
            <a:off x="677334" y="4098246"/>
            <a:ext cx="8596668" cy="12593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Úvod do problému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10D1DBA-E3E8-4B6F-B018-CB8C52AA2556}"/>
              </a:ext>
            </a:extLst>
          </p:cNvPr>
          <p:cNvSpPr txBox="1">
            <a:spLocks/>
          </p:cNvSpPr>
          <p:nvPr/>
        </p:nvSpPr>
        <p:spPr>
          <a:xfrm>
            <a:off x="677334" y="4727943"/>
            <a:ext cx="8596668" cy="2130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  <a:p>
            <a:pPr marL="0" indent="0">
              <a:buFont typeface="Wingdings 3" charset="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43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07489-5962-47D3-98D5-5DA19F041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2000"/>
            <a:ext cx="8596668" cy="837363"/>
          </a:xfrm>
        </p:spPr>
        <p:txBody>
          <a:bodyPr>
            <a:normAutofit/>
          </a:bodyPr>
          <a:lstStyle/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1D232-C5A4-4B27-8252-AFA74F81D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3120"/>
            <a:ext cx="8596668" cy="2098431"/>
          </a:xfrm>
        </p:spPr>
        <p:txBody>
          <a:bodyPr/>
          <a:lstStyle/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Jaká je průměrná obsazenost linky č. 8 o víkendech a je tato obsazenost dostačující?</a:t>
            </a:r>
          </a:p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 podnebí vliv na to, kolik cestujících využije linku?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7A5467F-2704-4A69-A6D2-30D5DEF7521D}"/>
              </a:ext>
            </a:extLst>
          </p:cNvPr>
          <p:cNvSpPr txBox="1">
            <a:spLocks/>
          </p:cNvSpPr>
          <p:nvPr/>
        </p:nvSpPr>
        <p:spPr>
          <a:xfrm>
            <a:off x="677334" y="3441551"/>
            <a:ext cx="8596668" cy="8373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Metodika práce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CCC4F6F5-09C5-4A55-B96D-5CB1A683F54B}"/>
              </a:ext>
            </a:extLst>
          </p:cNvPr>
          <p:cNvSpPr txBox="1">
            <a:spLocks/>
          </p:cNvSpPr>
          <p:nvPr/>
        </p:nvSpPr>
        <p:spPr>
          <a:xfrm>
            <a:off x="677334" y="4425453"/>
            <a:ext cx="8596668" cy="222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Sběr, shromažďování a zpracování dat</a:t>
            </a:r>
          </a:p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dokumentů</a:t>
            </a:r>
          </a:p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Komparace a dedukce</a:t>
            </a:r>
          </a:p>
          <a:p>
            <a:pPr lvl="0"/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Hodnotová analýza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20CD3-B061-479F-9421-FFA56FE20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99" y="202660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A89B42-868E-4748-9C96-5459450A0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99" y="4336961"/>
            <a:ext cx="7293323" cy="2185696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7871871-8560-438A-B3B6-98DE058255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18000"/>
              </p:ext>
            </p:extLst>
          </p:nvPr>
        </p:nvGraphicFramePr>
        <p:xfrm>
          <a:off x="82121" y="1186280"/>
          <a:ext cx="5925820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B9C966DF-F65F-43A0-AD6B-E2F3ABF53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7971802"/>
              </p:ext>
            </p:extLst>
          </p:nvPr>
        </p:nvGraphicFramePr>
        <p:xfrm>
          <a:off x="6136710" y="1186279"/>
          <a:ext cx="5934710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70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63D05-92FB-4CB7-8CB4-4FF11E39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Návrhy řešení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F43E6C06-7960-4C4E-B212-78E1CE4951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3064" y="333223"/>
            <a:ext cx="7141084" cy="305307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2EB9D7B-4F25-4E38-87CC-5FBC338E7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064" y="3466681"/>
            <a:ext cx="7141084" cy="3319978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371B5AF-6534-4B48-9129-85E0D58A2E43}"/>
              </a:ext>
            </a:extLst>
          </p:cNvPr>
          <p:cNvSpPr txBox="1">
            <a:spLocks/>
          </p:cNvSpPr>
          <p:nvPr/>
        </p:nvSpPr>
        <p:spPr>
          <a:xfrm>
            <a:off x="620184" y="1859759"/>
            <a:ext cx="4172880" cy="5092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Varianta č.1 –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Zrušení provozu linky č.8 o víkendovém provozu</a:t>
            </a:r>
          </a:p>
          <a:p>
            <a:pPr marL="0" indent="0">
              <a:buNone/>
            </a:pP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Varianta č.2 - 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omezení provozu</a:t>
            </a: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Varianta č.3 – 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Přechod na autobusovou dopravu</a:t>
            </a:r>
            <a:endParaRPr lang="cs-CZ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37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85F2B-11BA-490C-B220-986F9D29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DEBC3-5255-426A-A908-F8E490C1A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3064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Dopravní podnik města České Budějovice, a.s.</a:t>
            </a:r>
          </a:p>
          <a:p>
            <a:pPr>
              <a:spcAft>
                <a:spcPts val="12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Trolejbusová linka č.8</a:t>
            </a:r>
          </a:p>
          <a:p>
            <a:pPr lvl="1">
              <a:spcAft>
                <a:spcPts val="1200"/>
              </a:spcAft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Přepravní průzkum linky o víkendovém provozu</a:t>
            </a:r>
            <a:endParaRPr lang="cs-CZ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2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výzkumné otázky </a:t>
            </a:r>
          </a:p>
          <a:p>
            <a:pPr>
              <a:spcAft>
                <a:spcPts val="1200"/>
              </a:spcAft>
            </a:pPr>
            <a:r>
              <a:rPr lang="cs-CZ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návrhy řešení</a:t>
            </a:r>
          </a:p>
        </p:txBody>
      </p:sp>
    </p:spTree>
    <p:extLst>
      <p:ext uri="{BB962C8B-B14F-4D97-AF65-F5344CB8AC3E}">
        <p14:creationId xmlns:p14="http://schemas.microsoft.com/office/powerpoint/2010/main" val="366639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AF304-6492-46B8-9E54-DAB1D0C1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4388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E3E27-26E5-4E2B-856D-C4ECE899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8391"/>
            <a:ext cx="8596668" cy="1510601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Odpovědi na otázky od vedoucího a oponenta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1CB84-FC60-49DB-B8EF-B4131D25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10346"/>
            <a:ext cx="8596668" cy="4511517"/>
          </a:xfrm>
        </p:spPr>
        <p:txBody>
          <a:bodyPr>
            <a:normAutofit fontScale="92500"/>
          </a:bodyPr>
          <a:lstStyle/>
          <a:p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Jaká navržená varianta řešení je z Vašeho pohledu nejlepší? </a:t>
            </a:r>
          </a:p>
          <a:p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Bude nějaká Vámi navržená varianta zavedena do praxe? </a:t>
            </a:r>
          </a:p>
          <a:p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V práci se zabýváte vedením linky č. 8. Realizujete dopravní průzkum sčítací metodou. Je vůbec obhajitelné vedení této linky s ohledem na přepravní proudy cestujících v Českých Budějovicích ? </a:t>
            </a:r>
          </a:p>
          <a:p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Dále v práci uvádíte, že cena trolejbusové dopravy je 2,5 krát vyšší než u dopravy autobusové. Vycházíte z dat uvedených ve výroční zprávě ? </a:t>
            </a:r>
          </a:p>
          <a:p>
            <a:r>
              <a:rPr lang="cs-CZ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Jak by se změnila cenová kalkulace provozu dopravních subsystémů, kdyby jste do výpočtu nezahrnul náklady na údržbu infrastruktury a naopak zahrnul externí náklady v autobusovém provozu 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6321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638</TotalTime>
  <Words>313</Words>
  <Application>Microsoft Office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Fazeta</vt:lpstr>
      <vt:lpstr>Vysoká škola technická a ekonomická V Českých Budějovicích  Analýza a vyhodnocení provozních nákladů vybrané linky MHD </vt:lpstr>
      <vt:lpstr>Motivace a důvody k řešení daného problému</vt:lpstr>
      <vt:lpstr>Cíl práce</vt:lpstr>
      <vt:lpstr>Výzkumné otázky</vt:lpstr>
      <vt:lpstr>Dosažené výsledky</vt:lpstr>
      <vt:lpstr>Návrhy řešení</vt:lpstr>
      <vt:lpstr>Závěrečné shrnutí</vt:lpstr>
      <vt:lpstr>Děkuji za pozornost</vt:lpstr>
      <vt:lpstr>Odpovědi na otázky od vedoucího a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HP</cp:lastModifiedBy>
  <cp:revision>22</cp:revision>
  <dcterms:created xsi:type="dcterms:W3CDTF">2017-06-20T13:30:18Z</dcterms:created>
  <dcterms:modified xsi:type="dcterms:W3CDTF">2017-06-21T20:05:39Z</dcterms:modified>
</cp:coreProperties>
</file>