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8" r:id="rId8"/>
    <p:sldId id="265" r:id="rId9"/>
    <p:sldId id="267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34"/>
  <c:chart>
    <c:autoTitleDeleted val="1"/>
    <c:plotArea>
      <c:layout>
        <c:manualLayout>
          <c:layoutTarget val="inner"/>
          <c:xMode val="edge"/>
          <c:yMode val="edge"/>
          <c:x val="9.7613295492346527E-2"/>
          <c:y val="5.7394689017680904E-2"/>
          <c:w val="0.66069690755882082"/>
          <c:h val="0.67318443769121661"/>
        </c:manualLayout>
      </c:layout>
      <c:lineChart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Počet automobilů</c:v>
                </c:pt>
              </c:strCache>
            </c:strRef>
          </c:tx>
          <c:marker>
            <c:symbol val="none"/>
          </c:marker>
          <c:cat>
            <c:numRef>
              <c:f>List1!$A$2:$A$15</c:f>
              <c:numCache>
                <c:formatCode>h:mm</c:formatCode>
                <c:ptCount val="14"/>
                <c:pt idx="0">
                  <c:v>0.29652777777778544</c:v>
                </c:pt>
                <c:pt idx="1">
                  <c:v>0.33333333333333331</c:v>
                </c:pt>
                <c:pt idx="2">
                  <c:v>0.37500000000000389</c:v>
                </c:pt>
                <c:pt idx="3">
                  <c:v>0.41666666666667163</c:v>
                </c:pt>
                <c:pt idx="4">
                  <c:v>0.45833333333333326</c:v>
                </c:pt>
                <c:pt idx="5">
                  <c:v>0.5</c:v>
                </c:pt>
                <c:pt idx="6">
                  <c:v>0.54166666666666652</c:v>
                </c:pt>
                <c:pt idx="7">
                  <c:v>0.5833333333333337</c:v>
                </c:pt>
                <c:pt idx="8">
                  <c:v>0.62500000000000788</c:v>
                </c:pt>
                <c:pt idx="9">
                  <c:v>0.66666666666666663</c:v>
                </c:pt>
                <c:pt idx="10">
                  <c:v>0.7083333333333337</c:v>
                </c:pt>
                <c:pt idx="11">
                  <c:v>0.75000000000000788</c:v>
                </c:pt>
                <c:pt idx="12">
                  <c:v>0.79166666666666652</c:v>
                </c:pt>
                <c:pt idx="13">
                  <c:v>0.82569444444445594</c:v>
                </c:pt>
              </c:numCache>
            </c:numRef>
          </c:cat>
          <c:val>
            <c:numRef>
              <c:f>List1!$B$2:$B$15</c:f>
              <c:numCache>
                <c:formatCode>General</c:formatCode>
                <c:ptCount val="14"/>
                <c:pt idx="0">
                  <c:v>26</c:v>
                </c:pt>
                <c:pt idx="1">
                  <c:v>86</c:v>
                </c:pt>
                <c:pt idx="2">
                  <c:v>42</c:v>
                </c:pt>
                <c:pt idx="3">
                  <c:v>75</c:v>
                </c:pt>
                <c:pt idx="4">
                  <c:v>20</c:v>
                </c:pt>
                <c:pt idx="5">
                  <c:v>40</c:v>
                </c:pt>
                <c:pt idx="6">
                  <c:v>44</c:v>
                </c:pt>
                <c:pt idx="7">
                  <c:v>11</c:v>
                </c:pt>
                <c:pt idx="8">
                  <c:v>48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B7-4C41-AB39-204A5C1EC78F}"/>
            </c:ext>
          </c:extLst>
        </c:ser>
        <c:marker val="1"/>
        <c:axId val="121039872"/>
        <c:axId val="121037184"/>
      </c:lineChart>
      <c:catAx>
        <c:axId val="1210398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Časové rozmezí</a:t>
                </a:r>
              </a:p>
            </c:rich>
          </c:tx>
          <c:layout/>
        </c:title>
        <c:numFmt formatCode="h:mm" sourceLinked="1"/>
        <c:tickLblPos val="nextTo"/>
        <c:crossAx val="121037184"/>
        <c:crosses val="autoZero"/>
        <c:auto val="1"/>
        <c:lblAlgn val="ctr"/>
        <c:lblOffset val="100"/>
      </c:catAx>
      <c:valAx>
        <c:axId val="12103718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Počet automobilů</a:t>
                </a:r>
              </a:p>
            </c:rich>
          </c:tx>
          <c:layout/>
        </c:title>
        <c:numFmt formatCode="General" sourceLinked="1"/>
        <c:tickLblPos val="nextTo"/>
        <c:crossAx val="121039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836434564635657"/>
          <c:y val="0.4633912983596295"/>
          <c:w val="0.22668178637965269"/>
          <c:h val="0.14599920340973924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6"/>
  <c:chart>
    <c:title>
      <c:tx>
        <c:rich>
          <a:bodyPr/>
          <a:lstStyle/>
          <a:p>
            <a:pPr>
              <a:defRPr/>
            </a:pPr>
            <a:r>
              <a:rPr lang="cs-CZ"/>
              <a:t>Celkový p</a:t>
            </a:r>
            <a:r>
              <a:rPr lang="en-US"/>
              <a:t>očet přepravených osob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Počet přepravených osob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 Nádraží → Areál VŠTE </c:v>
                </c:pt>
                <c:pt idx="1">
                  <c:v>Areál VŠTE → Nádraží</c:v>
                </c:pt>
                <c:pt idx="2">
                  <c:v>Máj → Areál VŠTE </c:v>
                </c:pt>
                <c:pt idx="3">
                  <c:v>Areál VŠTE → Máj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162</c:v>
                </c:pt>
                <c:pt idx="1">
                  <c:v>121</c:v>
                </c:pt>
                <c:pt idx="2">
                  <c:v>79</c:v>
                </c:pt>
                <c:pt idx="3">
                  <c:v>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A6-4C41-9A09-E2003CDEA126}"/>
            </c:ext>
          </c:extLst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15C8CD-95FB-4BEE-9035-D2E5D03A8852}" type="datetimeFigureOut">
              <a:rPr lang="en-US" smtClean="0"/>
              <a:pPr/>
              <a:t>6/21/2017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E1B7D3-0593-4D5A-BEDA-84DBD40B32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556376" cy="302433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Vysoká škola technická a ekonomická 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v Českých Budějovicích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>Optimalizace linek ve vybraném systému MHD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501008"/>
            <a:ext cx="7772400" cy="1512168"/>
          </a:xfrm>
        </p:spPr>
        <p:txBody>
          <a:bodyPr>
            <a:noAutofit/>
          </a:bodyPr>
          <a:lstStyle/>
          <a:p>
            <a:r>
              <a:rPr lang="cs-CZ" sz="2000" spc="50" dirty="0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Autor bakalářské práce: Koš Martin</a:t>
            </a:r>
          </a:p>
          <a:p>
            <a:r>
              <a:rPr lang="cs-CZ" sz="2000" spc="50" dirty="0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Vedoucí bakalářské práce: Ing. Jiří Čejka, PhD.</a:t>
            </a:r>
          </a:p>
          <a:p>
            <a:r>
              <a:rPr lang="cs-CZ" sz="2000" spc="50" dirty="0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Oponent bakalářské práce: Ing. Ondrej Stopka, PhD.</a:t>
            </a:r>
          </a:p>
          <a:p>
            <a:r>
              <a:rPr lang="cs-CZ" sz="2000" spc="50" dirty="0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České Budějovice, červen 2017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1) Jak se díváte na zajištění noční dopravní obslužnosti areálu VŠTE ? 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2) Myslíte si, že pro obsluhu areálu by byly vhodné expresní spoje?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Otázky vedoucího práce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1)   Myslíte si, že výsledky dosažené v rámci dopravního průzkumu mají dostatečnou vypovídací hodnotu? </a:t>
            </a:r>
          </a:p>
          <a:p>
            <a:pPr marL="624078" indent="-514350">
              <a:buAutoNum type="arabicParenR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624078" indent="-51435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2)   Můžete zdůvodnit přesný postup a výsledky optimalizace linek ve vybraném systému MHD (jak zní název BP)?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Otázky oponenta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Cílem bakalářské práce je snaha o optimalizaci vhodného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segmentu linek ve vybraném systému MHD.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Výzkumná otázka č. 1: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 dopravní obslužnost autobusové zastávky Areál VŠTE dostačující?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Výzkumná otázka č. 2: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Jsou cestující spokojeni s dopravní obslužností zastávky Areál VŠTE? 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Výzkumná otázka č. 3: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Kdyby se zvýšila četnost spojů linek obsluhující zastávku Areál VŠTE, zvýšila by se poptávka po službách MHD?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Výzkumné otázky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Dotazníkové šetření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Dopravní průzkum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pozorování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dotazování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Založen 1.1.1997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Parkovací služba, servis vozidel, mycí linka, prodej PHM, veřejné osvětlení, provoz MHD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 roce 2015 přepraveno 38 568 osob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Celkem 21 linek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Dopravní podnik města České Budějovice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Dopravní průzkum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Probíhal 29.3.2017 od 7:07 do 19:49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373 automobilů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Max. v rozmezí 7:07 – 8:00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Min. v rozmezí 17:00 – 19:49 </a:t>
            </a:r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/>
        </p:nvGraphicFramePr>
        <p:xfrm>
          <a:off x="1115616" y="3429000"/>
          <a:ext cx="712879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Linka 18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525963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Sčítání od 7:07 – 19:49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Počet přepravených osob 411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Max. v rozmezí 9:00 – 10:00</a:t>
            </a: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Min. v rozmezí 17:00 – 19:49 </a:t>
            </a:r>
          </a:p>
          <a:p>
            <a:endParaRPr lang="cs-CZ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8" name="Graf 7"/>
          <p:cNvGraphicFramePr/>
          <p:nvPr/>
        </p:nvGraphicFramePr>
        <p:xfrm>
          <a:off x="2195736" y="3356992"/>
          <a:ext cx="5616624" cy="3125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Probíhalo ve 14 kalendářním týdnu tohoto roku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Respondentů 172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Otázek 8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60% nespokojenost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Většina lidí využívá své vlastní vozidlo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Dotazníkové šetření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Navýšení četnosti spojů</a:t>
            </a:r>
          </a:p>
          <a:p>
            <a:endParaRPr lang="cs-CZ" dirty="0" smtClean="0"/>
          </a:p>
          <a:p>
            <a:r>
              <a:rPr lang="cs-CZ" dirty="0" smtClean="0"/>
              <a:t>Zkvalitnění služeb</a:t>
            </a:r>
          </a:p>
          <a:p>
            <a:endParaRPr lang="cs-CZ" dirty="0" smtClean="0"/>
          </a:p>
          <a:p>
            <a:r>
              <a:rPr lang="cs-CZ" dirty="0" smtClean="0"/>
              <a:t>Nasazení menších dopravních prostředků</a:t>
            </a:r>
          </a:p>
          <a:p>
            <a:endParaRPr lang="cs-CZ" dirty="0" smtClean="0"/>
          </a:p>
          <a:p>
            <a:r>
              <a:rPr lang="cs-CZ" dirty="0" smtClean="0"/>
              <a:t>Větší obsazenost automobilů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Návrhy opatření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</TotalTime>
  <Words>292</Words>
  <Application>Microsoft Office PowerPoint</Application>
  <PresentationFormat>Předvádění na obrazovce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 Vysoká škola technická a ekonomická  v Českých Budějovicích  Optimalizace linek ve vybraném systému MHD </vt:lpstr>
      <vt:lpstr>Cíl práce</vt:lpstr>
      <vt:lpstr>Výzkumné otázky</vt:lpstr>
      <vt:lpstr>Použité metody</vt:lpstr>
      <vt:lpstr>Dopravní podnik města České Budějovice</vt:lpstr>
      <vt:lpstr>Dopravní průzkum</vt:lpstr>
      <vt:lpstr>Linka 18</vt:lpstr>
      <vt:lpstr>Dotazníkové šetření</vt:lpstr>
      <vt:lpstr>Návrhy opatření</vt:lpstr>
      <vt:lpstr>Snímek 10</vt:lpstr>
      <vt:lpstr>Otázky vedoucího práce</vt:lpstr>
      <vt:lpstr>Otázky oponenta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Vysoká škola technická a ekonomická  Optimalizace linek ve vybraném systému MHD </dc:title>
  <dc:creator>Martina Hlatká</dc:creator>
  <cp:lastModifiedBy>Martin</cp:lastModifiedBy>
  <cp:revision>14</cp:revision>
  <dcterms:created xsi:type="dcterms:W3CDTF">2017-06-14T15:48:00Z</dcterms:created>
  <dcterms:modified xsi:type="dcterms:W3CDTF">2017-06-21T18:17:29Z</dcterms:modified>
</cp:coreProperties>
</file>