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7" r:id="rId3"/>
    <p:sldId id="269" r:id="rId4"/>
    <p:sldId id="258" r:id="rId5"/>
    <p:sldId id="276" r:id="rId6"/>
    <p:sldId id="259" r:id="rId7"/>
    <p:sldId id="260" r:id="rId8"/>
    <p:sldId id="267" r:id="rId9"/>
    <p:sldId id="268" r:id="rId10"/>
    <p:sldId id="271" r:id="rId11"/>
    <p:sldId id="263" r:id="rId12"/>
    <p:sldId id="261" r:id="rId13"/>
    <p:sldId id="272" r:id="rId14"/>
    <p:sldId id="273" r:id="rId15"/>
    <p:sldId id="274"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List1!$B$1</c:f>
              <c:strCache>
                <c:ptCount val="1"/>
                <c:pt idx="0">
                  <c:v>Řada 1</c:v>
                </c:pt>
              </c:strCache>
            </c:strRef>
          </c:tx>
          <c:spPr>
            <a:solidFill>
              <a:schemeClr val="accent1"/>
            </a:solidFill>
            <a:ln>
              <a:noFill/>
            </a:ln>
            <a:effectLst/>
          </c:spPr>
          <c:invertIfNegative val="0"/>
          <c:cat>
            <c:strRef>
              <c:f>List1!$A$2:$A$22</c:f>
              <c:strCache>
                <c:ptCount val="21"/>
                <c:pt idx="0">
                  <c:v>Štětkovice</c:v>
                </c:pt>
                <c:pt idx="1">
                  <c:v>Dublovice</c:v>
                </c:pt>
                <c:pt idx="2">
                  <c:v>Příčovy</c:v>
                </c:pt>
                <c:pt idx="3">
                  <c:v>Svatý Jan</c:v>
                </c:pt>
                <c:pt idx="4">
                  <c:v>Nalžovice</c:v>
                </c:pt>
                <c:pt idx="5">
                  <c:v>Kňovice</c:v>
                </c:pt>
                <c:pt idx="6">
                  <c:v>Křepenice</c:v>
                </c:pt>
                <c:pt idx="7">
                  <c:v>Jesenice</c:v>
                </c:pt>
                <c:pt idx="8">
                  <c:v>Kosova Hora</c:v>
                </c:pt>
                <c:pt idx="9">
                  <c:v>Nedrahovice</c:v>
                </c:pt>
                <c:pt idx="10">
                  <c:v>Sedlec-Prčice</c:v>
                </c:pt>
                <c:pt idx="11">
                  <c:v>Vysoký Chlumec</c:v>
                </c:pt>
                <c:pt idx="12">
                  <c:v>Petrovice</c:v>
                </c:pt>
                <c:pt idx="13">
                  <c:v>Nechvalice</c:v>
                </c:pt>
                <c:pt idx="14">
                  <c:v>Počepice</c:v>
                </c:pt>
                <c:pt idx="15">
                  <c:v>Osečany</c:v>
                </c:pt>
                <c:pt idx="16">
                  <c:v>Klučenice</c:v>
                </c:pt>
                <c:pt idx="17">
                  <c:v>Milešov</c:v>
                </c:pt>
                <c:pt idx="18">
                  <c:v>Krásná Hora nad Vltavou</c:v>
                </c:pt>
                <c:pt idx="19">
                  <c:v>Prosenická Lhota</c:v>
                </c:pt>
                <c:pt idx="20">
                  <c:v>Radíč</c:v>
                </c:pt>
              </c:strCache>
            </c:strRef>
          </c:cat>
          <c:val>
            <c:numRef>
              <c:f>List1!$B$2:$B$22</c:f>
              <c:numCache>
                <c:formatCode>General</c:formatCode>
                <c:ptCount val="21"/>
                <c:pt idx="0">
                  <c:v>41</c:v>
                </c:pt>
                <c:pt idx="1">
                  <c:v>35</c:v>
                </c:pt>
                <c:pt idx="2">
                  <c:v>34</c:v>
                </c:pt>
                <c:pt idx="3">
                  <c:v>33</c:v>
                </c:pt>
                <c:pt idx="4">
                  <c:v>28</c:v>
                </c:pt>
                <c:pt idx="5">
                  <c:v>26</c:v>
                </c:pt>
                <c:pt idx="6">
                  <c:v>25</c:v>
                </c:pt>
                <c:pt idx="7">
                  <c:v>22</c:v>
                </c:pt>
                <c:pt idx="8">
                  <c:v>20</c:v>
                </c:pt>
                <c:pt idx="9">
                  <c:v>20</c:v>
                </c:pt>
                <c:pt idx="10">
                  <c:v>20</c:v>
                </c:pt>
                <c:pt idx="11">
                  <c:v>19</c:v>
                </c:pt>
                <c:pt idx="12">
                  <c:v>16</c:v>
                </c:pt>
                <c:pt idx="13">
                  <c:v>15</c:v>
                </c:pt>
                <c:pt idx="14">
                  <c:v>14</c:v>
                </c:pt>
                <c:pt idx="15">
                  <c:v>13</c:v>
                </c:pt>
                <c:pt idx="16">
                  <c:v>12</c:v>
                </c:pt>
                <c:pt idx="17">
                  <c:v>10</c:v>
                </c:pt>
                <c:pt idx="18">
                  <c:v>8</c:v>
                </c:pt>
                <c:pt idx="19">
                  <c:v>6</c:v>
                </c:pt>
                <c:pt idx="20">
                  <c:v>4</c:v>
                </c:pt>
              </c:numCache>
            </c:numRef>
          </c:val>
        </c:ser>
        <c:ser>
          <c:idx val="1"/>
          <c:order val="1"/>
          <c:tx>
            <c:strRef>
              <c:f>List1!$C$1</c:f>
              <c:strCache>
                <c:ptCount val="1"/>
                <c:pt idx="0">
                  <c:v>Řada 2</c:v>
                </c:pt>
              </c:strCache>
            </c:strRef>
          </c:tx>
          <c:spPr>
            <a:solidFill>
              <a:schemeClr val="accent2"/>
            </a:solidFill>
            <a:ln>
              <a:noFill/>
            </a:ln>
            <a:effectLst/>
          </c:spPr>
          <c:invertIfNegative val="0"/>
          <c:cat>
            <c:strRef>
              <c:f>List1!$A$2:$A$22</c:f>
              <c:strCache>
                <c:ptCount val="21"/>
                <c:pt idx="0">
                  <c:v>Štětkovice</c:v>
                </c:pt>
                <c:pt idx="1">
                  <c:v>Dublovice</c:v>
                </c:pt>
                <c:pt idx="2">
                  <c:v>Příčovy</c:v>
                </c:pt>
                <c:pt idx="3">
                  <c:v>Svatý Jan</c:v>
                </c:pt>
                <c:pt idx="4">
                  <c:v>Nalžovice</c:v>
                </c:pt>
                <c:pt idx="5">
                  <c:v>Kňovice</c:v>
                </c:pt>
                <c:pt idx="6">
                  <c:v>Křepenice</c:v>
                </c:pt>
                <c:pt idx="7">
                  <c:v>Jesenice</c:v>
                </c:pt>
                <c:pt idx="8">
                  <c:v>Kosova Hora</c:v>
                </c:pt>
                <c:pt idx="9">
                  <c:v>Nedrahovice</c:v>
                </c:pt>
                <c:pt idx="10">
                  <c:v>Sedlec-Prčice</c:v>
                </c:pt>
                <c:pt idx="11">
                  <c:v>Vysoký Chlumec</c:v>
                </c:pt>
                <c:pt idx="12">
                  <c:v>Petrovice</c:v>
                </c:pt>
                <c:pt idx="13">
                  <c:v>Nechvalice</c:v>
                </c:pt>
                <c:pt idx="14">
                  <c:v>Počepice</c:v>
                </c:pt>
                <c:pt idx="15">
                  <c:v>Osečany</c:v>
                </c:pt>
                <c:pt idx="16">
                  <c:v>Klučenice</c:v>
                </c:pt>
                <c:pt idx="17">
                  <c:v>Milešov</c:v>
                </c:pt>
                <c:pt idx="18">
                  <c:v>Krásná Hora nad Vltavou</c:v>
                </c:pt>
                <c:pt idx="19">
                  <c:v>Prosenická Lhota</c:v>
                </c:pt>
                <c:pt idx="20">
                  <c:v>Radíč</c:v>
                </c:pt>
              </c:strCache>
            </c:strRef>
          </c:cat>
          <c:val>
            <c:numRef>
              <c:f>List1!$C$2:$C$22</c:f>
              <c:numCache>
                <c:formatCode>General</c:formatCode>
                <c:ptCount val="21"/>
              </c:numCache>
            </c:numRef>
          </c:val>
        </c:ser>
        <c:ser>
          <c:idx val="2"/>
          <c:order val="2"/>
          <c:tx>
            <c:strRef>
              <c:f>List1!$D$1</c:f>
              <c:strCache>
                <c:ptCount val="1"/>
                <c:pt idx="0">
                  <c:v>Řada 3</c:v>
                </c:pt>
              </c:strCache>
            </c:strRef>
          </c:tx>
          <c:spPr>
            <a:solidFill>
              <a:schemeClr val="accent3"/>
            </a:solidFill>
            <a:ln>
              <a:noFill/>
            </a:ln>
            <a:effectLst/>
          </c:spPr>
          <c:invertIfNegative val="0"/>
          <c:cat>
            <c:strRef>
              <c:f>List1!$A$2:$A$22</c:f>
              <c:strCache>
                <c:ptCount val="21"/>
                <c:pt idx="0">
                  <c:v>Štětkovice</c:v>
                </c:pt>
                <c:pt idx="1">
                  <c:v>Dublovice</c:v>
                </c:pt>
                <c:pt idx="2">
                  <c:v>Příčovy</c:v>
                </c:pt>
                <c:pt idx="3">
                  <c:v>Svatý Jan</c:v>
                </c:pt>
                <c:pt idx="4">
                  <c:v>Nalžovice</c:v>
                </c:pt>
                <c:pt idx="5">
                  <c:v>Kňovice</c:v>
                </c:pt>
                <c:pt idx="6">
                  <c:v>Křepenice</c:v>
                </c:pt>
                <c:pt idx="7">
                  <c:v>Jesenice</c:v>
                </c:pt>
                <c:pt idx="8">
                  <c:v>Kosova Hora</c:v>
                </c:pt>
                <c:pt idx="9">
                  <c:v>Nedrahovice</c:v>
                </c:pt>
                <c:pt idx="10">
                  <c:v>Sedlec-Prčice</c:v>
                </c:pt>
                <c:pt idx="11">
                  <c:v>Vysoký Chlumec</c:v>
                </c:pt>
                <c:pt idx="12">
                  <c:v>Petrovice</c:v>
                </c:pt>
                <c:pt idx="13">
                  <c:v>Nechvalice</c:v>
                </c:pt>
                <c:pt idx="14">
                  <c:v>Počepice</c:v>
                </c:pt>
                <c:pt idx="15">
                  <c:v>Osečany</c:v>
                </c:pt>
                <c:pt idx="16">
                  <c:v>Klučenice</c:v>
                </c:pt>
                <c:pt idx="17">
                  <c:v>Milešov</c:v>
                </c:pt>
                <c:pt idx="18">
                  <c:v>Krásná Hora nad Vltavou</c:v>
                </c:pt>
                <c:pt idx="19">
                  <c:v>Prosenická Lhota</c:v>
                </c:pt>
                <c:pt idx="20">
                  <c:v>Radíč</c:v>
                </c:pt>
              </c:strCache>
            </c:strRef>
          </c:cat>
          <c:val>
            <c:numRef>
              <c:f>List1!$D$2:$D$22</c:f>
              <c:numCache>
                <c:formatCode>General</c:formatCode>
                <c:ptCount val="21"/>
              </c:numCache>
            </c:numRef>
          </c:val>
        </c:ser>
        <c:dLbls>
          <c:showLegendKey val="0"/>
          <c:showVal val="0"/>
          <c:showCatName val="0"/>
          <c:showSerName val="0"/>
          <c:showPercent val="0"/>
          <c:showBubbleSize val="0"/>
        </c:dLbls>
        <c:gapWidth val="219"/>
        <c:overlap val="-27"/>
        <c:axId val="439711392"/>
        <c:axId val="439720640"/>
      </c:barChart>
      <c:catAx>
        <c:axId val="439711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cs-CZ"/>
          </a:p>
        </c:txPr>
        <c:crossAx val="439720640"/>
        <c:crosses val="autoZero"/>
        <c:auto val="1"/>
        <c:lblAlgn val="ctr"/>
        <c:lblOffset val="100"/>
        <c:noMultiLvlLbl val="0"/>
      </c:catAx>
      <c:valAx>
        <c:axId val="439720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7113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cs-CZ"/>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307304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239727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2891D14-2D15-4533-ACA8-48E996440550}" type="slidenum">
              <a:rPr lang="cs-CZ" smtClean="0"/>
              <a:pPr/>
              <a:t>‹#›</a:t>
            </a:fld>
            <a:endParaRPr lang="cs-CZ"/>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7124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1558533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6" name="Footer Placeholder 5"/>
          <p:cNvSpPr>
            <a:spLocks noGrp="1"/>
          </p:cNvSpPr>
          <p:nvPr>
            <p:ph type="ftr" sz="quarter" idx="11"/>
          </p:nvPr>
        </p:nvSpPr>
        <p:spPr/>
        <p:txBody>
          <a:bodyPr/>
          <a:lstStyle/>
          <a:p>
            <a:endParaRPr lang="cs-CZ"/>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2891D14-2D15-4533-ACA8-48E996440550}" type="slidenum">
              <a:rPr lang="cs-CZ" smtClean="0"/>
              <a:pPr/>
              <a:t>‹#›</a:t>
            </a:fld>
            <a:endParaRPr lang="cs-CZ"/>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494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3346205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3560515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141874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224166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228247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6" name="Footer Placeholder 5"/>
          <p:cNvSpPr>
            <a:spLocks noGrp="1"/>
          </p:cNvSpPr>
          <p:nvPr>
            <p:ph type="ftr" sz="quarter" idx="11"/>
          </p:nvPr>
        </p:nvSpPr>
        <p:spPr/>
        <p:txBody>
          <a:bodyPr/>
          <a:lstStyle/>
          <a:p>
            <a:endParaRPr lang="cs-CZ"/>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85947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8" name="Footer Placeholder 7"/>
          <p:cNvSpPr>
            <a:spLocks noGrp="1"/>
          </p:cNvSpPr>
          <p:nvPr>
            <p:ph type="ftr" sz="quarter" idx="11"/>
          </p:nvPr>
        </p:nvSpPr>
        <p:spPr/>
        <p:txBody>
          <a:bodyPr/>
          <a:lstStyle/>
          <a:p>
            <a:endParaRPr lang="cs-CZ"/>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246847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4" name="Footer Placeholder 3"/>
          <p:cNvSpPr>
            <a:spLocks noGrp="1"/>
          </p:cNvSpPr>
          <p:nvPr>
            <p:ph type="ftr" sz="quarter" idx="11"/>
          </p:nvPr>
        </p:nvSpPr>
        <p:spPr/>
        <p:txBody>
          <a:bodyPr/>
          <a:lstStyle/>
          <a:p>
            <a:endParaRPr lang="cs-CZ"/>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143342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15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194162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A3B2F42-80D0-47D6-A583-7E86B6802E38}" type="datetimeFigureOut">
              <a:rPr lang="cs-CZ" smtClean="0"/>
              <a:pPr/>
              <a:t>21.06.2017</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2891D14-2D15-4533-ACA8-48E996440550}" type="slidenum">
              <a:rPr lang="cs-CZ" smtClean="0"/>
              <a:pPr/>
              <a:t>‹#›</a:t>
            </a:fld>
            <a:endParaRPr lang="cs-CZ"/>
          </a:p>
        </p:txBody>
      </p:sp>
    </p:spTree>
    <p:extLst>
      <p:ext uri="{BB962C8B-B14F-4D97-AF65-F5344CB8AC3E}">
        <p14:creationId xmlns:p14="http://schemas.microsoft.com/office/powerpoint/2010/main" val="2410448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A3B2F42-80D0-47D6-A583-7E86B6802E38}" type="datetimeFigureOut">
              <a:rPr lang="cs-CZ" smtClean="0"/>
              <a:pPr/>
              <a:t>21.06.2017</a:t>
            </a:fld>
            <a:endParaRPr lang="cs-CZ"/>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2891D14-2D15-4533-ACA8-48E996440550}" type="slidenum">
              <a:rPr lang="cs-CZ" smtClean="0"/>
              <a:pPr/>
              <a:t>‹#›</a:t>
            </a:fld>
            <a:endParaRPr lang="cs-CZ"/>
          </a:p>
        </p:txBody>
      </p:sp>
    </p:spTree>
    <p:extLst>
      <p:ext uri="{BB962C8B-B14F-4D97-AF65-F5344CB8AC3E}">
        <p14:creationId xmlns:p14="http://schemas.microsoft.com/office/powerpoint/2010/main" val="3836525370"/>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07704" y="1916832"/>
            <a:ext cx="6532240" cy="1440160"/>
          </a:xfrm>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Analýza </a:t>
            </a:r>
            <a:r>
              <a:rPr lang="cs-CZ" sz="4000" dirty="0">
                <a:latin typeface="Tahoma" panose="020B0604030504040204" pitchFamily="34" charset="0"/>
                <a:ea typeface="Tahoma" panose="020B0604030504040204" pitchFamily="34" charset="0"/>
                <a:cs typeface="Tahoma" panose="020B0604030504040204" pitchFamily="34" charset="0"/>
              </a:rPr>
              <a:t>dopravní obslužnosti okresu Příbram</a:t>
            </a:r>
          </a:p>
        </p:txBody>
      </p:sp>
      <p:sp>
        <p:nvSpPr>
          <p:cNvPr id="3" name="Podnadpis 2"/>
          <p:cNvSpPr>
            <a:spLocks noGrp="1"/>
          </p:cNvSpPr>
          <p:nvPr>
            <p:ph type="subTitle" idx="1"/>
          </p:nvPr>
        </p:nvSpPr>
        <p:spPr>
          <a:xfrm>
            <a:off x="1979712" y="4869160"/>
            <a:ext cx="6478488" cy="1656184"/>
          </a:xfrm>
        </p:spPr>
        <p:txBody>
          <a:bodyPr>
            <a:noAutofit/>
          </a:bodyPr>
          <a:lstStyle/>
          <a:p>
            <a:endParaRPr lang="cs-CZ" sz="2000" dirty="0" smtClean="0"/>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Autor bakalářské práce: Marek Hrstka</a:t>
            </a:r>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Vedoucí bakalářské práce: Ing. Ladislav Bartuška</a:t>
            </a:r>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Oponent bakalářské práce: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Ing. Jindřich Šedivý</a:t>
            </a:r>
          </a:p>
        </p:txBody>
      </p:sp>
      <p:pic>
        <p:nvPicPr>
          <p:cNvPr id="4" name="Picture 5" descr="Vysoká škola technická a ekonomická v Českých Budějovicí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04664"/>
            <a:ext cx="6523776" cy="72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latin typeface="Tahoma" panose="020B0604030504040204" pitchFamily="34" charset="0"/>
                <a:ea typeface="Tahoma" panose="020B0604030504040204" pitchFamily="34" charset="0"/>
                <a:cs typeface="Tahoma" panose="020B0604030504040204" pitchFamily="34" charset="0"/>
              </a:rPr>
              <a:t>Závěrečné shrnutí</a:t>
            </a:r>
          </a:p>
        </p:txBody>
      </p:sp>
      <p:sp>
        <p:nvSpPr>
          <p:cNvPr id="3" name="Zástupný symbol pro obsah 2"/>
          <p:cNvSpPr>
            <a:spLocks noGrp="1"/>
          </p:cNvSpPr>
          <p:nvPr>
            <p:ph idx="1"/>
          </p:nvPr>
        </p:nvSpPr>
        <p:spPr/>
        <p:txBody>
          <a:bodyPr/>
          <a:lstStyle/>
          <a:p>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C</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elkové zhodnocení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dopravní obslužnosti jednotlivých spádových oblastí</a:t>
            </a:r>
          </a:p>
          <a:p>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Stanovení silných a slabých stránek dopravní obslužnosti v tomto regionu</a:t>
            </a:r>
            <a:endParaRPr lang="cs-CZ"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cs-CZ" dirty="0" smtClean="0"/>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Návrh řešení pro zlepšení zjištěných dopravních problémů</a:t>
            </a:r>
          </a:p>
          <a:p>
            <a:pPr marL="0" indent="0">
              <a:buNone/>
            </a:pPr>
            <a:endParaRPr lang="cs-CZ"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28588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42416" y="4005064"/>
            <a:ext cx="6600451" cy="1008112"/>
          </a:xfrm>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Děkuji za pozornost</a:t>
            </a:r>
            <a:endParaRPr lang="cs-CZ" sz="4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Doplňující otázky</a:t>
            </a:r>
            <a:endParaRPr lang="cs-CZ" sz="4000" dirty="0">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p:txBody>
          <a:bodyPr>
            <a:normAutofit lnSpcReduction="10000"/>
          </a:bodyPr>
          <a:lstStyle/>
          <a:p>
            <a:r>
              <a:rPr lang="cs-CZ" sz="2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Vedoucí:</a:t>
            </a:r>
            <a:endParaRPr lang="cs-CZ" sz="2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Napadá Vás, jak zpřesnit výpočet kvocientu dopravní obslužnosti? Co by bylo možné ještě ve výpočtu zohlednit?</a:t>
            </a:r>
          </a:p>
          <a:p>
            <a:r>
              <a:rPr lang="cs-CZ" sz="2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Oponent: </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V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práci užíváte pojmy ”doprava” a ”přeprava”. Vysvětlete význam těchto pojmů a rozdíl mezi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nimi.</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V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části 3.1.2.1 je pojem ”odvětví dopravy” uveden tak, že z kontextu plyne, že existuje počet těchto odvětví vyšší než jedno. Tato odvětví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vyjmenujte.</a:t>
            </a:r>
          </a:p>
          <a:p>
            <a:pPr marL="0" indent="0">
              <a:buNone/>
            </a:pPr>
            <a:endParaRPr lang="cs-CZ"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latin typeface="Tahoma" panose="020B0604030504040204" pitchFamily="34" charset="0"/>
                <a:ea typeface="Tahoma" panose="020B0604030504040204" pitchFamily="34" charset="0"/>
                <a:cs typeface="Tahoma" panose="020B0604030504040204" pitchFamily="34" charset="0"/>
              </a:rPr>
              <a:t>Doplňující </a:t>
            </a:r>
            <a:r>
              <a:rPr lang="cs-CZ" sz="4000" dirty="0" smtClean="0">
                <a:latin typeface="Tahoma" panose="020B0604030504040204" pitchFamily="34" charset="0"/>
                <a:ea typeface="Tahoma" panose="020B0604030504040204" pitchFamily="34" charset="0"/>
                <a:cs typeface="Tahoma" panose="020B0604030504040204" pitchFamily="34" charset="0"/>
              </a:rPr>
              <a:t>otázky</a:t>
            </a:r>
            <a:endParaRPr lang="cs-CZ" sz="4000" dirty="0">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942415" y="1628800"/>
            <a:ext cx="6591985" cy="5112568"/>
          </a:xfrm>
        </p:spPr>
        <p:txBody>
          <a:bodyPr>
            <a:noAutofit/>
          </a:bodyPr>
          <a:lstStyle/>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Jaký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je rozdíl mezi druhem, způsobem a odvětvím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dopravy? </a:t>
            </a:r>
          </a:p>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V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práci je zmíněno provozování neveřejné dopravy na vlastní účet. Může být neveřejná doprava provozována také na cizí účet? </a:t>
            </a:r>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Dokázal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byste zdůvodnit, z jakého důvodu mají obce Dubenec, Dubno a Drásov vysoký kvocient dopravní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obslužnosti?</a:t>
            </a:r>
          </a:p>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V práci je užito pojmu ”rychlostní silnice” - proč je tento pojem zavádějící? Zařaďte, prosím, do prezentace k obhajobě obrázek č. 3 a vysvětlete, proč se právě v tomto případě jedná o místní komunikaci. </a:t>
            </a:r>
          </a:p>
          <a:p>
            <a:pPr marL="0" indent="0"/>
            <a:endParaRPr lang="cs-CZ" sz="2000" dirty="0" smtClean="0">
              <a:latin typeface="Tahoma" panose="020B0604030504040204" pitchFamily="34" charset="0"/>
              <a:ea typeface="Tahoma" panose="020B0604030504040204" pitchFamily="34" charset="0"/>
              <a:cs typeface="Tahoma" panose="020B0604030504040204" pitchFamily="34" charset="0"/>
            </a:endParaRPr>
          </a:p>
          <a:p>
            <a:pPr marL="0" indent="0"/>
            <a:endParaRPr lang="cs-CZ"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1783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Doplňující otázky</a:t>
            </a:r>
            <a:endParaRPr lang="cs-CZ" sz="4000" dirty="0">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979712" y="1628800"/>
            <a:ext cx="6554689" cy="4680520"/>
          </a:xfrm>
        </p:spPr>
        <p:txBody>
          <a:bodyPr>
            <a:normAutofit/>
          </a:bodyPr>
          <a:lstStyle/>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V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práci uvádíte, že užití průměru není vždy zcela vhodné. Proč jste nepoužil ještě další metody pro porovnání? </a:t>
            </a:r>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Jaký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je rozdíl v postavení obce a OÚ, města a </a:t>
            </a:r>
            <a:r>
              <a:rPr lang="cs-CZ" sz="2000" dirty="0" err="1">
                <a:solidFill>
                  <a:schemeClr val="tx1"/>
                </a:solidFill>
                <a:latin typeface="Tahoma" panose="020B0604030504040204" pitchFamily="34" charset="0"/>
                <a:ea typeface="Tahoma" panose="020B0604030504040204" pitchFamily="34" charset="0"/>
                <a:cs typeface="Tahoma" panose="020B0604030504040204" pitchFamily="34" charset="0"/>
              </a:rPr>
              <a:t>MěÚ</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/magistrátu, kraje a KÚ a státu a MD ČR ve smyslu úřadu a objednatele dopravní obslužnosti území? Kdo je objednatelem? </a:t>
            </a:r>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Proč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jste upravil časový rozsah zdrojového vzorce právě na rozsah celého dne (24 h) a nikoli na rozsah tzv. občanského dne (od ranní špičky, kdy do spádové obce spoje dojíždějí obvykle po 5. hodině ranní, do doby, která ještě zahrne spoje odjíždějící ze spádové obce po 22. hodině do cca 23. hodiny)?</a:t>
            </a:r>
          </a:p>
          <a:p>
            <a:pPr marL="0" indent="0">
              <a:buNone/>
            </a:pPr>
            <a:endParaRPr lang="cs-CZ" dirty="0"/>
          </a:p>
        </p:txBody>
      </p:sp>
    </p:spTree>
    <p:extLst>
      <p:ext uri="{BB962C8B-B14F-4D97-AF65-F5344CB8AC3E}">
        <p14:creationId xmlns:p14="http://schemas.microsoft.com/office/powerpoint/2010/main" val="2716793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Obrázek č.3</a:t>
            </a:r>
            <a:endParaRPr lang="cs-CZ" sz="4000" dirty="0">
              <a:latin typeface="Tahoma" panose="020B0604030504040204" pitchFamily="34" charset="0"/>
              <a:ea typeface="Tahoma" panose="020B0604030504040204" pitchFamily="34" charset="0"/>
              <a:cs typeface="Tahoma" panose="020B0604030504040204" pitchFamily="34" charset="0"/>
            </a:endParaRPr>
          </a:p>
        </p:txBody>
      </p:sp>
      <p:pic>
        <p:nvPicPr>
          <p:cNvPr id="4" name="Zástupný symbol pro obsah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520" y="1340768"/>
            <a:ext cx="8784976" cy="5400600"/>
          </a:xfrm>
          <a:prstGeom prst="rect">
            <a:avLst/>
          </a:prstGeom>
        </p:spPr>
      </p:pic>
    </p:spTree>
    <p:extLst>
      <p:ext uri="{BB962C8B-B14F-4D97-AF65-F5344CB8AC3E}">
        <p14:creationId xmlns:p14="http://schemas.microsoft.com/office/powerpoint/2010/main" val="3013647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Obsah</a:t>
            </a:r>
            <a:endParaRPr lang="cs-CZ" sz="4000" dirty="0">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942415" y="1700808"/>
            <a:ext cx="6591985" cy="4824536"/>
          </a:xfrm>
        </p:spPr>
        <p:txBody>
          <a:bodyPr>
            <a:normAutofit/>
          </a:bodyPr>
          <a:lstStyle/>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Důvody a motivace k výběru tématu</a:t>
            </a:r>
          </a:p>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Cíl práce</a:t>
            </a:r>
          </a:p>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Charakteristika okresu Příbram</a:t>
            </a:r>
          </a:p>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Výzkumné otázky</a:t>
            </a:r>
          </a:p>
          <a:p>
            <a:pPr>
              <a:lnSpc>
                <a:spcPct val="114000"/>
              </a:lnSpc>
            </a:pP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P</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oužité metody</a:t>
            </a:r>
          </a:p>
          <a:p>
            <a:pPr>
              <a:lnSpc>
                <a:spcPct val="114000"/>
              </a:lnSpc>
            </a:pP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Kvocient úrovně dopravní obslužnosti</a:t>
            </a:r>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Dosažené výsledky</a:t>
            </a:r>
          </a:p>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Závěrečné shrnutí</a:t>
            </a:r>
          </a:p>
          <a:p>
            <a:pPr>
              <a:lnSpc>
                <a:spcPct val="114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Doplňující otázky vedoucího a oponenta práce</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624110"/>
            <a:ext cx="6626696" cy="1280890"/>
          </a:xfrm>
        </p:spPr>
        <p:txBody>
          <a:bodyPr>
            <a:normAutofit fontScale="90000"/>
          </a:bodyPr>
          <a:lstStyle/>
          <a:p>
            <a:r>
              <a:rPr lang="cs-CZ" sz="4400" dirty="0">
                <a:solidFill>
                  <a:schemeClr val="tx1"/>
                </a:solidFill>
                <a:latin typeface="Tahoma" panose="020B0604030504040204" pitchFamily="34" charset="0"/>
                <a:ea typeface="Tahoma" panose="020B0604030504040204" pitchFamily="34" charset="0"/>
                <a:cs typeface="Tahoma" panose="020B0604030504040204" pitchFamily="34" charset="0"/>
              </a:rPr>
              <a:t>Důvody a motivace k výběru tématu</a:t>
            </a:r>
            <a:r>
              <a:rPr lang="cs-CZ"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cs-CZ" dirty="0">
                <a:solidFill>
                  <a:schemeClr val="tx1"/>
                </a:solidFill>
                <a:latin typeface="Tahoma" panose="020B0604030504040204" pitchFamily="34" charset="0"/>
                <a:ea typeface="Tahoma" panose="020B0604030504040204" pitchFamily="34" charset="0"/>
                <a:cs typeface="Tahoma" panose="020B0604030504040204" pitchFamily="34" charset="0"/>
              </a:rPr>
            </a:br>
            <a:endParaRPr lang="cs-CZ" dirty="0"/>
          </a:p>
        </p:txBody>
      </p:sp>
      <p:sp>
        <p:nvSpPr>
          <p:cNvPr id="3" name="Zástupný symbol pro obsah 2"/>
          <p:cNvSpPr>
            <a:spLocks noGrp="1"/>
          </p:cNvSpPr>
          <p:nvPr>
            <p:ph idx="1"/>
          </p:nvPr>
        </p:nvSpPr>
        <p:spPr/>
        <p:txBody>
          <a:bodyPr/>
          <a:lstStyle/>
          <a:p>
            <a:pPr marL="0" indent="0">
              <a:buNone/>
            </a:pPr>
            <a:endParaRPr lang="cs-CZ" dirty="0" smtClean="0"/>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Zájem o prohloubení znalostí v této oblasti</a:t>
            </a:r>
          </a:p>
          <a:p>
            <a:endParaRPr lang="cs-CZ" dirty="0" smtClean="0"/>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Osobní zkušenost s dopravou ve zvoleném regionu</a:t>
            </a:r>
          </a:p>
          <a:p>
            <a:endParaRPr lang="cs-CZ" dirty="0" smtClean="0"/>
          </a:p>
        </p:txBody>
      </p:sp>
    </p:spTree>
    <p:extLst>
      <p:ext uri="{BB962C8B-B14F-4D97-AF65-F5344CB8AC3E}">
        <p14:creationId xmlns:p14="http://schemas.microsoft.com/office/powerpoint/2010/main" val="1501505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Cíl práce</a:t>
            </a:r>
            <a:endParaRPr lang="cs-CZ"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942415" y="2204864"/>
            <a:ext cx="6591985" cy="3706358"/>
          </a:xfrm>
        </p:spPr>
        <p:txBody>
          <a:bodyPr>
            <a:normAutofit/>
          </a:bodyPr>
          <a:lstStyle/>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Analýza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vybraného regionu z hlediska dopravní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obslužnosti</a:t>
            </a:r>
          </a:p>
          <a:p>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Definování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zdrojů a cílů cest a rozbor jednotlivých zúčastněných dopravních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systémů</a:t>
            </a:r>
          </a:p>
          <a:p>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Stanovení kvocientu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dopravní obslužnosti obcí v daném regionu a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navržení případných řešení ke zlepšení</a:t>
            </a:r>
            <a:endParaRPr lang="cs-CZ"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ázek 8" descr="Obrázek1.png"/>
          <p:cNvPicPr>
            <a:picLocks noChangeAspect="1"/>
          </p:cNvPicPr>
          <p:nvPr/>
        </p:nvPicPr>
        <p:blipFill>
          <a:blip r:embed="rId2" cstate="print"/>
          <a:srcRect l="5642" t="7293" r="5960" b="5186"/>
          <a:stretch>
            <a:fillRect/>
          </a:stretch>
        </p:blipFill>
        <p:spPr>
          <a:xfrm>
            <a:off x="5436096" y="1412776"/>
            <a:ext cx="3384376" cy="2592288"/>
          </a:xfrm>
          <a:prstGeom prst="rect">
            <a:avLst/>
          </a:prstGeom>
          <a:ln>
            <a:noFill/>
          </a:ln>
          <a:effectLst>
            <a:softEdge rad="112500"/>
          </a:effectLst>
        </p:spPr>
      </p:pic>
      <p:sp>
        <p:nvSpPr>
          <p:cNvPr id="2" name="Nadpis 1"/>
          <p:cNvSpPr>
            <a:spLocks noGrp="1"/>
          </p:cNvSpPr>
          <p:nvPr>
            <p:ph type="title"/>
          </p:nvPr>
        </p:nvSpPr>
        <p:spPr/>
        <p:txBody>
          <a:bodyPr>
            <a:noAutofit/>
          </a:bodyPr>
          <a:lstStyle/>
          <a:p>
            <a:r>
              <a:rPr lang="cs-CZ"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Charakteristika okresu Příbram</a:t>
            </a:r>
            <a:endParaRPr lang="cs-CZ"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475656" y="2060848"/>
            <a:ext cx="7058745" cy="3850374"/>
          </a:xfrm>
        </p:spPr>
        <p:txBody>
          <a:bodyPr>
            <a:noAutofit/>
          </a:bodyPr>
          <a:lstStyle/>
          <a:p>
            <a:endParaRPr lang="cs-CZ" sz="2000" dirty="0" smtClean="0"/>
          </a:p>
          <a:p>
            <a:pPr>
              <a:lnSpc>
                <a:spcPct val="160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Středočeský kraj</a:t>
            </a:r>
          </a:p>
          <a:p>
            <a:pPr>
              <a:lnSpc>
                <a:spcPct val="160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115 000 obyvatel, 1 692 km</a:t>
            </a:r>
            <a:r>
              <a:rPr lang="cs-CZ" sz="2000" baseline="30000" dirty="0" smtClean="0">
                <a:solidFill>
                  <a:schemeClr val="tx1"/>
                </a:solidFill>
                <a:latin typeface="Tahoma" panose="020B0604030504040204" pitchFamily="34" charset="0"/>
                <a:ea typeface="Tahoma" panose="020B0604030504040204" pitchFamily="34" charset="0"/>
                <a:cs typeface="Tahoma" panose="020B0604030504040204" pitchFamily="34" charset="0"/>
              </a:rPr>
              <a:t>2</a:t>
            </a:r>
          </a:p>
          <a:p>
            <a:pPr>
              <a:lnSpc>
                <a:spcPct val="160000"/>
              </a:lnSpc>
            </a:pP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Rozdělení na tři spádové oblasti:</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Dobříš</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Příbram</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Sedlčany</a:t>
            </a:r>
          </a:p>
          <a:p>
            <a:pPr lvl="1"/>
            <a:endParaRPr lang="cs-CZ"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000" dirty="0"/>
              <a:t/>
            </a:r>
            <a:br>
              <a:rPr lang="cs-CZ" sz="2000" dirty="0"/>
            </a:br>
            <a:endParaRPr lang="cs-CZ" sz="2000" dirty="0"/>
          </a:p>
        </p:txBody>
      </p:sp>
      <p:pic>
        <p:nvPicPr>
          <p:cNvPr id="5" name="Obrázek 4"/>
          <p:cNvPicPr>
            <a:picLocks noChangeAspect="1"/>
          </p:cNvPicPr>
          <p:nvPr/>
        </p:nvPicPr>
        <p:blipFill>
          <a:blip r:embed="rId3" cstate="print"/>
          <a:stretch>
            <a:fillRect/>
          </a:stretch>
        </p:blipFill>
        <p:spPr>
          <a:xfrm>
            <a:off x="4932040" y="4077072"/>
            <a:ext cx="3885820" cy="2415139"/>
          </a:xfrm>
          <a:prstGeom prst="rect">
            <a:avLst/>
          </a:prstGeom>
          <a:ln>
            <a:noFill/>
          </a:ln>
          <a:effectLst>
            <a:softEdge rad="112500"/>
          </a:effectLst>
        </p:spPr>
      </p:pic>
      <p:sp>
        <p:nvSpPr>
          <p:cNvPr id="10" name="Obdélník 9"/>
          <p:cNvSpPr/>
          <p:nvPr/>
        </p:nvSpPr>
        <p:spPr>
          <a:xfrm>
            <a:off x="5724128" y="3140968"/>
            <a:ext cx="1152128"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3" y="624110"/>
            <a:ext cx="6626697" cy="1280890"/>
          </a:xfrm>
        </p:spPr>
        <p:txBody>
          <a:bodyPr>
            <a:noAutofit/>
          </a:bodyPr>
          <a:lstStyle/>
          <a:p>
            <a:r>
              <a:rPr lang="cs-CZ" sz="4000" dirty="0">
                <a:solidFill>
                  <a:schemeClr val="tx1"/>
                </a:solidFill>
                <a:latin typeface="Tahoma" panose="020B0604030504040204" pitchFamily="34" charset="0"/>
                <a:ea typeface="Tahoma" panose="020B0604030504040204" pitchFamily="34" charset="0"/>
                <a:cs typeface="Tahoma" panose="020B0604030504040204" pitchFamily="34" charset="0"/>
              </a:rPr>
              <a:t>Výzkumné </a:t>
            </a:r>
            <a:r>
              <a:rPr lang="cs-CZ"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otázky</a:t>
            </a:r>
            <a:endParaRPr lang="cs-CZ"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p:txBody>
          <a:bodyPr/>
          <a:lstStyle/>
          <a:p>
            <a:endParaRPr lang="cs-CZ" dirty="0" smtClean="0"/>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Jaká je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dopravní obslužnost jednotlivých obcí v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okrese </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Příbram, je </a:t>
            </a:r>
            <a:r>
              <a:rPr lang="cs-CZ" sz="2000" dirty="0">
                <a:solidFill>
                  <a:schemeClr val="tx1"/>
                </a:solidFill>
                <a:latin typeface="Tahoma" panose="020B0604030504040204" pitchFamily="34" charset="0"/>
                <a:ea typeface="Tahoma" panose="020B0604030504040204" pitchFamily="34" charset="0"/>
                <a:cs typeface="Tahoma" panose="020B0604030504040204" pitchFamily="34" charset="0"/>
              </a:rPr>
              <a:t>dostatečná?</a:t>
            </a:r>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cs-CZ" dirty="0" smtClean="0"/>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Jaká řešení by vylepšila stávající situaci?</a:t>
            </a:r>
          </a:p>
          <a:p>
            <a:pPr marL="0" indent="0">
              <a:buNone/>
            </a:pPr>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Použité metody</a:t>
            </a:r>
            <a:endParaRPr lang="cs-CZ" sz="4000" dirty="0">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p:txBody>
          <a:bodyPr>
            <a:normAutofit lnSpcReduction="10000"/>
          </a:bodyPr>
          <a:lstStyle/>
          <a:p>
            <a:r>
              <a:rPr lang="cs-CZ" sz="2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Teoreticko</a:t>
            </a:r>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–metodologická část:</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Nastudování a analýza odborných zdrojů</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Vymezení důležitých pojmů</a:t>
            </a:r>
          </a:p>
          <a:p>
            <a:endPar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Aplikační část:</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Sběr, shromažďování a následné zpracování statistických dat o dopravní obslužnosti v okrese Příbram</a:t>
            </a:r>
          </a:p>
          <a:p>
            <a:pPr lvl="1"/>
            <a:r>
              <a:rPr lang="cs-CZ"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Analýza dopravní obslužnosti dle metody kvocientu úrovně dopravní obslužnosti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Autofit/>
          </a:bodyPr>
          <a:lstStyle/>
          <a:p>
            <a:r>
              <a:rPr lang="cs-CZ"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Kvocient úrovně dopravní obslužnosti</a:t>
            </a:r>
            <a:endParaRPr lang="cs-CZ"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 name="Zástupný symbol pro obsah 6"/>
          <p:cNvSpPr>
            <a:spLocks noGrp="1" noRot="1" noChangeAspect="1" noMove="1" noResize="1" noEditPoints="1" noAdjustHandles="1" noChangeArrowheads="1" noChangeShapeType="1" noTextEdit="1"/>
          </p:cNvSpPr>
          <p:nvPr>
            <p:ph idx="1"/>
          </p:nvPr>
        </p:nvSpPr>
        <p:spPr>
          <a:blipFill rotWithShape="0">
            <a:blip r:embed="rId2" cstate="print"/>
            <a:stretch>
              <a:fillRect l="-925"/>
            </a:stretch>
          </a:blipFill>
        </p:spPr>
        <p:txBody>
          <a:bodyPr/>
          <a:lstStyle/>
          <a:p>
            <a:pPr>
              <a:buNone/>
            </a:pPr>
            <a:r>
              <a:rPr lang="cs-CZ" dirty="0">
                <a:no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latin typeface="Tahoma" panose="020B0604030504040204" pitchFamily="34" charset="0"/>
                <a:ea typeface="Tahoma" panose="020B0604030504040204" pitchFamily="34" charset="0"/>
                <a:cs typeface="Tahoma" panose="020B0604030504040204" pitchFamily="34" charset="0"/>
              </a:rPr>
              <a:t>Dosažené výsledky</a:t>
            </a:r>
            <a:endParaRPr lang="cs-CZ" sz="4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2358301588"/>
              </p:ext>
            </p:extLst>
          </p:nvPr>
        </p:nvGraphicFramePr>
        <p:xfrm>
          <a:off x="539552" y="1872542"/>
          <a:ext cx="8388424"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Stébl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1744</TotalTime>
  <Words>527</Words>
  <Application>Microsoft Office PowerPoint</Application>
  <PresentationFormat>Předvádění na obrazovce (4:3)</PresentationFormat>
  <Paragraphs>75</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Century Gothic</vt:lpstr>
      <vt:lpstr>Tahoma</vt:lpstr>
      <vt:lpstr>Wingdings 3</vt:lpstr>
      <vt:lpstr>Stébla</vt:lpstr>
      <vt:lpstr>Analýza dopravní obslužnosti okresu Příbram</vt:lpstr>
      <vt:lpstr>Obsah</vt:lpstr>
      <vt:lpstr>Důvody a motivace k výběru tématu </vt:lpstr>
      <vt:lpstr>Cíl práce</vt:lpstr>
      <vt:lpstr>Charakteristika okresu Příbram</vt:lpstr>
      <vt:lpstr>Výzkumné otázky</vt:lpstr>
      <vt:lpstr>Použité metody</vt:lpstr>
      <vt:lpstr>Kvocient úrovně dopravní obslužnosti</vt:lpstr>
      <vt:lpstr>Dosažené výsledky</vt:lpstr>
      <vt:lpstr>Závěrečné shrnutí</vt:lpstr>
      <vt:lpstr>Děkuji za pozornost</vt:lpstr>
      <vt:lpstr>Doplňující otázky</vt:lpstr>
      <vt:lpstr>Doplňující otázky</vt:lpstr>
      <vt:lpstr>Doplňující otázky</vt:lpstr>
      <vt:lpstr>Obrázek č.3</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Zádržné systémy a ochranné prostředky v rámci bezpečnosti a plynulosti silničního provozu</dc:title>
  <dc:creator>Carlos</dc:creator>
  <cp:lastModifiedBy>Marek</cp:lastModifiedBy>
  <cp:revision>54</cp:revision>
  <dcterms:created xsi:type="dcterms:W3CDTF">2017-06-15T08:21:57Z</dcterms:created>
  <dcterms:modified xsi:type="dcterms:W3CDTF">2017-06-21T19:04:26Z</dcterms:modified>
</cp:coreProperties>
</file>