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8" r:id="rId1"/>
  </p:sldMasterIdLst>
  <p:sldIdLst>
    <p:sldId id="256" r:id="rId2"/>
    <p:sldId id="257" r:id="rId3"/>
    <p:sldId id="269" r:id="rId4"/>
    <p:sldId id="258" r:id="rId5"/>
    <p:sldId id="276" r:id="rId6"/>
    <p:sldId id="259" r:id="rId7"/>
    <p:sldId id="260" r:id="rId8"/>
    <p:sldId id="267" r:id="rId9"/>
    <p:sldId id="268" r:id="rId10"/>
    <p:sldId id="271" r:id="rId11"/>
    <p:sldId id="263" r:id="rId12"/>
    <p:sldId id="261" r:id="rId13"/>
    <p:sldId id="272" r:id="rId14"/>
    <p:sldId id="273" r:id="rId15"/>
    <p:sldId id="274"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List_aplikace_Microsoft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List1!$B$1</c:f>
              <c:strCache>
                <c:ptCount val="1"/>
                <c:pt idx="0">
                  <c:v>Řada 1</c:v>
                </c:pt>
              </c:strCache>
            </c:strRef>
          </c:tx>
          <c:spPr>
            <a:solidFill>
              <a:schemeClr val="accent1"/>
            </a:solidFill>
            <a:ln>
              <a:noFill/>
            </a:ln>
            <a:effectLst/>
          </c:spPr>
          <c:invertIfNegative val="0"/>
          <c:cat>
            <c:strRef>
              <c:f>List1!$A$2:$A$22</c:f>
              <c:strCache>
                <c:ptCount val="21"/>
                <c:pt idx="0">
                  <c:v>Štětkovice</c:v>
                </c:pt>
                <c:pt idx="1">
                  <c:v>Dublovice</c:v>
                </c:pt>
                <c:pt idx="2">
                  <c:v>Příčovy</c:v>
                </c:pt>
                <c:pt idx="3">
                  <c:v>Svatý Jan</c:v>
                </c:pt>
                <c:pt idx="4">
                  <c:v>Nalžovice</c:v>
                </c:pt>
                <c:pt idx="5">
                  <c:v>Kňovice</c:v>
                </c:pt>
                <c:pt idx="6">
                  <c:v>Křepenice</c:v>
                </c:pt>
                <c:pt idx="7">
                  <c:v>Jesenice</c:v>
                </c:pt>
                <c:pt idx="8">
                  <c:v>Kosova Hora</c:v>
                </c:pt>
                <c:pt idx="9">
                  <c:v>Nedrahovice</c:v>
                </c:pt>
                <c:pt idx="10">
                  <c:v>Sedlec-Prčice</c:v>
                </c:pt>
                <c:pt idx="11">
                  <c:v>Vysoký Chlumec</c:v>
                </c:pt>
                <c:pt idx="12">
                  <c:v>Petrovice</c:v>
                </c:pt>
                <c:pt idx="13">
                  <c:v>Nechvalice</c:v>
                </c:pt>
                <c:pt idx="14">
                  <c:v>Počepice</c:v>
                </c:pt>
                <c:pt idx="15">
                  <c:v>Osečany</c:v>
                </c:pt>
                <c:pt idx="16">
                  <c:v>Klučenice</c:v>
                </c:pt>
                <c:pt idx="17">
                  <c:v>Milešov</c:v>
                </c:pt>
                <c:pt idx="18">
                  <c:v>Krásná Hora nad Vltavou</c:v>
                </c:pt>
                <c:pt idx="19">
                  <c:v>Prosenická Lhota</c:v>
                </c:pt>
                <c:pt idx="20">
                  <c:v>Radíč</c:v>
                </c:pt>
              </c:strCache>
            </c:strRef>
          </c:cat>
          <c:val>
            <c:numRef>
              <c:f>List1!$B$2:$B$22</c:f>
              <c:numCache>
                <c:formatCode>General</c:formatCode>
                <c:ptCount val="21"/>
                <c:pt idx="0">
                  <c:v>41</c:v>
                </c:pt>
                <c:pt idx="1">
                  <c:v>35</c:v>
                </c:pt>
                <c:pt idx="2">
                  <c:v>34</c:v>
                </c:pt>
                <c:pt idx="3">
                  <c:v>33</c:v>
                </c:pt>
                <c:pt idx="4">
                  <c:v>28</c:v>
                </c:pt>
                <c:pt idx="5">
                  <c:v>26</c:v>
                </c:pt>
                <c:pt idx="6">
                  <c:v>25</c:v>
                </c:pt>
                <c:pt idx="7">
                  <c:v>22</c:v>
                </c:pt>
                <c:pt idx="8">
                  <c:v>20</c:v>
                </c:pt>
                <c:pt idx="9">
                  <c:v>20</c:v>
                </c:pt>
                <c:pt idx="10">
                  <c:v>20</c:v>
                </c:pt>
                <c:pt idx="11">
                  <c:v>19</c:v>
                </c:pt>
                <c:pt idx="12">
                  <c:v>16</c:v>
                </c:pt>
                <c:pt idx="13">
                  <c:v>15</c:v>
                </c:pt>
                <c:pt idx="14">
                  <c:v>14</c:v>
                </c:pt>
                <c:pt idx="15">
                  <c:v>13</c:v>
                </c:pt>
                <c:pt idx="16">
                  <c:v>12</c:v>
                </c:pt>
                <c:pt idx="17">
                  <c:v>10</c:v>
                </c:pt>
                <c:pt idx="18">
                  <c:v>8</c:v>
                </c:pt>
                <c:pt idx="19">
                  <c:v>6</c:v>
                </c:pt>
                <c:pt idx="20">
                  <c:v>4</c:v>
                </c:pt>
              </c:numCache>
            </c:numRef>
          </c:val>
        </c:ser>
        <c:ser>
          <c:idx val="1"/>
          <c:order val="1"/>
          <c:tx>
            <c:strRef>
              <c:f>List1!$C$1</c:f>
              <c:strCache>
                <c:ptCount val="1"/>
                <c:pt idx="0">
                  <c:v>Řada 2</c:v>
                </c:pt>
              </c:strCache>
            </c:strRef>
          </c:tx>
          <c:spPr>
            <a:solidFill>
              <a:schemeClr val="accent2"/>
            </a:solidFill>
            <a:ln>
              <a:noFill/>
            </a:ln>
            <a:effectLst/>
          </c:spPr>
          <c:invertIfNegative val="0"/>
          <c:cat>
            <c:strRef>
              <c:f>List1!$A$2:$A$22</c:f>
              <c:strCache>
                <c:ptCount val="21"/>
                <c:pt idx="0">
                  <c:v>Štětkovice</c:v>
                </c:pt>
                <c:pt idx="1">
                  <c:v>Dublovice</c:v>
                </c:pt>
                <c:pt idx="2">
                  <c:v>Příčovy</c:v>
                </c:pt>
                <c:pt idx="3">
                  <c:v>Svatý Jan</c:v>
                </c:pt>
                <c:pt idx="4">
                  <c:v>Nalžovice</c:v>
                </c:pt>
                <c:pt idx="5">
                  <c:v>Kňovice</c:v>
                </c:pt>
                <c:pt idx="6">
                  <c:v>Křepenice</c:v>
                </c:pt>
                <c:pt idx="7">
                  <c:v>Jesenice</c:v>
                </c:pt>
                <c:pt idx="8">
                  <c:v>Kosova Hora</c:v>
                </c:pt>
                <c:pt idx="9">
                  <c:v>Nedrahovice</c:v>
                </c:pt>
                <c:pt idx="10">
                  <c:v>Sedlec-Prčice</c:v>
                </c:pt>
                <c:pt idx="11">
                  <c:v>Vysoký Chlumec</c:v>
                </c:pt>
                <c:pt idx="12">
                  <c:v>Petrovice</c:v>
                </c:pt>
                <c:pt idx="13">
                  <c:v>Nechvalice</c:v>
                </c:pt>
                <c:pt idx="14">
                  <c:v>Počepice</c:v>
                </c:pt>
                <c:pt idx="15">
                  <c:v>Osečany</c:v>
                </c:pt>
                <c:pt idx="16">
                  <c:v>Klučenice</c:v>
                </c:pt>
                <c:pt idx="17">
                  <c:v>Milešov</c:v>
                </c:pt>
                <c:pt idx="18">
                  <c:v>Krásná Hora nad Vltavou</c:v>
                </c:pt>
                <c:pt idx="19">
                  <c:v>Prosenická Lhota</c:v>
                </c:pt>
                <c:pt idx="20">
                  <c:v>Radíč</c:v>
                </c:pt>
              </c:strCache>
            </c:strRef>
          </c:cat>
          <c:val>
            <c:numRef>
              <c:f>List1!$C$2:$C$22</c:f>
              <c:numCache>
                <c:formatCode>General</c:formatCode>
                <c:ptCount val="21"/>
              </c:numCache>
            </c:numRef>
          </c:val>
        </c:ser>
        <c:ser>
          <c:idx val="2"/>
          <c:order val="2"/>
          <c:tx>
            <c:strRef>
              <c:f>List1!$D$1</c:f>
              <c:strCache>
                <c:ptCount val="1"/>
                <c:pt idx="0">
                  <c:v>Řada 3</c:v>
                </c:pt>
              </c:strCache>
            </c:strRef>
          </c:tx>
          <c:spPr>
            <a:solidFill>
              <a:schemeClr val="accent3"/>
            </a:solidFill>
            <a:ln>
              <a:noFill/>
            </a:ln>
            <a:effectLst/>
          </c:spPr>
          <c:invertIfNegative val="0"/>
          <c:cat>
            <c:strRef>
              <c:f>List1!$A$2:$A$22</c:f>
              <c:strCache>
                <c:ptCount val="21"/>
                <c:pt idx="0">
                  <c:v>Štětkovice</c:v>
                </c:pt>
                <c:pt idx="1">
                  <c:v>Dublovice</c:v>
                </c:pt>
                <c:pt idx="2">
                  <c:v>Příčovy</c:v>
                </c:pt>
                <c:pt idx="3">
                  <c:v>Svatý Jan</c:v>
                </c:pt>
                <c:pt idx="4">
                  <c:v>Nalžovice</c:v>
                </c:pt>
                <c:pt idx="5">
                  <c:v>Kňovice</c:v>
                </c:pt>
                <c:pt idx="6">
                  <c:v>Křepenice</c:v>
                </c:pt>
                <c:pt idx="7">
                  <c:v>Jesenice</c:v>
                </c:pt>
                <c:pt idx="8">
                  <c:v>Kosova Hora</c:v>
                </c:pt>
                <c:pt idx="9">
                  <c:v>Nedrahovice</c:v>
                </c:pt>
                <c:pt idx="10">
                  <c:v>Sedlec-Prčice</c:v>
                </c:pt>
                <c:pt idx="11">
                  <c:v>Vysoký Chlumec</c:v>
                </c:pt>
                <c:pt idx="12">
                  <c:v>Petrovice</c:v>
                </c:pt>
                <c:pt idx="13">
                  <c:v>Nechvalice</c:v>
                </c:pt>
                <c:pt idx="14">
                  <c:v>Počepice</c:v>
                </c:pt>
                <c:pt idx="15">
                  <c:v>Osečany</c:v>
                </c:pt>
                <c:pt idx="16">
                  <c:v>Klučenice</c:v>
                </c:pt>
                <c:pt idx="17">
                  <c:v>Milešov</c:v>
                </c:pt>
                <c:pt idx="18">
                  <c:v>Krásná Hora nad Vltavou</c:v>
                </c:pt>
                <c:pt idx="19">
                  <c:v>Prosenická Lhota</c:v>
                </c:pt>
                <c:pt idx="20">
                  <c:v>Radíč</c:v>
                </c:pt>
              </c:strCache>
            </c:strRef>
          </c:cat>
          <c:val>
            <c:numRef>
              <c:f>List1!$D$2:$D$22</c:f>
              <c:numCache>
                <c:formatCode>General</c:formatCode>
                <c:ptCount val="21"/>
              </c:numCache>
            </c:numRef>
          </c:val>
        </c:ser>
        <c:dLbls>
          <c:showLegendKey val="0"/>
          <c:showVal val="0"/>
          <c:showCatName val="0"/>
          <c:showSerName val="0"/>
          <c:showPercent val="0"/>
          <c:showBubbleSize val="0"/>
        </c:dLbls>
        <c:gapWidth val="219"/>
        <c:overlap val="-27"/>
        <c:axId val="439711392"/>
        <c:axId val="439720640"/>
      </c:barChart>
      <c:catAx>
        <c:axId val="439711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pPr>
            <a:endParaRPr lang="cs-CZ"/>
          </a:p>
        </c:txPr>
        <c:crossAx val="439720640"/>
        <c:crosses val="autoZero"/>
        <c:auto val="1"/>
        <c:lblAlgn val="ctr"/>
        <c:lblOffset val="100"/>
        <c:noMultiLvlLbl val="0"/>
      </c:catAx>
      <c:valAx>
        <c:axId val="4397206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9711392"/>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cs-CZ"/>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0A3B2F42-80D0-47D6-A583-7E86B6802E38}" type="datetimeFigureOut">
              <a:rPr lang="cs-CZ" smtClean="0"/>
              <a:pPr/>
              <a:t>21.06.2017</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92891D14-2D15-4533-ACA8-48E996440550}" type="slidenum">
              <a:rPr lang="cs-CZ" smtClean="0"/>
              <a:pPr/>
              <a:t>‹#›</a:t>
            </a:fld>
            <a:endParaRPr lang="cs-CZ"/>
          </a:p>
        </p:txBody>
      </p:sp>
    </p:spTree>
    <p:extLst>
      <p:ext uri="{BB962C8B-B14F-4D97-AF65-F5344CB8AC3E}">
        <p14:creationId xmlns:p14="http://schemas.microsoft.com/office/powerpoint/2010/main" val="3073041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cs-CZ" smtClean="0"/>
              <a:t>Kliknutím lze upravit styl.</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0A3B2F42-80D0-47D6-A583-7E86B6802E38}" type="datetimeFigureOut">
              <a:rPr lang="cs-CZ" smtClean="0"/>
              <a:pPr/>
              <a:t>21.06.2017</a:t>
            </a:fld>
            <a:endParaRPr lang="cs-CZ"/>
          </a:p>
        </p:txBody>
      </p:sp>
      <p:sp>
        <p:nvSpPr>
          <p:cNvPr id="5" name="Footer Placeholder 4"/>
          <p:cNvSpPr>
            <a:spLocks noGrp="1"/>
          </p:cNvSpPr>
          <p:nvPr>
            <p:ph type="ftr" sz="quarter" idx="11"/>
          </p:nvPr>
        </p:nvSpPr>
        <p:spPr/>
        <p:txBody>
          <a:bodyPr/>
          <a:lstStyle/>
          <a:p>
            <a:endParaRPr lang="cs-CZ"/>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92891D14-2D15-4533-ACA8-48E996440550}" type="slidenum">
              <a:rPr lang="cs-CZ" smtClean="0"/>
              <a:pPr/>
              <a:t>‹#›</a:t>
            </a:fld>
            <a:endParaRPr lang="cs-CZ"/>
          </a:p>
        </p:txBody>
      </p:sp>
    </p:spTree>
    <p:extLst>
      <p:ext uri="{BB962C8B-B14F-4D97-AF65-F5344CB8AC3E}">
        <p14:creationId xmlns:p14="http://schemas.microsoft.com/office/powerpoint/2010/main" val="2397273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cs-CZ" smtClean="0"/>
              <a:t>Kliknutím lze upravit styl.</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0A3B2F42-80D0-47D6-A583-7E86B6802E38}" type="datetimeFigureOut">
              <a:rPr lang="cs-CZ" smtClean="0"/>
              <a:pPr/>
              <a:t>21.06.2017</a:t>
            </a:fld>
            <a:endParaRPr lang="cs-CZ"/>
          </a:p>
        </p:txBody>
      </p:sp>
      <p:sp>
        <p:nvSpPr>
          <p:cNvPr id="5" name="Footer Placeholder 4"/>
          <p:cNvSpPr>
            <a:spLocks noGrp="1"/>
          </p:cNvSpPr>
          <p:nvPr>
            <p:ph type="ftr" sz="quarter" idx="11"/>
          </p:nvPr>
        </p:nvSpPr>
        <p:spPr/>
        <p:txBody>
          <a:bodyPr/>
          <a:lstStyle/>
          <a:p>
            <a:endParaRPr lang="cs-CZ"/>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92891D14-2D15-4533-ACA8-48E996440550}" type="slidenum">
              <a:rPr lang="cs-CZ" smtClean="0"/>
              <a:pPr/>
              <a:t>‹#›</a:t>
            </a:fld>
            <a:endParaRPr lang="cs-CZ"/>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971240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cs-CZ" smtClean="0"/>
              <a:t>Kliknutím lze upravit styl.</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0A3B2F42-80D0-47D6-A583-7E86B6802E38}" type="datetimeFigureOut">
              <a:rPr lang="cs-CZ" smtClean="0"/>
              <a:pPr/>
              <a:t>21.06.2017</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92891D14-2D15-4533-ACA8-48E996440550}" type="slidenum">
              <a:rPr lang="cs-CZ" smtClean="0"/>
              <a:pPr/>
              <a:t>‹#›</a:t>
            </a:fld>
            <a:endParaRPr lang="cs-CZ"/>
          </a:p>
        </p:txBody>
      </p:sp>
    </p:spTree>
    <p:extLst>
      <p:ext uri="{BB962C8B-B14F-4D97-AF65-F5344CB8AC3E}">
        <p14:creationId xmlns:p14="http://schemas.microsoft.com/office/powerpoint/2010/main" val="1558533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cs-CZ" smtClean="0"/>
              <a:t>Kliknutím lze upravit styl.</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0A3B2F42-80D0-47D6-A583-7E86B6802E38}" type="datetimeFigureOut">
              <a:rPr lang="cs-CZ" smtClean="0"/>
              <a:pPr/>
              <a:t>21.06.2017</a:t>
            </a:fld>
            <a:endParaRPr lang="cs-CZ"/>
          </a:p>
        </p:txBody>
      </p:sp>
      <p:sp>
        <p:nvSpPr>
          <p:cNvPr id="6" name="Footer Placeholder 5"/>
          <p:cNvSpPr>
            <a:spLocks noGrp="1"/>
          </p:cNvSpPr>
          <p:nvPr>
            <p:ph type="ftr" sz="quarter" idx="11"/>
          </p:nvPr>
        </p:nvSpPr>
        <p:spPr/>
        <p:txBody>
          <a:bodyPr/>
          <a:lstStyle/>
          <a:p>
            <a:endParaRPr lang="cs-CZ"/>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92891D14-2D15-4533-ACA8-48E996440550}" type="slidenum">
              <a:rPr lang="cs-CZ" smtClean="0"/>
              <a:pPr/>
              <a:t>‹#›</a:t>
            </a:fld>
            <a:endParaRPr lang="cs-CZ"/>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949431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cs-CZ" smtClean="0"/>
              <a:t>Kliknutím lze upravit styl.</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0A3B2F42-80D0-47D6-A583-7E86B6802E38}" type="datetimeFigureOut">
              <a:rPr lang="cs-CZ" smtClean="0"/>
              <a:pPr/>
              <a:t>21.06.2017</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92891D14-2D15-4533-ACA8-48E996440550}" type="slidenum">
              <a:rPr lang="cs-CZ" smtClean="0"/>
              <a:pPr/>
              <a:t>‹#›</a:t>
            </a:fld>
            <a:endParaRPr lang="cs-CZ"/>
          </a:p>
        </p:txBody>
      </p:sp>
    </p:spTree>
    <p:extLst>
      <p:ext uri="{BB962C8B-B14F-4D97-AF65-F5344CB8AC3E}">
        <p14:creationId xmlns:p14="http://schemas.microsoft.com/office/powerpoint/2010/main" val="3346205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0A3B2F42-80D0-47D6-A583-7E86B6802E38}" type="datetimeFigureOut">
              <a:rPr lang="cs-CZ" smtClean="0"/>
              <a:pPr/>
              <a:t>21.06.2017</a:t>
            </a:fld>
            <a:endParaRPr lang="cs-CZ"/>
          </a:p>
        </p:txBody>
      </p:sp>
      <p:sp>
        <p:nvSpPr>
          <p:cNvPr id="5" name="Footer Placeholder 4"/>
          <p:cNvSpPr>
            <a:spLocks noGrp="1"/>
          </p:cNvSpPr>
          <p:nvPr>
            <p:ph type="ftr" sz="quarter" idx="11"/>
          </p:nvPr>
        </p:nvSpPr>
        <p:spPr/>
        <p:txBody>
          <a:bodyPr/>
          <a:lstStyle/>
          <a:p>
            <a:endParaRPr lang="cs-CZ"/>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2891D14-2D15-4533-ACA8-48E996440550}" type="slidenum">
              <a:rPr lang="cs-CZ" smtClean="0"/>
              <a:pPr/>
              <a:t>‹#›</a:t>
            </a:fld>
            <a:endParaRPr lang="cs-CZ"/>
          </a:p>
        </p:txBody>
      </p:sp>
    </p:spTree>
    <p:extLst>
      <p:ext uri="{BB962C8B-B14F-4D97-AF65-F5344CB8AC3E}">
        <p14:creationId xmlns:p14="http://schemas.microsoft.com/office/powerpoint/2010/main" val="35605151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0A3B2F42-80D0-47D6-A583-7E86B6802E38}" type="datetimeFigureOut">
              <a:rPr lang="cs-CZ" smtClean="0"/>
              <a:pPr/>
              <a:t>21.06.2017</a:t>
            </a:fld>
            <a:endParaRPr lang="cs-CZ"/>
          </a:p>
        </p:txBody>
      </p:sp>
      <p:sp>
        <p:nvSpPr>
          <p:cNvPr id="5" name="Footer Placeholder 4"/>
          <p:cNvSpPr>
            <a:spLocks noGrp="1"/>
          </p:cNvSpPr>
          <p:nvPr>
            <p:ph type="ftr" sz="quarter" idx="11"/>
          </p:nvPr>
        </p:nvSpPr>
        <p:spPr/>
        <p:txBody>
          <a:bodyPr/>
          <a:lstStyle/>
          <a:p>
            <a:endParaRPr lang="cs-CZ"/>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2891D14-2D15-4533-ACA8-48E996440550}" type="slidenum">
              <a:rPr lang="cs-CZ" smtClean="0"/>
              <a:pPr/>
              <a:t>‹#›</a:t>
            </a:fld>
            <a:endParaRPr lang="cs-CZ"/>
          </a:p>
        </p:txBody>
      </p:sp>
    </p:spTree>
    <p:extLst>
      <p:ext uri="{BB962C8B-B14F-4D97-AF65-F5344CB8AC3E}">
        <p14:creationId xmlns:p14="http://schemas.microsoft.com/office/powerpoint/2010/main" val="1418747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cs-CZ" smtClean="0"/>
              <a:t>Kliknutím lze upravit styl.</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0A3B2F42-80D0-47D6-A583-7E86B6802E38}" type="datetimeFigureOut">
              <a:rPr lang="cs-CZ" smtClean="0"/>
              <a:pPr/>
              <a:t>21.06.2017</a:t>
            </a:fld>
            <a:endParaRPr lang="cs-CZ"/>
          </a:p>
        </p:txBody>
      </p:sp>
      <p:sp>
        <p:nvSpPr>
          <p:cNvPr id="5" name="Footer Placeholder 4"/>
          <p:cNvSpPr>
            <a:spLocks noGrp="1"/>
          </p:cNvSpPr>
          <p:nvPr>
            <p:ph type="ftr" sz="quarter" idx="11"/>
          </p:nvPr>
        </p:nvSpPr>
        <p:spPr/>
        <p:txBody>
          <a:bodyPr/>
          <a:lstStyle/>
          <a:p>
            <a:endParaRPr lang="cs-CZ"/>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2891D14-2D15-4533-ACA8-48E996440550}" type="slidenum">
              <a:rPr lang="cs-CZ" smtClean="0"/>
              <a:pPr/>
              <a:t>‹#›</a:t>
            </a:fld>
            <a:endParaRPr lang="cs-CZ"/>
          </a:p>
        </p:txBody>
      </p:sp>
    </p:spTree>
    <p:extLst>
      <p:ext uri="{BB962C8B-B14F-4D97-AF65-F5344CB8AC3E}">
        <p14:creationId xmlns:p14="http://schemas.microsoft.com/office/powerpoint/2010/main" val="2241666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0A3B2F42-80D0-47D6-A583-7E86B6802E38}" type="datetimeFigureOut">
              <a:rPr lang="cs-CZ" smtClean="0"/>
              <a:pPr/>
              <a:t>21.06.2017</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92891D14-2D15-4533-ACA8-48E996440550}" type="slidenum">
              <a:rPr lang="cs-CZ" smtClean="0"/>
              <a:pPr/>
              <a:t>‹#›</a:t>
            </a:fld>
            <a:endParaRPr lang="cs-CZ"/>
          </a:p>
        </p:txBody>
      </p:sp>
    </p:spTree>
    <p:extLst>
      <p:ext uri="{BB962C8B-B14F-4D97-AF65-F5344CB8AC3E}">
        <p14:creationId xmlns:p14="http://schemas.microsoft.com/office/powerpoint/2010/main" val="2282473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0A3B2F42-80D0-47D6-A583-7E86B6802E38}" type="datetimeFigureOut">
              <a:rPr lang="cs-CZ" smtClean="0"/>
              <a:pPr/>
              <a:t>21.06.2017</a:t>
            </a:fld>
            <a:endParaRPr lang="cs-CZ"/>
          </a:p>
        </p:txBody>
      </p:sp>
      <p:sp>
        <p:nvSpPr>
          <p:cNvPr id="6" name="Footer Placeholder 5"/>
          <p:cNvSpPr>
            <a:spLocks noGrp="1"/>
          </p:cNvSpPr>
          <p:nvPr>
            <p:ph type="ftr" sz="quarter" idx="11"/>
          </p:nvPr>
        </p:nvSpPr>
        <p:spPr/>
        <p:txBody>
          <a:bodyPr/>
          <a:lstStyle/>
          <a:p>
            <a:endParaRPr lang="cs-CZ"/>
          </a:p>
        </p:txBody>
      </p:sp>
      <p:sp>
        <p:nvSpPr>
          <p:cNvPr id="12"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3" name="Slide Number Placeholder 5"/>
          <p:cNvSpPr>
            <a:spLocks noGrp="1"/>
          </p:cNvSpPr>
          <p:nvPr>
            <p:ph type="sldNum" sz="quarter" idx="12"/>
          </p:nvPr>
        </p:nvSpPr>
        <p:spPr>
          <a:xfrm>
            <a:off x="511228" y="787783"/>
            <a:ext cx="584978" cy="365125"/>
          </a:xfrm>
        </p:spPr>
        <p:txBody>
          <a:bodyPr/>
          <a:lstStyle/>
          <a:p>
            <a:fld id="{92891D14-2D15-4533-ACA8-48E996440550}" type="slidenum">
              <a:rPr lang="cs-CZ" smtClean="0"/>
              <a:pPr/>
              <a:t>‹#›</a:t>
            </a:fld>
            <a:endParaRPr lang="cs-CZ"/>
          </a:p>
        </p:txBody>
      </p:sp>
    </p:spTree>
    <p:extLst>
      <p:ext uri="{BB962C8B-B14F-4D97-AF65-F5344CB8AC3E}">
        <p14:creationId xmlns:p14="http://schemas.microsoft.com/office/powerpoint/2010/main" val="859472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0A3B2F42-80D0-47D6-A583-7E86B6802E38}" type="datetimeFigureOut">
              <a:rPr lang="cs-CZ" smtClean="0"/>
              <a:pPr/>
              <a:t>21.06.2017</a:t>
            </a:fld>
            <a:endParaRPr lang="cs-CZ"/>
          </a:p>
        </p:txBody>
      </p:sp>
      <p:sp>
        <p:nvSpPr>
          <p:cNvPr id="8" name="Footer Placeholder 7"/>
          <p:cNvSpPr>
            <a:spLocks noGrp="1"/>
          </p:cNvSpPr>
          <p:nvPr>
            <p:ph type="ftr" sz="quarter" idx="11"/>
          </p:nvPr>
        </p:nvSpPr>
        <p:spPr/>
        <p:txBody>
          <a:bodyPr/>
          <a:lstStyle/>
          <a:p>
            <a:endParaRPr lang="cs-CZ"/>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92891D14-2D15-4533-ACA8-48E996440550}" type="slidenum">
              <a:rPr lang="cs-CZ" smtClean="0"/>
              <a:pPr/>
              <a:t>‹#›</a:t>
            </a:fld>
            <a:endParaRPr lang="cs-CZ"/>
          </a:p>
        </p:txBody>
      </p:sp>
    </p:spTree>
    <p:extLst>
      <p:ext uri="{BB962C8B-B14F-4D97-AF65-F5344CB8AC3E}">
        <p14:creationId xmlns:p14="http://schemas.microsoft.com/office/powerpoint/2010/main" val="2468479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0A3B2F42-80D0-47D6-A583-7E86B6802E38}" type="datetimeFigureOut">
              <a:rPr lang="cs-CZ" smtClean="0"/>
              <a:pPr/>
              <a:t>21.06.2017</a:t>
            </a:fld>
            <a:endParaRPr lang="cs-CZ"/>
          </a:p>
        </p:txBody>
      </p:sp>
      <p:sp>
        <p:nvSpPr>
          <p:cNvPr id="4" name="Footer Placeholder 3"/>
          <p:cNvSpPr>
            <a:spLocks noGrp="1"/>
          </p:cNvSpPr>
          <p:nvPr>
            <p:ph type="ftr" sz="quarter" idx="11"/>
          </p:nvPr>
        </p:nvSpPr>
        <p:spPr/>
        <p:txBody>
          <a:bodyPr/>
          <a:lstStyle/>
          <a:p>
            <a:endParaRPr lang="cs-CZ"/>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2891D14-2D15-4533-ACA8-48E996440550}" type="slidenum">
              <a:rPr lang="cs-CZ" smtClean="0"/>
              <a:pPr/>
              <a:t>‹#›</a:t>
            </a:fld>
            <a:endParaRPr lang="cs-CZ"/>
          </a:p>
        </p:txBody>
      </p:sp>
    </p:spTree>
    <p:extLst>
      <p:ext uri="{BB962C8B-B14F-4D97-AF65-F5344CB8AC3E}">
        <p14:creationId xmlns:p14="http://schemas.microsoft.com/office/powerpoint/2010/main" val="1433429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3B2F42-80D0-47D6-A583-7E86B6802E38}" type="datetimeFigureOut">
              <a:rPr lang="cs-CZ" smtClean="0"/>
              <a:pPr/>
              <a:t>21.06.2017</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2891D14-2D15-4533-ACA8-48E996440550}" type="slidenum">
              <a:rPr lang="cs-CZ" smtClean="0"/>
              <a:pPr/>
              <a:t>‹#›</a:t>
            </a:fld>
            <a:endParaRPr lang="cs-CZ"/>
          </a:p>
        </p:txBody>
      </p:sp>
    </p:spTree>
    <p:extLst>
      <p:ext uri="{BB962C8B-B14F-4D97-AF65-F5344CB8AC3E}">
        <p14:creationId xmlns:p14="http://schemas.microsoft.com/office/powerpoint/2010/main" val="15714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cs-CZ" smtClean="0"/>
              <a:t>Kliknutím lze upravit styl.</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0A3B2F42-80D0-47D6-A583-7E86B6802E38}" type="datetimeFigureOut">
              <a:rPr lang="cs-CZ" smtClean="0"/>
              <a:pPr/>
              <a:t>21.06.2017</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2891D14-2D15-4533-ACA8-48E996440550}" type="slidenum">
              <a:rPr lang="cs-CZ" smtClean="0"/>
              <a:pPr/>
              <a:t>‹#›</a:t>
            </a:fld>
            <a:endParaRPr lang="cs-CZ"/>
          </a:p>
        </p:txBody>
      </p:sp>
    </p:spTree>
    <p:extLst>
      <p:ext uri="{BB962C8B-B14F-4D97-AF65-F5344CB8AC3E}">
        <p14:creationId xmlns:p14="http://schemas.microsoft.com/office/powerpoint/2010/main" val="1941628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0A3B2F42-80D0-47D6-A583-7E86B6802E38}" type="datetimeFigureOut">
              <a:rPr lang="cs-CZ" smtClean="0"/>
              <a:pPr/>
              <a:t>21.06.2017</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92891D14-2D15-4533-ACA8-48E996440550}" type="slidenum">
              <a:rPr lang="cs-CZ" smtClean="0"/>
              <a:pPr/>
              <a:t>‹#›</a:t>
            </a:fld>
            <a:endParaRPr lang="cs-CZ"/>
          </a:p>
        </p:txBody>
      </p:sp>
    </p:spTree>
    <p:extLst>
      <p:ext uri="{BB962C8B-B14F-4D97-AF65-F5344CB8AC3E}">
        <p14:creationId xmlns:p14="http://schemas.microsoft.com/office/powerpoint/2010/main" val="2410448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04"/>
            <a:ext cx="1952272" cy="6853049"/>
            <a:chOff x="6627813" y="195650"/>
            <a:chExt cx="1952625" cy="5678101"/>
          </a:xfrm>
        </p:grpSpPr>
        <p:sp>
          <p:nvSpPr>
            <p:cNvPr id="50" name="Freeform 27"/>
            <p:cNvSpPr/>
            <p:nvPr/>
          </p:nvSpPr>
          <p:spPr bwMode="auto">
            <a:xfrm>
              <a:off x="6627813" y="19565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0A3B2F42-80D0-47D6-A583-7E86B6802E38}" type="datetimeFigureOut">
              <a:rPr lang="cs-CZ" smtClean="0"/>
              <a:pPr/>
              <a:t>21.06.2017</a:t>
            </a:fld>
            <a:endParaRPr lang="cs-CZ"/>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92891D14-2D15-4533-ACA8-48E996440550}" type="slidenum">
              <a:rPr lang="cs-CZ" smtClean="0"/>
              <a:pPr/>
              <a:t>‹#›</a:t>
            </a:fld>
            <a:endParaRPr lang="cs-CZ"/>
          </a:p>
        </p:txBody>
      </p:sp>
    </p:spTree>
    <p:extLst>
      <p:ext uri="{BB962C8B-B14F-4D97-AF65-F5344CB8AC3E}">
        <p14:creationId xmlns:p14="http://schemas.microsoft.com/office/powerpoint/2010/main" val="3836525370"/>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 id="2147483833" r:id="rId15"/>
    <p:sldLayoutId id="214748383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907704" y="1916832"/>
            <a:ext cx="6532240" cy="1440160"/>
          </a:xfrm>
        </p:spPr>
        <p:txBody>
          <a:bodyPr>
            <a:normAutofit/>
          </a:bodyPr>
          <a:lstStyle/>
          <a:p>
            <a:r>
              <a:rPr lang="cs-CZ" sz="4000" dirty="0" smtClean="0">
                <a:latin typeface="Tahoma" panose="020B0604030504040204" pitchFamily="34" charset="0"/>
                <a:ea typeface="Tahoma" panose="020B0604030504040204" pitchFamily="34" charset="0"/>
                <a:cs typeface="Tahoma" panose="020B0604030504040204" pitchFamily="34" charset="0"/>
              </a:rPr>
              <a:t>Analýza </a:t>
            </a:r>
            <a:r>
              <a:rPr lang="cs-CZ" sz="4000" dirty="0">
                <a:latin typeface="Tahoma" panose="020B0604030504040204" pitchFamily="34" charset="0"/>
                <a:ea typeface="Tahoma" panose="020B0604030504040204" pitchFamily="34" charset="0"/>
                <a:cs typeface="Tahoma" panose="020B0604030504040204" pitchFamily="34" charset="0"/>
              </a:rPr>
              <a:t>dopravní obslužnosti okresu Příbram</a:t>
            </a:r>
          </a:p>
        </p:txBody>
      </p:sp>
      <p:sp>
        <p:nvSpPr>
          <p:cNvPr id="3" name="Podnadpis 2"/>
          <p:cNvSpPr>
            <a:spLocks noGrp="1"/>
          </p:cNvSpPr>
          <p:nvPr>
            <p:ph type="subTitle" idx="1"/>
          </p:nvPr>
        </p:nvSpPr>
        <p:spPr>
          <a:xfrm>
            <a:off x="1979712" y="4869160"/>
            <a:ext cx="6478488" cy="1656184"/>
          </a:xfrm>
        </p:spPr>
        <p:txBody>
          <a:bodyPr>
            <a:noAutofit/>
          </a:bodyPr>
          <a:lstStyle/>
          <a:p>
            <a:endParaRPr lang="cs-CZ" sz="2000" dirty="0" smtClean="0"/>
          </a:p>
          <a:p>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Autor bakalářské práce: Marek Hrstka</a:t>
            </a:r>
          </a:p>
          <a:p>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Vedoucí bakalářské práce: Ing. Ladislav Bartuška</a:t>
            </a:r>
          </a:p>
          <a:p>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Oponent bakalářské práce: </a:t>
            </a:r>
            <a:r>
              <a:rPr lang="cs-CZ" sz="2000" dirty="0">
                <a:solidFill>
                  <a:schemeClr val="tx1"/>
                </a:solidFill>
                <a:latin typeface="Tahoma" panose="020B0604030504040204" pitchFamily="34" charset="0"/>
                <a:ea typeface="Tahoma" panose="020B0604030504040204" pitchFamily="34" charset="0"/>
                <a:cs typeface="Tahoma" panose="020B0604030504040204" pitchFamily="34" charset="0"/>
              </a:rPr>
              <a:t>Ing. Jindřich Šedivý</a:t>
            </a:r>
          </a:p>
        </p:txBody>
      </p:sp>
      <p:pic>
        <p:nvPicPr>
          <p:cNvPr id="4" name="Picture 5" descr="Vysoká škola technická a ekonomická v Českých Budějovicíc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404664"/>
            <a:ext cx="6523776" cy="7208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a:latin typeface="Tahoma" panose="020B0604030504040204" pitchFamily="34" charset="0"/>
                <a:ea typeface="Tahoma" panose="020B0604030504040204" pitchFamily="34" charset="0"/>
                <a:cs typeface="Tahoma" panose="020B0604030504040204" pitchFamily="34" charset="0"/>
              </a:rPr>
              <a:t>Závěrečné shrnutí</a:t>
            </a:r>
          </a:p>
        </p:txBody>
      </p:sp>
      <p:sp>
        <p:nvSpPr>
          <p:cNvPr id="3" name="Zástupný symbol pro obsah 2"/>
          <p:cNvSpPr>
            <a:spLocks noGrp="1"/>
          </p:cNvSpPr>
          <p:nvPr>
            <p:ph idx="1"/>
          </p:nvPr>
        </p:nvSpPr>
        <p:spPr/>
        <p:txBody>
          <a:bodyPr/>
          <a:lstStyle/>
          <a:p>
            <a:r>
              <a:rPr lang="cs-CZ" sz="2000" dirty="0">
                <a:solidFill>
                  <a:schemeClr val="tx1"/>
                </a:solidFill>
                <a:latin typeface="Tahoma" panose="020B0604030504040204" pitchFamily="34" charset="0"/>
                <a:ea typeface="Tahoma" panose="020B0604030504040204" pitchFamily="34" charset="0"/>
                <a:cs typeface="Tahoma" panose="020B0604030504040204" pitchFamily="34" charset="0"/>
              </a:rPr>
              <a:t>C</a:t>
            </a:r>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elkové zhodnocení </a:t>
            </a:r>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dopravní obslužnosti jednotlivých spádových oblastí</a:t>
            </a:r>
          </a:p>
          <a:p>
            <a:endPar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Stanovení silných a slabých stránek dopravní obslužnosti v tomto regionu</a:t>
            </a:r>
            <a:endParaRPr lang="cs-CZ" sz="2000" dirty="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cs-CZ" dirty="0" smtClean="0"/>
          </a:p>
          <a:p>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Návrh řešení pro zlepšení zjištěných dopravních problémů</a:t>
            </a:r>
          </a:p>
          <a:p>
            <a:pPr marL="0" indent="0">
              <a:buNone/>
            </a:pPr>
            <a:endParaRPr lang="cs-CZ" sz="20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285888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942416" y="4005064"/>
            <a:ext cx="6600451" cy="1008112"/>
          </a:xfrm>
        </p:spPr>
        <p:txBody>
          <a:bodyPr>
            <a:normAutofit/>
          </a:bodyPr>
          <a:lstStyle/>
          <a:p>
            <a:r>
              <a:rPr lang="cs-CZ" sz="4000" dirty="0" smtClean="0">
                <a:latin typeface="Tahoma" panose="020B0604030504040204" pitchFamily="34" charset="0"/>
                <a:ea typeface="Tahoma" panose="020B0604030504040204" pitchFamily="34" charset="0"/>
                <a:cs typeface="Tahoma" panose="020B0604030504040204" pitchFamily="34" charset="0"/>
              </a:rPr>
              <a:t>Děkuji za pozornost</a:t>
            </a:r>
            <a:endParaRPr lang="cs-CZ" sz="40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smtClean="0">
                <a:latin typeface="Tahoma" panose="020B0604030504040204" pitchFamily="34" charset="0"/>
                <a:ea typeface="Tahoma" panose="020B0604030504040204" pitchFamily="34" charset="0"/>
                <a:cs typeface="Tahoma" panose="020B0604030504040204" pitchFamily="34" charset="0"/>
              </a:rPr>
              <a:t>Doplňující otázky</a:t>
            </a:r>
            <a:endParaRPr lang="cs-CZ" sz="4000" dirty="0">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p:txBody>
          <a:bodyPr>
            <a:normAutofit lnSpcReduction="10000"/>
          </a:bodyPr>
          <a:lstStyle/>
          <a:p>
            <a:r>
              <a:rPr lang="cs-CZ" sz="22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Vedoucí:</a:t>
            </a:r>
            <a:endParaRPr lang="cs-CZ" sz="220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lvl="1"/>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Napadá Vás, jak zpřesnit výpočet kvocientu dopravní obslužnosti? Co by bylo možné ještě ve výpočtu zohlednit?</a:t>
            </a:r>
          </a:p>
          <a:p>
            <a:r>
              <a:rPr lang="cs-CZ" sz="22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Oponent: </a:t>
            </a:r>
          </a:p>
          <a:p>
            <a:pPr lvl="1"/>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V </a:t>
            </a:r>
            <a:r>
              <a:rPr lang="cs-CZ" sz="2000" dirty="0">
                <a:solidFill>
                  <a:schemeClr val="tx1"/>
                </a:solidFill>
                <a:latin typeface="Tahoma" panose="020B0604030504040204" pitchFamily="34" charset="0"/>
                <a:ea typeface="Tahoma" panose="020B0604030504040204" pitchFamily="34" charset="0"/>
                <a:cs typeface="Tahoma" panose="020B0604030504040204" pitchFamily="34" charset="0"/>
              </a:rPr>
              <a:t>práci užíváte pojmy ”doprava” a ”přeprava”. Vysvětlete význam těchto pojmů a rozdíl mezi </a:t>
            </a:r>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nimi.</a:t>
            </a:r>
          </a:p>
          <a:p>
            <a:pPr lvl="1"/>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V </a:t>
            </a:r>
            <a:r>
              <a:rPr lang="cs-CZ" sz="2000" dirty="0">
                <a:solidFill>
                  <a:schemeClr val="tx1"/>
                </a:solidFill>
                <a:latin typeface="Tahoma" panose="020B0604030504040204" pitchFamily="34" charset="0"/>
                <a:ea typeface="Tahoma" panose="020B0604030504040204" pitchFamily="34" charset="0"/>
                <a:cs typeface="Tahoma" panose="020B0604030504040204" pitchFamily="34" charset="0"/>
              </a:rPr>
              <a:t>části 3.1.2.1 je pojem ”odvětví dopravy” uveden tak, že z kontextu plyne, že existuje počet těchto odvětví vyšší než jedno. Tato odvětví </a:t>
            </a:r>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vyjmenujte.</a:t>
            </a:r>
          </a:p>
          <a:p>
            <a:pPr marL="0" indent="0">
              <a:buNone/>
            </a:pPr>
            <a:endParaRPr lang="cs-CZ"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a:latin typeface="Tahoma" panose="020B0604030504040204" pitchFamily="34" charset="0"/>
                <a:ea typeface="Tahoma" panose="020B0604030504040204" pitchFamily="34" charset="0"/>
                <a:cs typeface="Tahoma" panose="020B0604030504040204" pitchFamily="34" charset="0"/>
              </a:rPr>
              <a:t>Doplňující </a:t>
            </a:r>
            <a:r>
              <a:rPr lang="cs-CZ" sz="4000" dirty="0" smtClean="0">
                <a:latin typeface="Tahoma" panose="020B0604030504040204" pitchFamily="34" charset="0"/>
                <a:ea typeface="Tahoma" panose="020B0604030504040204" pitchFamily="34" charset="0"/>
                <a:cs typeface="Tahoma" panose="020B0604030504040204" pitchFamily="34" charset="0"/>
              </a:rPr>
              <a:t>otázky</a:t>
            </a:r>
            <a:endParaRPr lang="cs-CZ" sz="4000" dirty="0">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1942415" y="1628800"/>
            <a:ext cx="6591985" cy="5112568"/>
          </a:xfrm>
        </p:spPr>
        <p:txBody>
          <a:bodyPr>
            <a:noAutofit/>
          </a:bodyPr>
          <a:lstStyle/>
          <a:p>
            <a:pPr marL="0" indent="0"/>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 Jaký </a:t>
            </a:r>
            <a:r>
              <a:rPr lang="cs-CZ" sz="2000" dirty="0">
                <a:solidFill>
                  <a:schemeClr val="tx1"/>
                </a:solidFill>
                <a:latin typeface="Tahoma" panose="020B0604030504040204" pitchFamily="34" charset="0"/>
                <a:ea typeface="Tahoma" panose="020B0604030504040204" pitchFamily="34" charset="0"/>
                <a:cs typeface="Tahoma" panose="020B0604030504040204" pitchFamily="34" charset="0"/>
              </a:rPr>
              <a:t>je rozdíl mezi druhem, způsobem a odvětvím </a:t>
            </a:r>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dopravy? </a:t>
            </a:r>
          </a:p>
          <a:p>
            <a:pPr marL="0" indent="0"/>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 V </a:t>
            </a:r>
            <a:r>
              <a:rPr lang="cs-CZ" sz="2000" dirty="0">
                <a:solidFill>
                  <a:schemeClr val="tx1"/>
                </a:solidFill>
                <a:latin typeface="Tahoma" panose="020B0604030504040204" pitchFamily="34" charset="0"/>
                <a:ea typeface="Tahoma" panose="020B0604030504040204" pitchFamily="34" charset="0"/>
                <a:cs typeface="Tahoma" panose="020B0604030504040204" pitchFamily="34" charset="0"/>
              </a:rPr>
              <a:t>práci je zmíněno provozování neveřejné dopravy na vlastní účet. Může být neveřejná doprava provozována také na cizí účet? </a:t>
            </a:r>
            <a:endPar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0" indent="0"/>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 Dokázal </a:t>
            </a:r>
            <a:r>
              <a:rPr lang="cs-CZ" sz="2000" dirty="0">
                <a:solidFill>
                  <a:schemeClr val="tx1"/>
                </a:solidFill>
                <a:latin typeface="Tahoma" panose="020B0604030504040204" pitchFamily="34" charset="0"/>
                <a:ea typeface="Tahoma" panose="020B0604030504040204" pitchFamily="34" charset="0"/>
                <a:cs typeface="Tahoma" panose="020B0604030504040204" pitchFamily="34" charset="0"/>
              </a:rPr>
              <a:t>byste zdůvodnit, z jakého důvodu mají obce Dubenec, Dubno a Drásov vysoký kvocient dopravní </a:t>
            </a:r>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obslužnosti?</a:t>
            </a:r>
          </a:p>
          <a:p>
            <a:pPr marL="0" indent="0"/>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 V práci je užito pojmu ”rychlostní silnice” - proč je tento pojem zavádějící? Zařaďte, prosím, do prezentace k obhajobě obrázek č. 3 a vysvětlete, proč se právě v tomto případě jedná o místní komunikaci. </a:t>
            </a:r>
          </a:p>
          <a:p>
            <a:pPr marL="0" indent="0"/>
            <a:endParaRPr lang="cs-CZ" sz="2000" dirty="0" smtClean="0">
              <a:latin typeface="Tahoma" panose="020B0604030504040204" pitchFamily="34" charset="0"/>
              <a:ea typeface="Tahoma" panose="020B0604030504040204" pitchFamily="34" charset="0"/>
              <a:cs typeface="Tahoma" panose="020B0604030504040204" pitchFamily="34" charset="0"/>
            </a:endParaRPr>
          </a:p>
          <a:p>
            <a:pPr marL="0" indent="0"/>
            <a:endParaRPr lang="cs-CZ"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217834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smtClean="0">
                <a:latin typeface="Tahoma" panose="020B0604030504040204" pitchFamily="34" charset="0"/>
                <a:ea typeface="Tahoma" panose="020B0604030504040204" pitchFamily="34" charset="0"/>
                <a:cs typeface="Tahoma" panose="020B0604030504040204" pitchFamily="34" charset="0"/>
              </a:rPr>
              <a:t>Doplňující otázky</a:t>
            </a:r>
            <a:endParaRPr lang="cs-CZ" sz="4000" dirty="0">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1979712" y="1628800"/>
            <a:ext cx="6554689" cy="4680520"/>
          </a:xfrm>
        </p:spPr>
        <p:txBody>
          <a:bodyPr>
            <a:normAutofit/>
          </a:bodyPr>
          <a:lstStyle/>
          <a:p>
            <a:pPr marL="0" indent="0"/>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 V </a:t>
            </a:r>
            <a:r>
              <a:rPr lang="cs-CZ" sz="2000" dirty="0">
                <a:solidFill>
                  <a:schemeClr val="tx1"/>
                </a:solidFill>
                <a:latin typeface="Tahoma" panose="020B0604030504040204" pitchFamily="34" charset="0"/>
                <a:ea typeface="Tahoma" panose="020B0604030504040204" pitchFamily="34" charset="0"/>
                <a:cs typeface="Tahoma" panose="020B0604030504040204" pitchFamily="34" charset="0"/>
              </a:rPr>
              <a:t>práci uvádíte, že užití průměru není vždy zcela vhodné. Proč jste nepoužil ještě další metody pro porovnání? </a:t>
            </a:r>
            <a:endPar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0" indent="0"/>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 Jaký </a:t>
            </a:r>
            <a:r>
              <a:rPr lang="cs-CZ" sz="2000" dirty="0">
                <a:solidFill>
                  <a:schemeClr val="tx1"/>
                </a:solidFill>
                <a:latin typeface="Tahoma" panose="020B0604030504040204" pitchFamily="34" charset="0"/>
                <a:ea typeface="Tahoma" panose="020B0604030504040204" pitchFamily="34" charset="0"/>
                <a:cs typeface="Tahoma" panose="020B0604030504040204" pitchFamily="34" charset="0"/>
              </a:rPr>
              <a:t>je rozdíl v postavení obce a OÚ, města a </a:t>
            </a:r>
            <a:r>
              <a:rPr lang="cs-CZ" sz="2000" dirty="0" err="1">
                <a:solidFill>
                  <a:schemeClr val="tx1"/>
                </a:solidFill>
                <a:latin typeface="Tahoma" panose="020B0604030504040204" pitchFamily="34" charset="0"/>
                <a:ea typeface="Tahoma" panose="020B0604030504040204" pitchFamily="34" charset="0"/>
                <a:cs typeface="Tahoma" panose="020B0604030504040204" pitchFamily="34" charset="0"/>
              </a:rPr>
              <a:t>MěÚ</a:t>
            </a:r>
            <a:r>
              <a:rPr lang="cs-CZ" sz="2000" dirty="0">
                <a:solidFill>
                  <a:schemeClr val="tx1"/>
                </a:solidFill>
                <a:latin typeface="Tahoma" panose="020B0604030504040204" pitchFamily="34" charset="0"/>
                <a:ea typeface="Tahoma" panose="020B0604030504040204" pitchFamily="34" charset="0"/>
                <a:cs typeface="Tahoma" panose="020B0604030504040204" pitchFamily="34" charset="0"/>
              </a:rPr>
              <a:t>/magistrátu, kraje a KÚ a státu a MD ČR ve smyslu úřadu a objednatele dopravní obslužnosti území? Kdo je objednatelem? </a:t>
            </a:r>
            <a:endPar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0" indent="0"/>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 Proč </a:t>
            </a:r>
            <a:r>
              <a:rPr lang="cs-CZ" sz="2000" dirty="0">
                <a:solidFill>
                  <a:schemeClr val="tx1"/>
                </a:solidFill>
                <a:latin typeface="Tahoma" panose="020B0604030504040204" pitchFamily="34" charset="0"/>
                <a:ea typeface="Tahoma" panose="020B0604030504040204" pitchFamily="34" charset="0"/>
                <a:cs typeface="Tahoma" panose="020B0604030504040204" pitchFamily="34" charset="0"/>
              </a:rPr>
              <a:t>jste upravil časový rozsah zdrojového vzorce právě na rozsah celého dne (24 h) a nikoli na rozsah tzv. občanského dne (od ranní špičky, kdy do spádové obce spoje dojíždějí obvykle po 5. hodině ranní, do doby, která ještě zahrne spoje odjíždějící ze spádové obce po 22. hodině do cca 23. hodiny)?</a:t>
            </a:r>
          </a:p>
          <a:p>
            <a:pPr marL="0" indent="0">
              <a:buNone/>
            </a:pPr>
            <a:endParaRPr lang="cs-CZ" dirty="0"/>
          </a:p>
        </p:txBody>
      </p:sp>
    </p:spTree>
    <p:extLst>
      <p:ext uri="{BB962C8B-B14F-4D97-AF65-F5344CB8AC3E}">
        <p14:creationId xmlns:p14="http://schemas.microsoft.com/office/powerpoint/2010/main" val="2716793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smtClean="0">
                <a:latin typeface="Tahoma" panose="020B0604030504040204" pitchFamily="34" charset="0"/>
                <a:ea typeface="Tahoma" panose="020B0604030504040204" pitchFamily="34" charset="0"/>
                <a:cs typeface="Tahoma" panose="020B0604030504040204" pitchFamily="34" charset="0"/>
              </a:rPr>
              <a:t>Obrázek č.3</a:t>
            </a:r>
            <a:endParaRPr lang="cs-CZ" sz="4000" dirty="0">
              <a:latin typeface="Tahoma" panose="020B0604030504040204" pitchFamily="34" charset="0"/>
              <a:ea typeface="Tahoma" panose="020B0604030504040204" pitchFamily="34" charset="0"/>
              <a:cs typeface="Tahoma" panose="020B0604030504040204" pitchFamily="34" charset="0"/>
            </a:endParaRPr>
          </a:p>
        </p:txBody>
      </p:sp>
      <p:pic>
        <p:nvPicPr>
          <p:cNvPr id="4" name="Zástupný symbol pro obsah 3"/>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251520" y="1340768"/>
            <a:ext cx="8784976" cy="5400600"/>
          </a:xfrm>
          <a:prstGeom prst="rect">
            <a:avLst/>
          </a:prstGeom>
        </p:spPr>
      </p:pic>
    </p:spTree>
    <p:extLst>
      <p:ext uri="{BB962C8B-B14F-4D97-AF65-F5344CB8AC3E}">
        <p14:creationId xmlns:p14="http://schemas.microsoft.com/office/powerpoint/2010/main" val="30136475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dirty="0" smtClean="0">
                <a:latin typeface="Tahoma" panose="020B0604030504040204" pitchFamily="34" charset="0"/>
                <a:ea typeface="Tahoma" panose="020B0604030504040204" pitchFamily="34" charset="0"/>
                <a:cs typeface="Tahoma" panose="020B0604030504040204" pitchFamily="34" charset="0"/>
              </a:rPr>
              <a:t>Obsah</a:t>
            </a:r>
            <a:endParaRPr lang="cs-CZ" sz="4000" dirty="0">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1942415" y="1700808"/>
            <a:ext cx="6591985" cy="4824536"/>
          </a:xfrm>
        </p:spPr>
        <p:txBody>
          <a:bodyPr>
            <a:normAutofit/>
          </a:bodyPr>
          <a:lstStyle/>
          <a:p>
            <a:pPr>
              <a:lnSpc>
                <a:spcPct val="114000"/>
              </a:lnSpc>
            </a:pPr>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Důvody a motivace k výběru tématu</a:t>
            </a:r>
          </a:p>
          <a:p>
            <a:pPr>
              <a:lnSpc>
                <a:spcPct val="114000"/>
              </a:lnSpc>
            </a:pPr>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Cíl práce</a:t>
            </a:r>
          </a:p>
          <a:p>
            <a:pPr>
              <a:lnSpc>
                <a:spcPct val="114000"/>
              </a:lnSpc>
            </a:pPr>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Charakteristika okresu Příbram</a:t>
            </a:r>
          </a:p>
          <a:p>
            <a:pPr>
              <a:lnSpc>
                <a:spcPct val="114000"/>
              </a:lnSpc>
            </a:pPr>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Výzkumné otázky</a:t>
            </a:r>
          </a:p>
          <a:p>
            <a:pPr>
              <a:lnSpc>
                <a:spcPct val="114000"/>
              </a:lnSpc>
            </a:pPr>
            <a:r>
              <a:rPr lang="cs-CZ" sz="2000" dirty="0">
                <a:solidFill>
                  <a:schemeClr val="tx1"/>
                </a:solidFill>
                <a:latin typeface="Tahoma" panose="020B0604030504040204" pitchFamily="34" charset="0"/>
                <a:ea typeface="Tahoma" panose="020B0604030504040204" pitchFamily="34" charset="0"/>
                <a:cs typeface="Tahoma" panose="020B0604030504040204" pitchFamily="34" charset="0"/>
              </a:rPr>
              <a:t>P</a:t>
            </a:r>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oužité metody</a:t>
            </a:r>
          </a:p>
          <a:p>
            <a:pPr>
              <a:lnSpc>
                <a:spcPct val="114000"/>
              </a:lnSpc>
            </a:pPr>
            <a:r>
              <a:rPr lang="cs-CZ" sz="2000" dirty="0">
                <a:solidFill>
                  <a:schemeClr val="tx1"/>
                </a:solidFill>
                <a:latin typeface="Tahoma" panose="020B0604030504040204" pitchFamily="34" charset="0"/>
                <a:ea typeface="Tahoma" panose="020B0604030504040204" pitchFamily="34" charset="0"/>
                <a:cs typeface="Tahoma" panose="020B0604030504040204" pitchFamily="34" charset="0"/>
              </a:rPr>
              <a:t>Kvocient úrovně dopravní obslužnosti</a:t>
            </a:r>
            <a:endPar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a:lnSpc>
                <a:spcPct val="114000"/>
              </a:lnSpc>
            </a:pPr>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Dosažené výsledky</a:t>
            </a:r>
          </a:p>
          <a:p>
            <a:pPr>
              <a:lnSpc>
                <a:spcPct val="114000"/>
              </a:lnSpc>
            </a:pPr>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Závěrečné shrnutí</a:t>
            </a:r>
          </a:p>
          <a:p>
            <a:pPr>
              <a:lnSpc>
                <a:spcPct val="114000"/>
              </a:lnSpc>
            </a:pPr>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Doplňující otázky vedoucího a oponenta práce</a:t>
            </a:r>
            <a:endParaRPr lang="cs-CZ"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07704" y="624110"/>
            <a:ext cx="6626696" cy="1280890"/>
          </a:xfrm>
        </p:spPr>
        <p:txBody>
          <a:bodyPr>
            <a:normAutofit fontScale="90000"/>
          </a:bodyPr>
          <a:lstStyle/>
          <a:p>
            <a:r>
              <a:rPr lang="cs-CZ" sz="4400" dirty="0">
                <a:solidFill>
                  <a:schemeClr val="tx1"/>
                </a:solidFill>
                <a:latin typeface="Tahoma" panose="020B0604030504040204" pitchFamily="34" charset="0"/>
                <a:ea typeface="Tahoma" panose="020B0604030504040204" pitchFamily="34" charset="0"/>
                <a:cs typeface="Tahoma" panose="020B0604030504040204" pitchFamily="34" charset="0"/>
              </a:rPr>
              <a:t>Důvody a motivace k výběru tématu</a:t>
            </a:r>
            <a:r>
              <a:rPr lang="cs-CZ" dirty="0">
                <a:solidFill>
                  <a:schemeClr val="tx1"/>
                </a:solidFill>
                <a:latin typeface="Tahoma" panose="020B0604030504040204" pitchFamily="34" charset="0"/>
                <a:ea typeface="Tahoma" panose="020B0604030504040204" pitchFamily="34" charset="0"/>
                <a:cs typeface="Tahoma" panose="020B0604030504040204" pitchFamily="34" charset="0"/>
              </a:rPr>
              <a:t/>
            </a:r>
            <a:br>
              <a:rPr lang="cs-CZ" dirty="0">
                <a:solidFill>
                  <a:schemeClr val="tx1"/>
                </a:solidFill>
                <a:latin typeface="Tahoma" panose="020B0604030504040204" pitchFamily="34" charset="0"/>
                <a:ea typeface="Tahoma" panose="020B0604030504040204" pitchFamily="34" charset="0"/>
                <a:cs typeface="Tahoma" panose="020B0604030504040204" pitchFamily="34" charset="0"/>
              </a:rPr>
            </a:br>
            <a:endParaRPr lang="cs-CZ" dirty="0"/>
          </a:p>
        </p:txBody>
      </p:sp>
      <p:sp>
        <p:nvSpPr>
          <p:cNvPr id="3" name="Zástupný symbol pro obsah 2"/>
          <p:cNvSpPr>
            <a:spLocks noGrp="1"/>
          </p:cNvSpPr>
          <p:nvPr>
            <p:ph idx="1"/>
          </p:nvPr>
        </p:nvSpPr>
        <p:spPr/>
        <p:txBody>
          <a:bodyPr/>
          <a:lstStyle/>
          <a:p>
            <a:pPr marL="0" indent="0">
              <a:buNone/>
            </a:pPr>
            <a:endParaRPr lang="cs-CZ" dirty="0" smtClean="0"/>
          </a:p>
          <a:p>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Zájem o prohloubení znalostí v této oblasti</a:t>
            </a:r>
          </a:p>
          <a:p>
            <a:endParaRPr lang="cs-CZ" dirty="0" smtClean="0"/>
          </a:p>
          <a:p>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Osobní zkušenost s dopravou ve zvoleném regionu</a:t>
            </a:r>
          </a:p>
          <a:p>
            <a:endParaRPr lang="cs-CZ" dirty="0" smtClean="0"/>
          </a:p>
        </p:txBody>
      </p:sp>
    </p:spTree>
    <p:extLst>
      <p:ext uri="{BB962C8B-B14F-4D97-AF65-F5344CB8AC3E}">
        <p14:creationId xmlns:p14="http://schemas.microsoft.com/office/powerpoint/2010/main" val="15015058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smtClean="0">
                <a:solidFill>
                  <a:schemeClr val="tx1"/>
                </a:solidFill>
                <a:latin typeface="Tahoma" panose="020B0604030504040204" pitchFamily="34" charset="0"/>
                <a:ea typeface="Tahoma" panose="020B0604030504040204" pitchFamily="34" charset="0"/>
                <a:cs typeface="Tahoma" panose="020B0604030504040204" pitchFamily="34" charset="0"/>
              </a:rPr>
              <a:t>Cíl práce</a:t>
            </a:r>
            <a:endParaRPr lang="cs-CZ" sz="40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1942415" y="2204864"/>
            <a:ext cx="6591985" cy="3706358"/>
          </a:xfrm>
        </p:spPr>
        <p:txBody>
          <a:bodyPr>
            <a:normAutofit/>
          </a:bodyPr>
          <a:lstStyle/>
          <a:p>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Analýza </a:t>
            </a:r>
            <a:r>
              <a:rPr lang="cs-CZ" sz="2000" dirty="0">
                <a:solidFill>
                  <a:schemeClr val="tx1"/>
                </a:solidFill>
                <a:latin typeface="Tahoma" panose="020B0604030504040204" pitchFamily="34" charset="0"/>
                <a:ea typeface="Tahoma" panose="020B0604030504040204" pitchFamily="34" charset="0"/>
                <a:cs typeface="Tahoma" panose="020B0604030504040204" pitchFamily="34" charset="0"/>
              </a:rPr>
              <a:t>vybraného regionu z hlediska dopravní </a:t>
            </a:r>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obslužnosti</a:t>
            </a:r>
          </a:p>
          <a:p>
            <a:endPar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Definování </a:t>
            </a:r>
            <a:r>
              <a:rPr lang="cs-CZ" sz="2000" dirty="0">
                <a:solidFill>
                  <a:schemeClr val="tx1"/>
                </a:solidFill>
                <a:latin typeface="Tahoma" panose="020B0604030504040204" pitchFamily="34" charset="0"/>
                <a:ea typeface="Tahoma" panose="020B0604030504040204" pitchFamily="34" charset="0"/>
                <a:cs typeface="Tahoma" panose="020B0604030504040204" pitchFamily="34" charset="0"/>
              </a:rPr>
              <a:t>zdrojů a cílů cest a rozbor jednotlivých zúčastněných dopravních </a:t>
            </a:r>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systémů</a:t>
            </a:r>
          </a:p>
          <a:p>
            <a:endPar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Stanovení kvocientu </a:t>
            </a:r>
            <a:r>
              <a:rPr lang="cs-CZ" sz="2000" dirty="0">
                <a:solidFill>
                  <a:schemeClr val="tx1"/>
                </a:solidFill>
                <a:latin typeface="Tahoma" panose="020B0604030504040204" pitchFamily="34" charset="0"/>
                <a:ea typeface="Tahoma" panose="020B0604030504040204" pitchFamily="34" charset="0"/>
                <a:cs typeface="Tahoma" panose="020B0604030504040204" pitchFamily="34" charset="0"/>
              </a:rPr>
              <a:t>dopravní obslužnosti obcí v daném regionu a </a:t>
            </a:r>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navržení případných řešení ke zlepšení</a:t>
            </a:r>
            <a:endParaRPr lang="cs-CZ" sz="20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Obrázek 8" descr="Obrázek1.png"/>
          <p:cNvPicPr>
            <a:picLocks noChangeAspect="1"/>
          </p:cNvPicPr>
          <p:nvPr/>
        </p:nvPicPr>
        <p:blipFill>
          <a:blip r:embed="rId2" cstate="print"/>
          <a:srcRect l="5642" t="7293" r="5960" b="5186"/>
          <a:stretch>
            <a:fillRect/>
          </a:stretch>
        </p:blipFill>
        <p:spPr>
          <a:xfrm>
            <a:off x="5436096" y="1412776"/>
            <a:ext cx="3384376" cy="2592288"/>
          </a:xfrm>
          <a:prstGeom prst="rect">
            <a:avLst/>
          </a:prstGeom>
          <a:ln>
            <a:noFill/>
          </a:ln>
          <a:effectLst>
            <a:softEdge rad="112500"/>
          </a:effectLst>
        </p:spPr>
      </p:pic>
      <p:sp>
        <p:nvSpPr>
          <p:cNvPr id="2" name="Nadpis 1"/>
          <p:cNvSpPr>
            <a:spLocks noGrp="1"/>
          </p:cNvSpPr>
          <p:nvPr>
            <p:ph type="title"/>
          </p:nvPr>
        </p:nvSpPr>
        <p:spPr/>
        <p:txBody>
          <a:bodyPr>
            <a:noAutofit/>
          </a:bodyPr>
          <a:lstStyle/>
          <a:p>
            <a:r>
              <a:rPr lang="cs-CZ" sz="4000" dirty="0" smtClean="0">
                <a:solidFill>
                  <a:schemeClr val="tx1"/>
                </a:solidFill>
                <a:latin typeface="Tahoma" panose="020B0604030504040204" pitchFamily="34" charset="0"/>
                <a:ea typeface="Tahoma" panose="020B0604030504040204" pitchFamily="34" charset="0"/>
                <a:cs typeface="Tahoma" panose="020B0604030504040204" pitchFamily="34" charset="0"/>
              </a:rPr>
              <a:t>Charakteristika okresu Příbram</a:t>
            </a:r>
            <a:endParaRPr lang="cs-CZ" sz="40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1475656" y="2060848"/>
            <a:ext cx="7058745" cy="3850374"/>
          </a:xfrm>
        </p:spPr>
        <p:txBody>
          <a:bodyPr>
            <a:noAutofit/>
          </a:bodyPr>
          <a:lstStyle/>
          <a:p>
            <a:endParaRPr lang="cs-CZ" sz="2000" dirty="0" smtClean="0"/>
          </a:p>
          <a:p>
            <a:pPr>
              <a:lnSpc>
                <a:spcPct val="160000"/>
              </a:lnSpc>
            </a:pPr>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Středočeský kraj</a:t>
            </a:r>
          </a:p>
          <a:p>
            <a:pPr>
              <a:lnSpc>
                <a:spcPct val="160000"/>
              </a:lnSpc>
            </a:pPr>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115 000 obyvatel, 1 692 km</a:t>
            </a:r>
            <a:r>
              <a:rPr lang="cs-CZ" sz="2000" baseline="30000" dirty="0" smtClean="0">
                <a:solidFill>
                  <a:schemeClr val="tx1"/>
                </a:solidFill>
                <a:latin typeface="Tahoma" panose="020B0604030504040204" pitchFamily="34" charset="0"/>
                <a:ea typeface="Tahoma" panose="020B0604030504040204" pitchFamily="34" charset="0"/>
                <a:cs typeface="Tahoma" panose="020B0604030504040204" pitchFamily="34" charset="0"/>
              </a:rPr>
              <a:t>2</a:t>
            </a:r>
          </a:p>
          <a:p>
            <a:pPr>
              <a:lnSpc>
                <a:spcPct val="160000"/>
              </a:lnSpc>
            </a:pPr>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Rozdělení na tři spádové oblasti:</a:t>
            </a:r>
          </a:p>
          <a:p>
            <a:pPr lvl="1"/>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Dobříš</a:t>
            </a:r>
          </a:p>
          <a:p>
            <a:pPr lvl="1"/>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Příbram</a:t>
            </a:r>
          </a:p>
          <a:p>
            <a:pPr lvl="1"/>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Sedlčany</a:t>
            </a:r>
          </a:p>
          <a:p>
            <a:pPr lvl="1"/>
            <a:endParaRPr lang="cs-CZ" sz="20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cs-CZ" sz="2000" dirty="0"/>
              <a:t/>
            </a:r>
            <a:br>
              <a:rPr lang="cs-CZ" sz="2000" dirty="0"/>
            </a:br>
            <a:endParaRPr lang="cs-CZ" sz="2000" dirty="0"/>
          </a:p>
        </p:txBody>
      </p:sp>
      <p:pic>
        <p:nvPicPr>
          <p:cNvPr id="5" name="Obrázek 4"/>
          <p:cNvPicPr>
            <a:picLocks noChangeAspect="1"/>
          </p:cNvPicPr>
          <p:nvPr/>
        </p:nvPicPr>
        <p:blipFill>
          <a:blip r:embed="rId3" cstate="print"/>
          <a:stretch>
            <a:fillRect/>
          </a:stretch>
        </p:blipFill>
        <p:spPr>
          <a:xfrm>
            <a:off x="4932040" y="4077072"/>
            <a:ext cx="3885820" cy="2415139"/>
          </a:xfrm>
          <a:prstGeom prst="rect">
            <a:avLst/>
          </a:prstGeom>
          <a:ln>
            <a:noFill/>
          </a:ln>
          <a:effectLst>
            <a:softEdge rad="112500"/>
          </a:effectLst>
        </p:spPr>
      </p:pic>
      <p:sp>
        <p:nvSpPr>
          <p:cNvPr id="10" name="Obdélník 9"/>
          <p:cNvSpPr/>
          <p:nvPr/>
        </p:nvSpPr>
        <p:spPr>
          <a:xfrm>
            <a:off x="5724128" y="3140968"/>
            <a:ext cx="1152128" cy="7200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07703" y="624110"/>
            <a:ext cx="6626697" cy="1280890"/>
          </a:xfrm>
        </p:spPr>
        <p:txBody>
          <a:bodyPr>
            <a:noAutofit/>
          </a:bodyPr>
          <a:lstStyle/>
          <a:p>
            <a:r>
              <a:rPr lang="cs-CZ" sz="4000" dirty="0">
                <a:solidFill>
                  <a:schemeClr val="tx1"/>
                </a:solidFill>
                <a:latin typeface="Tahoma" panose="020B0604030504040204" pitchFamily="34" charset="0"/>
                <a:ea typeface="Tahoma" panose="020B0604030504040204" pitchFamily="34" charset="0"/>
                <a:cs typeface="Tahoma" panose="020B0604030504040204" pitchFamily="34" charset="0"/>
              </a:rPr>
              <a:t>Výzkumné </a:t>
            </a:r>
            <a:r>
              <a:rPr lang="cs-CZ" sz="4000" dirty="0" smtClean="0">
                <a:solidFill>
                  <a:schemeClr val="tx1"/>
                </a:solidFill>
                <a:latin typeface="Tahoma" panose="020B0604030504040204" pitchFamily="34" charset="0"/>
                <a:ea typeface="Tahoma" panose="020B0604030504040204" pitchFamily="34" charset="0"/>
                <a:cs typeface="Tahoma" panose="020B0604030504040204" pitchFamily="34" charset="0"/>
              </a:rPr>
              <a:t>otázky</a:t>
            </a:r>
            <a:endParaRPr lang="cs-CZ" sz="40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p:txBody>
          <a:bodyPr/>
          <a:lstStyle/>
          <a:p>
            <a:endParaRPr lang="cs-CZ" dirty="0" smtClean="0"/>
          </a:p>
          <a:p>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Jaká je </a:t>
            </a:r>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dopravní obslužnost jednotlivých obcí v </a:t>
            </a:r>
            <a:r>
              <a:rPr lang="cs-CZ" sz="2000" dirty="0">
                <a:solidFill>
                  <a:schemeClr val="tx1"/>
                </a:solidFill>
                <a:latin typeface="Tahoma" panose="020B0604030504040204" pitchFamily="34" charset="0"/>
                <a:ea typeface="Tahoma" panose="020B0604030504040204" pitchFamily="34" charset="0"/>
                <a:cs typeface="Tahoma" panose="020B0604030504040204" pitchFamily="34" charset="0"/>
              </a:rPr>
              <a:t>okrese </a:t>
            </a:r>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Příbram, je </a:t>
            </a:r>
            <a:r>
              <a:rPr lang="cs-CZ" sz="2000" dirty="0">
                <a:solidFill>
                  <a:schemeClr val="tx1"/>
                </a:solidFill>
                <a:latin typeface="Tahoma" panose="020B0604030504040204" pitchFamily="34" charset="0"/>
                <a:ea typeface="Tahoma" panose="020B0604030504040204" pitchFamily="34" charset="0"/>
                <a:cs typeface="Tahoma" panose="020B0604030504040204" pitchFamily="34" charset="0"/>
              </a:rPr>
              <a:t>dostatečná?</a:t>
            </a:r>
            <a:endPar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cs-CZ" dirty="0" smtClean="0"/>
          </a:p>
          <a:p>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Jaká řešení by vylepšila stávající situaci?</a:t>
            </a:r>
          </a:p>
          <a:p>
            <a:pPr marL="0" indent="0">
              <a:buNone/>
            </a:pPr>
            <a:endParaRPr lang="cs-CZ"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smtClean="0">
                <a:latin typeface="Tahoma" panose="020B0604030504040204" pitchFamily="34" charset="0"/>
                <a:ea typeface="Tahoma" panose="020B0604030504040204" pitchFamily="34" charset="0"/>
                <a:cs typeface="Tahoma" panose="020B0604030504040204" pitchFamily="34" charset="0"/>
              </a:rPr>
              <a:t>Použité metody</a:t>
            </a:r>
            <a:endParaRPr lang="cs-CZ" sz="4000" dirty="0">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p:txBody>
          <a:bodyPr>
            <a:normAutofit lnSpcReduction="10000"/>
          </a:bodyPr>
          <a:lstStyle/>
          <a:p>
            <a:r>
              <a:rPr lang="cs-CZ" sz="2000" dirty="0" err="1" smtClean="0">
                <a:solidFill>
                  <a:schemeClr val="tx1"/>
                </a:solidFill>
                <a:latin typeface="Tahoma" panose="020B0604030504040204" pitchFamily="34" charset="0"/>
                <a:ea typeface="Tahoma" panose="020B0604030504040204" pitchFamily="34" charset="0"/>
                <a:cs typeface="Tahoma" panose="020B0604030504040204" pitchFamily="34" charset="0"/>
              </a:rPr>
              <a:t>Teoreticko</a:t>
            </a:r>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–metodologická část:</a:t>
            </a:r>
          </a:p>
          <a:p>
            <a:pPr lvl="1"/>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Nastudování a analýza odborných zdrojů</a:t>
            </a:r>
          </a:p>
          <a:p>
            <a:pPr lvl="1"/>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Vymezení důležitých pojmů</a:t>
            </a:r>
          </a:p>
          <a:p>
            <a:endPar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Aplikační část:</a:t>
            </a:r>
          </a:p>
          <a:p>
            <a:pPr lvl="1"/>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Sběr, shromažďování a následné zpracování statistických dat o dopravní obslužnosti v okrese Příbram</a:t>
            </a:r>
          </a:p>
          <a:p>
            <a:pPr lvl="1"/>
            <a:r>
              <a:rPr lang="cs-CZ"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Analýza dopravní obslužnosti dle metody kvocientu úrovně dopravní obslužnosti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Autofit/>
          </a:bodyPr>
          <a:lstStyle/>
          <a:p>
            <a:r>
              <a:rPr lang="cs-CZ" sz="4000" dirty="0" smtClean="0">
                <a:solidFill>
                  <a:schemeClr val="tx1"/>
                </a:solidFill>
                <a:latin typeface="Tahoma" panose="020B0604030504040204" pitchFamily="34" charset="0"/>
                <a:ea typeface="Tahoma" panose="020B0604030504040204" pitchFamily="34" charset="0"/>
                <a:cs typeface="Tahoma" panose="020B0604030504040204" pitchFamily="34" charset="0"/>
              </a:rPr>
              <a:t>Kvocient úrovně dopravní obslužnosti</a:t>
            </a:r>
            <a:endParaRPr lang="cs-CZ" sz="40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7" name="Zástupný symbol pro obsah 6"/>
          <p:cNvSpPr>
            <a:spLocks noGrp="1" noRot="1" noChangeAspect="1" noMove="1" noResize="1" noEditPoints="1" noAdjustHandles="1" noChangeArrowheads="1" noChangeShapeType="1" noTextEdit="1"/>
          </p:cNvSpPr>
          <p:nvPr>
            <p:ph idx="1"/>
          </p:nvPr>
        </p:nvSpPr>
        <p:spPr>
          <a:blipFill rotWithShape="0">
            <a:blip r:embed="rId2" cstate="print"/>
            <a:stretch>
              <a:fillRect l="-925"/>
            </a:stretch>
          </a:blipFill>
        </p:spPr>
        <p:txBody>
          <a:bodyPr/>
          <a:lstStyle/>
          <a:p>
            <a:pPr>
              <a:buNone/>
            </a:pPr>
            <a:r>
              <a:rPr lang="cs-CZ" dirty="0">
                <a:noFill/>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smtClean="0">
                <a:latin typeface="Tahoma" panose="020B0604030504040204" pitchFamily="34" charset="0"/>
                <a:ea typeface="Tahoma" panose="020B0604030504040204" pitchFamily="34" charset="0"/>
                <a:cs typeface="Tahoma" panose="020B0604030504040204" pitchFamily="34" charset="0"/>
              </a:rPr>
              <a:t>Dosažené výsledky</a:t>
            </a:r>
            <a:endParaRPr lang="cs-CZ" sz="4000"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7" name="Zástupný symbol pro obsah 6"/>
          <p:cNvGraphicFramePr>
            <a:graphicFrameLocks noGrp="1"/>
          </p:cNvGraphicFramePr>
          <p:nvPr>
            <p:ph idx="1"/>
            <p:extLst>
              <p:ext uri="{D42A27DB-BD31-4B8C-83A1-F6EECF244321}">
                <p14:modId xmlns:p14="http://schemas.microsoft.com/office/powerpoint/2010/main" val="2358301588"/>
              </p:ext>
            </p:extLst>
          </p:nvPr>
        </p:nvGraphicFramePr>
        <p:xfrm>
          <a:off x="539552" y="1872542"/>
          <a:ext cx="8388424" cy="468052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Stébla">
  <a:themeElements>
    <a:clrScheme name="Stébla">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Stébla">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1744</TotalTime>
  <Words>527</Words>
  <Application>Microsoft Office PowerPoint</Application>
  <PresentationFormat>Předvádění na obrazovce (4:3)</PresentationFormat>
  <Paragraphs>75</Paragraphs>
  <Slides>15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15</vt:i4>
      </vt:variant>
    </vt:vector>
  </HeadingPairs>
  <TitlesOfParts>
    <vt:vector size="20" baseType="lpstr">
      <vt:lpstr>Arial</vt:lpstr>
      <vt:lpstr>Century Gothic</vt:lpstr>
      <vt:lpstr>Tahoma</vt:lpstr>
      <vt:lpstr>Wingdings 3</vt:lpstr>
      <vt:lpstr>Stébla</vt:lpstr>
      <vt:lpstr>Analýza dopravní obslužnosti okresu Příbram</vt:lpstr>
      <vt:lpstr>Obsah</vt:lpstr>
      <vt:lpstr>Důvody a motivace k výběru tématu </vt:lpstr>
      <vt:lpstr>Cíl práce</vt:lpstr>
      <vt:lpstr>Charakteristika okresu Příbram</vt:lpstr>
      <vt:lpstr>Výzkumné otázky</vt:lpstr>
      <vt:lpstr>Použité metody</vt:lpstr>
      <vt:lpstr>Kvocient úrovně dopravní obslužnosti</vt:lpstr>
      <vt:lpstr>Dosažené výsledky</vt:lpstr>
      <vt:lpstr>Závěrečné shrnutí</vt:lpstr>
      <vt:lpstr>Děkuji za pozornost</vt:lpstr>
      <vt:lpstr>Doplňující otázky</vt:lpstr>
      <vt:lpstr>Doplňující otázky</vt:lpstr>
      <vt:lpstr>Doplňující otázky</vt:lpstr>
      <vt:lpstr>Obrázek č.3</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Zádržné systémy a ochranné prostředky v rámci bezpečnosti a plynulosti silničního provozu</dc:title>
  <dc:creator>Carlos</dc:creator>
  <cp:lastModifiedBy>Marek</cp:lastModifiedBy>
  <cp:revision>54</cp:revision>
  <dcterms:created xsi:type="dcterms:W3CDTF">2017-06-15T08:21:57Z</dcterms:created>
  <dcterms:modified xsi:type="dcterms:W3CDTF">2017-06-21T19:04:26Z</dcterms:modified>
</cp:coreProperties>
</file>