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Intenzita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showVal val="1"/>
          </c:dLbls>
          <c:cat>
            <c:strRef>
              <c:f>List1!$A$2:$A$5</c:f>
              <c:strCache>
                <c:ptCount val="4"/>
                <c:pt idx="0">
                  <c:v>O</c:v>
                </c:pt>
                <c:pt idx="1">
                  <c:v>N</c:v>
                </c:pt>
                <c:pt idx="2">
                  <c:v>K</c:v>
                </c:pt>
                <c:pt idx="3">
                  <c:v>S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12036</c:v>
                </c:pt>
                <c:pt idx="1">
                  <c:v>418</c:v>
                </c:pt>
                <c:pt idx="2">
                  <c:v>352</c:v>
                </c:pt>
                <c:pt idx="3">
                  <c:v>12806</c:v>
                </c:pt>
              </c:numCache>
            </c:numRef>
          </c:val>
        </c:ser>
        <c:shape val="cylinder"/>
        <c:axId val="74254976"/>
        <c:axId val="74273152"/>
        <c:axId val="0"/>
      </c:bar3DChart>
      <c:catAx>
        <c:axId val="74254976"/>
        <c:scaling>
          <c:orientation val="minMax"/>
        </c:scaling>
        <c:axPos val="b"/>
        <c:tickLblPos val="nextTo"/>
        <c:crossAx val="74273152"/>
        <c:crosses val="autoZero"/>
        <c:auto val="1"/>
        <c:lblAlgn val="ctr"/>
        <c:lblOffset val="100"/>
      </c:catAx>
      <c:valAx>
        <c:axId val="74273152"/>
        <c:scaling>
          <c:orientation val="minMax"/>
        </c:scaling>
        <c:axPos val="l"/>
        <c:majorGridlines/>
        <c:numFmt formatCode="General" sourceLinked="1"/>
        <c:tickLblPos val="nextTo"/>
        <c:crossAx val="7425497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Intenzita</c:v>
                </c:pt>
              </c:strCache>
            </c:strRef>
          </c:tx>
          <c:spPr>
            <a:solidFill>
              <a:srgbClr val="00B0F0"/>
            </a:solidFill>
          </c:spPr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showVal val="1"/>
          </c:dLbls>
          <c:cat>
            <c:strRef>
              <c:f>List1!$A$2:$A$5</c:f>
              <c:strCache>
                <c:ptCount val="4"/>
                <c:pt idx="0">
                  <c:v>O</c:v>
                </c:pt>
                <c:pt idx="1">
                  <c:v>N</c:v>
                </c:pt>
                <c:pt idx="2">
                  <c:v>K</c:v>
                </c:pt>
                <c:pt idx="3">
                  <c:v>S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12600</c:v>
                </c:pt>
                <c:pt idx="1">
                  <c:v>346</c:v>
                </c:pt>
                <c:pt idx="2">
                  <c:v>270</c:v>
                </c:pt>
                <c:pt idx="3">
                  <c:v>13216</c:v>
                </c:pt>
              </c:numCache>
            </c:numRef>
          </c:val>
        </c:ser>
        <c:shape val="cylinder"/>
        <c:axId val="49313280"/>
        <c:axId val="49314816"/>
        <c:axId val="0"/>
      </c:bar3DChart>
      <c:catAx>
        <c:axId val="49313280"/>
        <c:scaling>
          <c:orientation val="minMax"/>
        </c:scaling>
        <c:axPos val="b"/>
        <c:tickLblPos val="nextTo"/>
        <c:crossAx val="49314816"/>
        <c:crosses val="autoZero"/>
        <c:auto val="1"/>
        <c:lblAlgn val="ctr"/>
        <c:lblOffset val="100"/>
      </c:catAx>
      <c:valAx>
        <c:axId val="49314816"/>
        <c:scaling>
          <c:orientation val="minMax"/>
        </c:scaling>
        <c:axPos val="l"/>
        <c:majorGridlines/>
        <c:numFmt formatCode="General" sourceLinked="1"/>
        <c:tickLblPos val="nextTo"/>
        <c:crossAx val="4931328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List1!$A$2:$A$5</c:f>
              <c:strCache>
                <c:ptCount val="4"/>
                <c:pt idx="0">
                  <c:v>O</c:v>
                </c:pt>
                <c:pt idx="1">
                  <c:v>N</c:v>
                </c:pt>
                <c:pt idx="2">
                  <c:v>K</c:v>
                </c:pt>
                <c:pt idx="3">
                  <c:v>S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13173</c:v>
                </c:pt>
                <c:pt idx="1">
                  <c:v>1454</c:v>
                </c:pt>
                <c:pt idx="2">
                  <c:v>194</c:v>
                </c:pt>
                <c:pt idx="3">
                  <c:v>14244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</c:spPr>
          <c:dLbls>
            <c:showVal val="1"/>
          </c:dLbls>
          <c:cat>
            <c:strRef>
              <c:f>List1!$A$2:$A$5</c:f>
              <c:strCache>
                <c:ptCount val="4"/>
                <c:pt idx="0">
                  <c:v>O</c:v>
                </c:pt>
                <c:pt idx="1">
                  <c:v>N</c:v>
                </c:pt>
                <c:pt idx="2">
                  <c:v>K</c:v>
                </c:pt>
                <c:pt idx="3">
                  <c:v>S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6816</c:v>
                </c:pt>
                <c:pt idx="1">
                  <c:v>233</c:v>
                </c:pt>
                <c:pt idx="2">
                  <c:v>203</c:v>
                </c:pt>
                <c:pt idx="3">
                  <c:v>7253</c:v>
                </c:pt>
              </c:numCache>
            </c:numRef>
          </c:val>
        </c:ser>
        <c:shape val="cylinder"/>
        <c:axId val="74912128"/>
        <c:axId val="74913664"/>
        <c:axId val="0"/>
      </c:bar3DChart>
      <c:catAx>
        <c:axId val="74912128"/>
        <c:scaling>
          <c:orientation val="minMax"/>
        </c:scaling>
        <c:axPos val="b"/>
        <c:tickLblPos val="nextTo"/>
        <c:crossAx val="74913664"/>
        <c:crosses val="autoZero"/>
        <c:auto val="1"/>
        <c:lblAlgn val="ctr"/>
        <c:lblOffset val="100"/>
      </c:catAx>
      <c:valAx>
        <c:axId val="74913664"/>
        <c:scaling>
          <c:orientation val="minMax"/>
        </c:scaling>
        <c:axPos val="l"/>
        <c:majorGridlines/>
        <c:numFmt formatCode="General" sourceLinked="1"/>
        <c:tickLblPos val="nextTo"/>
        <c:crossAx val="749121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09A1C-0CDF-4953-9CD6-3C27FCB3F13B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422C6-DA94-4B98-B214-A2272B2C8E3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1928802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Intenzita dopravy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zanádražní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komunikace, České Budějovice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1560" y="4149080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Autor bakalářské práce: Lumír Dvořák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Vedoucí bakalářské práce: Ing. Ladislav Bartuška 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Oponent bakalářské práce: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Ing.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Ondrej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Stopka, PhD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České Budějovice, červen 2017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Relativní pokles intenzity dopravy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Velký pokles dopravy v Novohradské ulici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Nárůst intenzity návěsových souprav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Nejméně vytížená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zanádražní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komunikace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Doplňující dotazy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Od oponenta bakalářské práce: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 rámci zpracování BP jste uvažoval i s jinými způsoby měření intenzity dopravy v dané lokalitě? Diskutujte o těchto možnostech.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D	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ěkuji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za pozornost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Motivace </a:t>
            </a:r>
            <a:r>
              <a:rPr lang="cs-CZ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 důvody k řešení daného problému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Zájem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 téma měření intenzity dopravy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Situace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zanádražní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komunikace v Českých Budějovicích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Přístup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 datům z předchozích měření v blízkém okolí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Cílem </a:t>
            </a:r>
            <a:r>
              <a:rPr lang="cs-CZ" dirty="0">
                <a:latin typeface="Arial" pitchFamily="34" charset="0"/>
                <a:cs typeface="Arial" pitchFamily="34" charset="0"/>
              </a:rPr>
              <a:t>bakalářské práce je analyzování dat o intenzitách dopravy, získané z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vlastního měření </a:t>
            </a:r>
            <a:r>
              <a:rPr lang="cs-CZ" dirty="0">
                <a:latin typeface="Arial" pitchFamily="34" charset="0"/>
                <a:cs typeface="Arial" pitchFamily="34" charset="0"/>
              </a:rPr>
              <a:t>na okružní křižovatce u Nových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Hodějovic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Dále </a:t>
            </a:r>
            <a:r>
              <a:rPr lang="cs-CZ" dirty="0">
                <a:latin typeface="Arial" pitchFamily="34" charset="0"/>
                <a:cs typeface="Arial" pitchFamily="34" charset="0"/>
              </a:rPr>
              <a:t>ručně naměřená data porovnat s daty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intenzitách </a:t>
            </a:r>
            <a:r>
              <a:rPr lang="pl-PL" dirty="0">
                <a:latin typeface="Arial" pitchFamily="34" charset="0"/>
                <a:cs typeface="Arial" pitchFamily="34" charset="0"/>
              </a:rPr>
              <a:t>dopravy ze ŘSD 2010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Výzkumný problém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Ulevila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zanádražní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komunikace přilehlým ulicím?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Jaký je vývoj intenzit dopravy v dané oblasti?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Metodika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sběru dat – ruční měření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Metodika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zpracování dat – výpočty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Komparace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Syntéza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Oblast měření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56389"/>
            <a:ext cx="8229600" cy="3213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Dosažené výsledky – denní intenzita dopravy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 – roční průměr denních intenzit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Dosažené výsledky – komparace dat v Novohradské ulici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</TotalTime>
  <Words>213</Words>
  <Application>Microsoft Office PowerPoint</Application>
  <PresentationFormat>Předvádění na obrazovce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Vysoká škola technická a ekonomická v Českých Budějovicích</vt:lpstr>
      <vt:lpstr>Motivace a důvody k řešení daného problému</vt:lpstr>
      <vt:lpstr>Cíl práce</vt:lpstr>
      <vt:lpstr>Výzkumný problém</vt:lpstr>
      <vt:lpstr>Použité metody</vt:lpstr>
      <vt:lpstr>Oblast měření</vt:lpstr>
      <vt:lpstr>Dosažené výsledky – denní intenzita dopravy</vt:lpstr>
      <vt:lpstr>Dosažené výsledky – roční průměr denních intenzit</vt:lpstr>
      <vt:lpstr>Dosažené výsledky – komparace dat v Novohradské ulici</vt:lpstr>
      <vt:lpstr>Závěrečné shrnutí</vt:lpstr>
      <vt:lpstr>Doplňující dotazy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Lumír</dc:creator>
  <cp:lastModifiedBy>Lumír</cp:lastModifiedBy>
  <cp:revision>32</cp:revision>
  <dcterms:created xsi:type="dcterms:W3CDTF">2017-06-19T08:07:00Z</dcterms:created>
  <dcterms:modified xsi:type="dcterms:W3CDTF">2017-06-20T07:07:11Z</dcterms:modified>
</cp:coreProperties>
</file>