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9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F515FA-E732-47DA-8066-BAF18FD16AE9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FC0C67-87BD-49B6-BC88-765D0695B3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5FA-E732-47DA-8066-BAF18FD16AE9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0C67-87BD-49B6-BC88-765D0695B3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5FA-E732-47DA-8066-BAF18FD16AE9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0C67-87BD-49B6-BC88-765D0695B3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5FA-E732-47DA-8066-BAF18FD16AE9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0C67-87BD-49B6-BC88-765D0695B35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5FA-E732-47DA-8066-BAF18FD16AE9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0C67-87BD-49B6-BC88-765D0695B35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5FA-E732-47DA-8066-BAF18FD16AE9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0C67-87BD-49B6-BC88-765D0695B35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5FA-E732-47DA-8066-BAF18FD16AE9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0C67-87BD-49B6-BC88-765D0695B3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5FA-E732-47DA-8066-BAF18FD16AE9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0C67-87BD-49B6-BC88-765D0695B35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15FA-E732-47DA-8066-BAF18FD16AE9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0C67-87BD-49B6-BC88-765D0695B3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6F515FA-E732-47DA-8066-BAF18FD16AE9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0C67-87BD-49B6-BC88-765D0695B3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F515FA-E732-47DA-8066-BAF18FD16AE9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FC0C67-87BD-49B6-BC88-765D0695B35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F515FA-E732-47DA-8066-BAF18FD16AE9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FC0C67-87BD-49B6-BC88-765D0695B35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241594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  <a:effectLst/>
                <a:ea typeface="Verdana" pitchFamily="34" charset="0"/>
                <a:cs typeface="Arial" pitchFamily="34" charset="0"/>
              </a:rPr>
              <a:t>Analýza parkovací plochy u Sportovní haly v Českých Budějovicích</a:t>
            </a:r>
            <a:endParaRPr lang="en-GB" dirty="0">
              <a:solidFill>
                <a:schemeClr val="tx1"/>
              </a:solidFill>
              <a:effectLst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2400" cy="1872208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  <a:cs typeface="Arial" pitchFamily="34" charset="0"/>
              </a:rPr>
              <a:t>Autor práce: Jiří Novotný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  <a:cs typeface="Arial" pitchFamily="34" charset="0"/>
              </a:rPr>
              <a:t>Vedoucí práce: Ing. Ladislav Bartuška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  <a:cs typeface="Arial" pitchFamily="34" charset="0"/>
              </a:rPr>
              <a:t>Oponent práce: Ing. Bc. Jiří Hanzl, </a:t>
            </a:r>
            <a:r>
              <a:rPr lang="cs-CZ" dirty="0" err="1" smtClean="0">
                <a:solidFill>
                  <a:schemeClr val="tx1"/>
                </a:solidFill>
                <a:cs typeface="Arial" pitchFamily="34" charset="0"/>
              </a:rPr>
              <a:t>Ph.D</a:t>
            </a:r>
            <a:r>
              <a:rPr lang="cs-CZ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Výsledek obrázku pro všt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805264"/>
            <a:ext cx="6336704" cy="757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5671" y="5427182"/>
            <a:ext cx="6652658" cy="125837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effectLst/>
              </a:rPr>
              <a:t>6. Dosažené výsledky</a:t>
            </a:r>
            <a:endParaRPr lang="en-GB" sz="480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 l="29329" t="19550" r="21650" b="29000"/>
          <a:stretch>
            <a:fillRect/>
          </a:stretch>
        </p:blipFill>
        <p:spPr bwMode="auto">
          <a:xfrm>
            <a:off x="1115616" y="1052736"/>
            <a:ext cx="6968611" cy="411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38681" t="69594" r="37104" b="27950"/>
          <a:stretch>
            <a:fillRect/>
          </a:stretch>
        </p:blipFill>
        <p:spPr bwMode="auto">
          <a:xfrm>
            <a:off x="1216614" y="5172520"/>
            <a:ext cx="4464496" cy="2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932040" y="980728"/>
            <a:ext cx="309634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Kde se nachází Váš cíl?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u="sng" dirty="0" smtClean="0"/>
              <a:t>Vodorovné dopravní značení</a:t>
            </a:r>
            <a:endParaRPr lang="en-GB" u="sng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effectLst/>
              </a:rPr>
              <a:t>7. Návrhy opatření</a:t>
            </a:r>
            <a:endParaRPr lang="en-GB" sz="48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2267744" y="1556792"/>
            <a:ext cx="5184575" cy="5130842"/>
            <a:chOff x="2267744" y="1556792"/>
            <a:chExt cx="5184575" cy="513084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34547" t="16400" r="30607" b="78350"/>
            <a:stretch>
              <a:fillRect/>
            </a:stretch>
          </p:blipFill>
          <p:spPr bwMode="auto">
            <a:xfrm>
              <a:off x="2267744" y="1556792"/>
              <a:ext cx="5184575" cy="4393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31" name="Picture 7" descr="C:\Users\Jiří\Desktop\BK\kreslení parkoviště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3748" y="1916832"/>
              <a:ext cx="4536504" cy="47708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u="sng" dirty="0" smtClean="0"/>
              <a:t>Rozšíření parkovací plochy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cs-CZ" dirty="0" smtClean="0"/>
              <a:t>283 parkovacích stání</a:t>
            </a:r>
          </a:p>
          <a:p>
            <a:pPr>
              <a:buClrTx/>
              <a:buSzPct val="100000"/>
              <a:buNone/>
            </a:pPr>
            <a:r>
              <a:rPr lang="cs-CZ" dirty="0" smtClean="0">
                <a:solidFill>
                  <a:srgbClr val="92D050"/>
                </a:solidFill>
              </a:rPr>
              <a:t>	+ 47 míst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effectLst/>
              </a:rPr>
              <a:t>7. Návrhy opatření</a:t>
            </a:r>
            <a:endParaRPr lang="en-GB" sz="48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5658" t="36350" r="29641" b="14684"/>
          <a:stretch>
            <a:fillRect/>
          </a:stretch>
        </p:blipFill>
        <p:spPr bwMode="auto">
          <a:xfrm>
            <a:off x="683568" y="2636912"/>
            <a:ext cx="3010636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Skupina 8"/>
          <p:cNvGrpSpPr/>
          <p:nvPr/>
        </p:nvGrpSpPr>
        <p:grpSpPr>
          <a:xfrm>
            <a:off x="4355976" y="1628800"/>
            <a:ext cx="4608512" cy="5062554"/>
            <a:chOff x="4355976" y="1628800"/>
            <a:chExt cx="4608512" cy="506255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4547" t="35825" r="34741" b="60500"/>
            <a:stretch>
              <a:fillRect/>
            </a:stretch>
          </p:blipFill>
          <p:spPr bwMode="auto">
            <a:xfrm>
              <a:off x="4427984" y="1628800"/>
              <a:ext cx="4320480" cy="2908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52" name="Picture 4" descr="C:\Users\Jiří\Desktop\BK\kreslení parkoviště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1844824"/>
              <a:ext cx="4608512" cy="48465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cs-CZ" dirty="0" smtClean="0"/>
              <a:t>sčítací průzkum = přeplněná kapacita parkoviště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cs-CZ" dirty="0" smtClean="0"/>
              <a:t>dotazníkové šetření = účel využití parkoviště (práce, návštěva hokejového utkání, celý JČ kraj)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cs-CZ" dirty="0" smtClean="0"/>
              <a:t>2 návrhy opatření = vodorovné dopravní značení, rozšíření parkovací plochy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effectLst/>
              </a:rPr>
              <a:t>8. Závěrečné shrnutí</a:t>
            </a:r>
            <a:endParaRPr lang="en-GB" sz="4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Users\Jiří\Desktop\IMG_20170315_082640_HDR.jpg"/>
          <p:cNvPicPr>
            <a:picLocks noChangeAspect="1" noChangeArrowheads="1"/>
          </p:cNvPicPr>
          <p:nvPr/>
        </p:nvPicPr>
        <p:blipFill>
          <a:blip r:embed="rId2" cstate="print"/>
          <a:srcRect b="26437"/>
          <a:stretch>
            <a:fillRect/>
          </a:stretch>
        </p:blipFill>
        <p:spPr bwMode="auto">
          <a:xfrm>
            <a:off x="2483768" y="3933056"/>
            <a:ext cx="417646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indent="0">
              <a:buNone/>
            </a:pPr>
            <a:r>
              <a:rPr lang="cs-CZ" dirty="0" smtClean="0"/>
              <a:t>Jaké jiné typy dopravních průzkumů znáte a které by se případně daly ještě aplikovat ve Vámi řešené lokalitě?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effectLst/>
              </a:rPr>
              <a:t>9. Doplňující dotaz</a:t>
            </a:r>
            <a:endParaRPr lang="en-GB" sz="4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Výsledek obrázku pro všt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237312"/>
            <a:ext cx="3528392" cy="421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effectLst/>
              </a:rPr>
              <a:t>Děkuji za pozornost</a:t>
            </a:r>
            <a:endParaRPr lang="en-GB" sz="4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1266" name="Picture 2" descr="C:\Users\Jiří\Desktop\IMG_20170311_100851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676" y="1628800"/>
            <a:ext cx="5832648" cy="4374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cs-CZ" dirty="0" smtClean="0"/>
              <a:t>Motivace a důvody k řešení daného problému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cs-CZ" dirty="0" smtClean="0"/>
              <a:t>Cíl práce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cs-CZ" dirty="0" smtClean="0"/>
              <a:t>Výzkumný problém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cs-CZ" dirty="0" smtClean="0"/>
              <a:t>Použité metody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cs-CZ" dirty="0" smtClean="0"/>
              <a:t>Současný stav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cs-CZ" dirty="0" smtClean="0"/>
              <a:t>Dosažené výsledky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cs-CZ" dirty="0" smtClean="0"/>
              <a:t>Návrhy opatření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cs-CZ" dirty="0" smtClean="0"/>
              <a:t>Závěrečné shrnutí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cs-CZ" dirty="0" smtClean="0"/>
              <a:t>Doplňující dotaz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effectLst/>
              </a:rPr>
              <a:t>Obsah</a:t>
            </a:r>
            <a:endParaRPr lang="en-GB" sz="4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2" descr="Výsledek obrázku pro všt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237312"/>
            <a:ext cx="3528392" cy="421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090459"/>
          </a:xfrm>
        </p:spPr>
        <p:txBody>
          <a:bodyPr/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cs-CZ" dirty="0" smtClean="0"/>
              <a:t>originalita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cs-CZ" dirty="0" smtClean="0"/>
              <a:t>aktuální dopravní problém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cs-CZ" dirty="0" smtClean="0"/>
              <a:t>zájem o dopravu v Českých Budějovicích</a:t>
            </a:r>
          </a:p>
          <a:p>
            <a:endParaRPr lang="cs-CZ" dirty="0" smtClean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98178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effectLst/>
                <a:cs typeface="Arial" pitchFamily="34" charset="0"/>
              </a:rPr>
              <a:t>1. Motivace a důvody k řešení daného problému</a:t>
            </a:r>
            <a:endParaRPr lang="en-GB" sz="4800" dirty="0"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2" descr="Výsledek obrázku pro všt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237312"/>
            <a:ext cx="3528392" cy="421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cs-CZ" dirty="0" smtClean="0"/>
              <a:t>zjistit hlavní účel využití parkovací plochy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cs-CZ" dirty="0" smtClean="0"/>
              <a:t>navrhnout patřičná opatření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effectLst/>
              </a:rPr>
              <a:t>2. Cíl práce</a:t>
            </a:r>
            <a:endParaRPr lang="en-GB" sz="4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Výsledek obrázku pro všt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237312"/>
            <a:ext cx="3528392" cy="421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cs-CZ" dirty="0" smtClean="0"/>
              <a:t>aplikace různých opatření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cs-CZ" dirty="0" smtClean="0"/>
              <a:t>zlepšení dopravní situace na parkovací ploše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effectLst/>
              </a:rPr>
              <a:t>3. Výzkumný problém</a:t>
            </a:r>
            <a:endParaRPr lang="en-GB" sz="4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2" descr="Výsledek obrázku pro všt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237312"/>
            <a:ext cx="3528392" cy="421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361950" indent="-252413">
              <a:buClrTx/>
              <a:buSzPct val="100000"/>
              <a:buNone/>
              <a:tabLst>
                <a:tab pos="4030663" algn="l"/>
              </a:tabLst>
            </a:pPr>
            <a:r>
              <a:rPr lang="cs-CZ" u="sng" dirty="0" smtClean="0"/>
              <a:t>Sčítací průzkum</a:t>
            </a:r>
          </a:p>
          <a:p>
            <a:pPr marL="628650" lvl="1" indent="-236538">
              <a:buClrTx/>
              <a:buSzPct val="100000"/>
              <a:buFont typeface="Arial" pitchFamily="34" charset="0"/>
              <a:buChar char="•"/>
              <a:tabLst>
                <a:tab pos="4030663" algn="l"/>
              </a:tabLst>
            </a:pPr>
            <a:r>
              <a:rPr lang="cs-CZ" sz="2400" dirty="0" smtClean="0"/>
              <a:t>sčítací list</a:t>
            </a:r>
          </a:p>
          <a:p>
            <a:pPr marL="850392" lvl="1" indent="-457200">
              <a:buClrTx/>
              <a:buSzPct val="100000"/>
              <a:buNone/>
              <a:tabLst>
                <a:tab pos="4030663" algn="l"/>
              </a:tabLst>
            </a:pPr>
            <a:endParaRPr lang="cs-CZ" dirty="0" smtClean="0"/>
          </a:p>
          <a:p>
            <a:pPr marL="361950" indent="-252413">
              <a:buClrTx/>
              <a:buSzPct val="100000"/>
              <a:buNone/>
              <a:tabLst>
                <a:tab pos="4030663" algn="l"/>
              </a:tabLst>
            </a:pPr>
            <a:r>
              <a:rPr lang="cs-CZ" u="sng" dirty="0" smtClean="0"/>
              <a:t>Dotazníkové šetření</a:t>
            </a:r>
          </a:p>
          <a:p>
            <a:pPr marL="628650" lvl="1" indent="-236538">
              <a:buClrTx/>
              <a:buSzPct val="100000"/>
              <a:buFont typeface="Arial" pitchFamily="34" charset="0"/>
              <a:buChar char="•"/>
              <a:tabLst>
                <a:tab pos="4030663" algn="l"/>
              </a:tabLst>
            </a:pPr>
            <a:r>
              <a:rPr lang="cs-CZ" sz="2400" dirty="0" smtClean="0"/>
              <a:t>70 respondentů</a:t>
            </a:r>
          </a:p>
          <a:p>
            <a:pPr marL="628650" lvl="1" indent="-236538">
              <a:buClrTx/>
              <a:buSzPct val="100000"/>
              <a:buFont typeface="Arial" pitchFamily="34" charset="0"/>
              <a:buChar char="•"/>
              <a:tabLst>
                <a:tab pos="4030663" algn="l"/>
              </a:tabLst>
            </a:pPr>
            <a:r>
              <a:rPr lang="cs-CZ" sz="2400" dirty="0" smtClean="0"/>
              <a:t>7 otázek</a:t>
            </a:r>
          </a:p>
          <a:p>
            <a:pPr>
              <a:buNone/>
              <a:tabLst>
                <a:tab pos="4030663" algn="l"/>
              </a:tabLst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effectLst/>
              </a:rPr>
              <a:t>4. Použité metody</a:t>
            </a:r>
            <a:endParaRPr lang="en-GB" sz="48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91680" y="4293096"/>
            <a:ext cx="5725144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neděle, úterý (hokejové utkání), čtvrtek</a:t>
            </a:r>
          </a:p>
          <a:p>
            <a:r>
              <a:rPr lang="cs-CZ" sz="2400" dirty="0" smtClean="0"/>
              <a:t>dopoledne 6:00 – 10:00</a:t>
            </a:r>
          </a:p>
          <a:p>
            <a:r>
              <a:rPr lang="cs-CZ" sz="2400" dirty="0" smtClean="0"/>
              <a:t>odpoledne 13:00 – 18:00 (úterý 21:00)</a:t>
            </a:r>
            <a:endParaRPr lang="en-GB" sz="2400" dirty="0"/>
          </a:p>
        </p:txBody>
      </p:sp>
      <p:pic>
        <p:nvPicPr>
          <p:cNvPr id="6" name="Picture 2" descr="Výsledek obrázku pro všt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237312"/>
            <a:ext cx="3528392" cy="421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None/>
            </a:pPr>
            <a:r>
              <a:rPr lang="cs-CZ" dirty="0" smtClean="0"/>
              <a:t>236 parkovacích míst z toho:</a:t>
            </a: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cs-CZ" dirty="0" smtClean="0"/>
              <a:t>207 veřejně přístupné</a:t>
            </a: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cs-CZ" dirty="0" smtClean="0"/>
              <a:t>22 vyhrazená místa</a:t>
            </a: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cs-CZ" dirty="0" smtClean="0"/>
              <a:t>7 pro osoby těžce tělesně postižené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effectLst/>
              </a:rPr>
              <a:t>5. Současný stav</a:t>
            </a:r>
            <a:endParaRPr lang="en-GB" sz="48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2" descr="Výsledek obrázku pro všt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237312"/>
            <a:ext cx="3528392" cy="421686"/>
          </a:xfrm>
          <a:prstGeom prst="rect">
            <a:avLst/>
          </a:prstGeom>
          <a:noFill/>
        </p:spPr>
      </p:pic>
      <p:pic>
        <p:nvPicPr>
          <p:cNvPr id="6" name="Picture 4" descr="C:\Users\Jiří\Desktop\PANO_20170311_1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4248472" cy="1727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 cmpd="sng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Skupina 7"/>
          <p:cNvGrpSpPr/>
          <p:nvPr/>
        </p:nvGrpSpPr>
        <p:grpSpPr>
          <a:xfrm>
            <a:off x="179512" y="3429000"/>
            <a:ext cx="4464496" cy="3087206"/>
            <a:chOff x="179512" y="3429000"/>
            <a:chExt cx="4464496" cy="308720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8945" t="50156" r="39466" b="23303"/>
            <a:stretch>
              <a:fillRect/>
            </a:stretch>
          </p:blipFill>
          <p:spPr bwMode="auto">
            <a:xfrm>
              <a:off x="179512" y="3429000"/>
              <a:ext cx="4464496" cy="308720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cmpd="sng"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Elipsa 11"/>
            <p:cNvSpPr/>
            <p:nvPr/>
          </p:nvSpPr>
          <p:spPr>
            <a:xfrm flipH="1">
              <a:off x="2555776" y="5157192"/>
              <a:ext cx="144016" cy="144016"/>
            </a:xfrm>
            <a:prstGeom prst="ellipse">
              <a:avLst/>
            </a:prstGeom>
            <a:ln cmpd="sng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effectLst/>
              </a:rPr>
              <a:t>6. Dosažené výsledky</a:t>
            </a:r>
            <a:endParaRPr lang="en-GB" sz="48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2" descr="Výsledek obrázku pro všt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237312"/>
            <a:ext cx="3528392" cy="421686"/>
          </a:xfrm>
          <a:prstGeom prst="rect">
            <a:avLst/>
          </a:prstGeom>
          <a:noFill/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2507"/>
          </a:xfrm>
        </p:spPr>
        <p:txBody>
          <a:bodyPr/>
          <a:lstStyle/>
          <a:p>
            <a:pPr>
              <a:buNone/>
            </a:pPr>
            <a:r>
              <a:rPr lang="cs-CZ" u="sng" dirty="0" smtClean="0"/>
              <a:t>Sčítací průzkum</a:t>
            </a:r>
            <a:endParaRPr lang="en-GB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4876" t="26283" r="17072" b="13105"/>
          <a:stretch>
            <a:fillRect/>
          </a:stretch>
        </p:blipFill>
        <p:spPr bwMode="auto">
          <a:xfrm>
            <a:off x="1187624" y="1879115"/>
            <a:ext cx="7128792" cy="418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66523"/>
          </a:xfrm>
        </p:spPr>
        <p:txBody>
          <a:bodyPr/>
          <a:lstStyle/>
          <a:p>
            <a:pPr>
              <a:buNone/>
            </a:pPr>
            <a:r>
              <a:rPr lang="cs-CZ" u="sng" dirty="0" smtClean="0"/>
              <a:t>Dotazníkové šetření</a:t>
            </a:r>
          </a:p>
          <a:p>
            <a:pPr>
              <a:buNone/>
            </a:pPr>
            <a:endParaRPr lang="en-GB" u="sng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effectLst/>
              </a:rPr>
              <a:t>6. Dosažené výsledky</a:t>
            </a:r>
            <a:endParaRPr lang="en-GB" sz="4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2" descr="Výsledek obrázku pro všt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237312"/>
            <a:ext cx="3528392" cy="421686"/>
          </a:xfrm>
          <a:prstGeom prst="rect">
            <a:avLst/>
          </a:prstGeom>
          <a:noFill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 cstate="print"/>
          <a:srcRect l="29232" t="24800" r="21747" b="23750"/>
          <a:stretch>
            <a:fillRect/>
          </a:stretch>
        </p:blipFill>
        <p:spPr bwMode="auto">
          <a:xfrm>
            <a:off x="1115616" y="1916832"/>
            <a:ext cx="7020273" cy="414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292080" y="1772816"/>
            <a:ext cx="280831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Jaký je cíl Vaší cesty?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389</TotalTime>
  <Words>268</Words>
  <Application>Microsoft Office PowerPoint</Application>
  <PresentationFormat>Předvádění na obrazovce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Shluk</vt:lpstr>
      <vt:lpstr>Analýza parkovací plochy u Sportovní haly v Českých Budějovicích</vt:lpstr>
      <vt:lpstr>Obsah</vt:lpstr>
      <vt:lpstr>1. Motivace a důvody k řešení daného problému</vt:lpstr>
      <vt:lpstr>2. Cíl práce</vt:lpstr>
      <vt:lpstr>3. Výzkumný problém</vt:lpstr>
      <vt:lpstr>4. Použité metody</vt:lpstr>
      <vt:lpstr>5. Současný stav</vt:lpstr>
      <vt:lpstr>6. Dosažené výsledky</vt:lpstr>
      <vt:lpstr>6. Dosažené výsledky</vt:lpstr>
      <vt:lpstr>6. Dosažené výsledky</vt:lpstr>
      <vt:lpstr>7. Návrhy opatření</vt:lpstr>
      <vt:lpstr>7. Návrhy opatření</vt:lpstr>
      <vt:lpstr>8. Závěrečné shrnutí</vt:lpstr>
      <vt:lpstr>9. Doplňující dotaz</vt:lpstr>
      <vt:lpstr>Děkuji za pozornost</vt:lpstr>
    </vt:vector>
  </TitlesOfParts>
  <Company>Dell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parkovací plochy u Sportovní haly v Českých Budějovicích</dc:title>
  <dc:creator>Jiří</dc:creator>
  <cp:lastModifiedBy>Jiří</cp:lastModifiedBy>
  <cp:revision>15</cp:revision>
  <dcterms:created xsi:type="dcterms:W3CDTF">2017-06-12T14:42:35Z</dcterms:created>
  <dcterms:modified xsi:type="dcterms:W3CDTF">2017-06-21T16:40:51Z</dcterms:modified>
</cp:coreProperties>
</file>