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sldIdLst>
    <p:sldId id="256" r:id="rId2"/>
    <p:sldId id="271" r:id="rId3"/>
    <p:sldId id="258" r:id="rId4"/>
    <p:sldId id="259" r:id="rId5"/>
    <p:sldId id="273" r:id="rId6"/>
    <p:sldId id="261" r:id="rId7"/>
    <p:sldId id="263" r:id="rId8"/>
    <p:sldId id="264" r:id="rId9"/>
    <p:sldId id="266" r:id="rId10"/>
    <p:sldId id="268" r:id="rId11"/>
    <p:sldId id="269" r:id="rId12"/>
    <p:sldId id="267" r:id="rId13"/>
    <p:sldId id="27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AFFC8C9-2771-4BED-8CF8-B5BB55585004}">
          <p14:sldIdLst>
            <p14:sldId id="256"/>
            <p14:sldId id="271"/>
            <p14:sldId id="258"/>
            <p14:sldId id="259"/>
            <p14:sldId id="273"/>
            <p14:sldId id="261"/>
            <p14:sldId id="263"/>
            <p14:sldId id="264"/>
            <p14:sldId id="266"/>
            <p14:sldId id="268"/>
            <p14:sldId id="269"/>
            <p14:sldId id="267"/>
            <p14:sldId id="272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8"/>
      <c:rotY val="20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196078431372501"/>
          <c:y val="0.12837837837837801"/>
          <c:w val="0.75245098039215697"/>
          <c:h val="0.52027027027026995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List1!$K$13</c:f>
              <c:strCache>
                <c:ptCount val="1"/>
                <c:pt idx="0">
                  <c:v>vi</c:v>
                </c:pt>
              </c:strCache>
            </c:strRef>
          </c:tx>
          <c:spPr>
            <a:solidFill>
              <a:srgbClr val="63AAFE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722-457C-93BA-17361811EB08}"/>
              </c:ext>
            </c:extLst>
          </c:dPt>
          <c:dPt>
            <c:idx val="1"/>
            <c:invertIfNegative val="0"/>
            <c:bubble3D val="0"/>
            <c:spPr>
              <a:solidFill>
                <a:srgbClr val="DD2D32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722-457C-93BA-17361811EB08}"/>
              </c:ext>
            </c:extLst>
          </c:dPt>
          <c:dPt>
            <c:idx val="2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722-457C-93BA-17361811EB08}"/>
              </c:ext>
            </c:extLst>
          </c:dPt>
          <c:dPt>
            <c:idx val="3"/>
            <c:invertIfNegative val="0"/>
            <c:bubble3D val="0"/>
            <c:spPr>
              <a:solidFill>
                <a:srgbClr val="4EE257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E722-457C-93BA-17361811EB08}"/>
              </c:ext>
            </c:extLst>
          </c:dPt>
          <c:dPt>
            <c:idx val="4"/>
            <c:invertIfNegative val="0"/>
            <c:bubble3D val="0"/>
            <c:spPr>
              <a:solidFill>
                <a:srgbClr val="96969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722-457C-93BA-17361811EB08}"/>
              </c:ext>
            </c:extLst>
          </c:dPt>
          <c:dPt>
            <c:idx val="5"/>
            <c:invertIfNegative val="0"/>
            <c:bubble3D val="0"/>
            <c:spPr>
              <a:solidFill>
                <a:srgbClr val="FEA74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E722-457C-93BA-17361811EB08}"/>
              </c:ext>
            </c:extLst>
          </c:dPt>
          <c:dPt>
            <c:idx val="6"/>
            <c:invertIfNegative val="0"/>
            <c:bubble3D val="0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E722-457C-93BA-17361811EB08}"/>
              </c:ext>
            </c:extLst>
          </c:dPt>
          <c:dPt>
            <c:idx val="7"/>
            <c:invertIfNegative val="0"/>
            <c:bubble3D val="0"/>
            <c:spPr>
              <a:solidFill>
                <a:srgbClr val="1FB714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E722-457C-93BA-17361811EB08}"/>
              </c:ext>
            </c:extLst>
          </c:dPt>
          <c:dLbls>
            <c:dLbl>
              <c:idx val="0"/>
              <c:layout>
                <c:manualLayout>
                  <c:x val="1.08367104908115E-2"/>
                  <c:y val="-3.685370287894840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22-457C-93BA-17361811EB08}"/>
                </c:ext>
              </c:extLst>
            </c:dLbl>
            <c:dLbl>
              <c:idx val="1"/>
              <c:layout>
                <c:manualLayout>
                  <c:x val="7.6250287531090498E-3"/>
                  <c:y val="-2.969676958393559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22-457C-93BA-17361811EB08}"/>
                </c:ext>
              </c:extLst>
            </c:dLbl>
            <c:dLbl>
              <c:idx val="2"/>
              <c:layout>
                <c:manualLayout>
                  <c:x val="1.1766288191876599E-2"/>
                  <c:y val="-3.44482557888676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22-457C-93BA-17361811EB08}"/>
                </c:ext>
              </c:extLst>
            </c:dLbl>
            <c:dLbl>
              <c:idx val="3"/>
              <c:layout>
                <c:manualLayout>
                  <c:x val="1.10057801923276E-2"/>
                  <c:y val="-3.027928366713979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22-457C-93BA-17361811EB08}"/>
                </c:ext>
              </c:extLst>
            </c:dLbl>
            <c:dLbl>
              <c:idx val="4"/>
              <c:layout>
                <c:manualLayout>
                  <c:x val="1.7598020023252201E-2"/>
                  <c:y val="-1.9395429604455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22-457C-93BA-17361811EB08}"/>
                </c:ext>
              </c:extLst>
            </c:dLbl>
            <c:dLbl>
              <c:idx val="5"/>
              <c:layout>
                <c:manualLayout>
                  <c:x val="1.43865316315473E-2"/>
                  <c:y val="-1.106024605659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22-457C-93BA-17361811EB08}"/>
                </c:ext>
              </c:extLst>
            </c:dLbl>
            <c:dLbl>
              <c:idx val="6"/>
              <c:layout>
                <c:manualLayout>
                  <c:x val="2.34297518546287E-2"/>
                  <c:y val="-2.568741685918370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22-457C-93BA-17361811EB08}"/>
                </c:ext>
              </c:extLst>
            </c:dLbl>
            <c:dLbl>
              <c:idx val="7"/>
              <c:layout>
                <c:manualLayout>
                  <c:x val="2.02182634629238E-2"/>
                  <c:y val="-2.26444246015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22-457C-93BA-17361811EB0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List1!$M$14:$M$21</c:f>
              <c:strCache>
                <c:ptCount val="8"/>
                <c:pt idx="0">
                  <c:v>bezpečnost křižovatky</c:v>
                </c:pt>
                <c:pt idx="1">
                  <c:v>kapacita křižovatky</c:v>
                </c:pt>
                <c:pt idx="2">
                  <c:v>čekací doby</c:v>
                </c:pt>
                <c:pt idx="3">
                  <c:v>náklady uživatelů</c:v>
                </c:pt>
                <c:pt idx="4">
                  <c:v>estetické hledisko</c:v>
                </c:pt>
                <c:pt idx="5">
                  <c:v>investiční náklady</c:v>
                </c:pt>
                <c:pt idx="6">
                  <c:v>provozní a udřžovací náklady</c:v>
                </c:pt>
                <c:pt idx="7">
                  <c:v>vlivy na prostředí</c:v>
                </c:pt>
              </c:strCache>
            </c:strRef>
          </c:cat>
          <c:val>
            <c:numRef>
              <c:f>List1!$K$14:$K$21</c:f>
              <c:numCache>
                <c:formatCode>0.000</c:formatCode>
                <c:ptCount val="8"/>
                <c:pt idx="0">
                  <c:v>0.297646225168756</c:v>
                </c:pt>
                <c:pt idx="1">
                  <c:v>0.249409833885777</c:v>
                </c:pt>
                <c:pt idx="2">
                  <c:v>0.197651112834309</c:v>
                </c:pt>
                <c:pt idx="3">
                  <c:v>5.2661920491009998E-2</c:v>
                </c:pt>
                <c:pt idx="4">
                  <c:v>1.39038588565646E-2</c:v>
                </c:pt>
                <c:pt idx="5">
                  <c:v>9.1213121914581904E-2</c:v>
                </c:pt>
                <c:pt idx="6">
                  <c:v>6.9661545046882697E-2</c:v>
                </c:pt>
                <c:pt idx="7">
                  <c:v>2.78523818021187E-2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F-E722-457C-93BA-17361811E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gapDepth val="250"/>
        <c:shape val="box"/>
        <c:axId val="461648144"/>
        <c:axId val="461641088"/>
        <c:axId val="0"/>
      </c:bar3DChart>
      <c:catAx>
        <c:axId val="461648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en-US"/>
                  <a:t>jednotlivá kritéria hodnocení</a:t>
                </a:r>
              </a:p>
            </c:rich>
          </c:tx>
          <c:layout>
            <c:manualLayout>
              <c:xMode val="edge"/>
              <c:yMode val="edge"/>
              <c:x val="0.31127450980392202"/>
              <c:y val="0.652027027027026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461641088"/>
        <c:crosses val="autoZero"/>
        <c:auto val="1"/>
        <c:lblAlgn val="ctr"/>
        <c:lblOffset val="100"/>
        <c:tickMarkSkip val="1"/>
        <c:noMultiLvlLbl val="0"/>
      </c:catAx>
      <c:valAx>
        <c:axId val="4616410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8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en-US"/>
                  <a:t>váhy</a:t>
                </a:r>
              </a:p>
              <a:p>
                <a:pPr algn="ctr">
                  <a:defRPr sz="8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en-US"/>
                  <a:t> kritérií</a:t>
                </a:r>
              </a:p>
            </c:rich>
          </c:tx>
          <c:layout>
            <c:manualLayout>
              <c:xMode val="edge"/>
              <c:yMode val="edge"/>
              <c:x val="0"/>
              <c:y val="0.38175675675675702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4616481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9019607843137199E-2"/>
          <c:y val="0.80405405405405395"/>
          <c:w val="0.89215686274509798"/>
          <c:h val="0.1925675675675679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35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CFFFF"/>
        </a:solidFill>
        <a:ln w="12700">
          <a:solidFill>
            <a:schemeClr val="bg1">
              <a:lumMod val="75000"/>
            </a:schemeClr>
          </a:solidFill>
          <a:prstDash val="solid"/>
        </a:ln>
      </c:spPr>
    </c:sideWall>
    <c:backWall>
      <c:thickness val="0"/>
      <c:spPr>
        <a:solidFill>
          <a:srgbClr val="CCFFFF"/>
        </a:solidFill>
        <a:ln w="12700">
          <a:solidFill>
            <a:schemeClr val="bg1">
              <a:lumMod val="75000"/>
            </a:schemeClr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'Celkové hodnocení'!$B$1</c:f>
              <c:strCache>
                <c:ptCount val="1"/>
                <c:pt idx="0">
                  <c:v>Efektivnost (%)</c:v>
                </c:pt>
              </c:strCache>
            </c:strRef>
          </c:tx>
          <c:spPr>
            <a:solidFill>
              <a:srgbClr val="63AAFE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495-433C-ADCB-DDBCE3E400A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495-433C-ADCB-DDBCE3E400AF}"/>
              </c:ext>
            </c:extLst>
          </c:dPt>
          <c:dPt>
            <c:idx val="2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495-433C-ADCB-DDBCE3E400AF}"/>
              </c:ext>
            </c:extLst>
          </c:dPt>
          <c:dLbls>
            <c:dLbl>
              <c:idx val="0"/>
              <c:layout>
                <c:manualLayout>
                  <c:x val="1.3567474355561E-2"/>
                  <c:y val="-9.4507525844983203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95-433C-ADCB-DDBCE3E400AF}"/>
                </c:ext>
              </c:extLst>
            </c:dLbl>
            <c:dLbl>
              <c:idx val="1"/>
              <c:layout>
                <c:manualLayout>
                  <c:x val="1.9323519342690901E-2"/>
                  <c:y val="-9.1734178316995901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95-433C-ADCB-DDBCE3E400AF}"/>
                </c:ext>
              </c:extLst>
            </c:dLbl>
            <c:dLbl>
              <c:idx val="2"/>
              <c:layout>
                <c:manualLayout>
                  <c:x val="2.23410564621448E-2"/>
                  <c:y val="-8.7618170496545106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95-433C-ADCB-DDBCE3E400AF}"/>
                </c:ext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'Celkové hodnocení'!$A$2:$A$4</c:f>
              <c:strCache>
                <c:ptCount val="3"/>
                <c:pt idx="0">
                  <c:v>Varianta 1 obnova stávající křižovatky</c:v>
                </c:pt>
                <c:pt idx="1">
                  <c:v>Varianta 2 zavedení SSZ</c:v>
                </c:pt>
                <c:pt idx="2">
                  <c:v>Varianta 3 přestavba na MOK</c:v>
                </c:pt>
              </c:strCache>
            </c:strRef>
          </c:cat>
          <c:val>
            <c:numRef>
              <c:f>'Celkové hodnocení'!$B$2:$B$4</c:f>
              <c:numCache>
                <c:formatCode>General</c:formatCode>
                <c:ptCount val="3"/>
                <c:pt idx="0">
                  <c:v>44.2</c:v>
                </c:pt>
                <c:pt idx="1">
                  <c:v>68</c:v>
                </c:pt>
                <c:pt idx="2">
                  <c:v>83.6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95-433C-ADCB-DDBCE3E40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49354920"/>
        <c:axId val="649356096"/>
        <c:axId val="0"/>
      </c:bar3DChart>
      <c:catAx>
        <c:axId val="649354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64935609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649356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649354920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71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19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572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974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1026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1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418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87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69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53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77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41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30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1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2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79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FD57-3BB6-4366-B105-637E5E451CE2}" type="datetimeFigureOut">
              <a:rPr lang="cs-CZ" smtClean="0"/>
              <a:t>21. 6. 2017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25BF99-5204-4AEF-846A-2842DA32D2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8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Bezpečnost a plynulost silničního provozu v dané lokalitě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Autor bakalářské práce: Rudolf Kampf</a:t>
            </a:r>
          </a:p>
          <a:p>
            <a:r>
              <a:rPr lang="cs-CZ" dirty="0"/>
              <a:t>Vedoucí práce: Ing. Jiří Čejka, Ph.D.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79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variant</a:t>
            </a:r>
          </a:p>
        </p:txBody>
      </p:sp>
      <p:graphicFrame>
        <p:nvGraphicFramePr>
          <p:cNvPr id="5" name="Chart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28688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779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Přestavba na okružní křižovatku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342900" lvl="0" indent="-342900"/>
            <a:r>
              <a:rPr lang="cs-CZ" sz="2500" dirty="0"/>
              <a:t>vysoká kapacita křižovatky,</a:t>
            </a:r>
          </a:p>
          <a:p>
            <a:pPr marL="342900" lvl="0" indent="-342900"/>
            <a:r>
              <a:rPr lang="cs-CZ" sz="2500" dirty="0"/>
              <a:t>snížení počtu závažných dopravních nehod (umožní menší následky dopravních nehod),</a:t>
            </a:r>
          </a:p>
          <a:p>
            <a:pPr marL="342900" lvl="0" indent="-342900"/>
            <a:r>
              <a:rPr lang="cs-CZ" sz="2500" dirty="0"/>
              <a:t>redukce počtu a závažnosti kolizních bodů (prakticky jsou vyloučeny čelní srážky, nevzniknou konflikty při odbočování vlevo),</a:t>
            </a:r>
          </a:p>
          <a:p>
            <a:pPr marL="342900" lvl="0" indent="-342900"/>
            <a:r>
              <a:rPr lang="cs-CZ" sz="2500" dirty="0"/>
              <a:t>neexistuje nebezpečné křížení ale připojení pod malým úhlem,</a:t>
            </a:r>
          </a:p>
          <a:p>
            <a:pPr marL="342900" lvl="0" indent="-342900"/>
            <a:r>
              <a:rPr lang="cs-CZ" sz="2500" dirty="0"/>
              <a:t>malé časové ztráty projíždějících vozidel (umožňuje národohospodářský zisk v důsledku malých časových ztrát a vysoké plynulosti dopravy),</a:t>
            </a:r>
          </a:p>
          <a:p>
            <a:pPr marL="342900" lvl="0" indent="-342900"/>
            <a:r>
              <a:rPr lang="cs-CZ" sz="2500" dirty="0"/>
              <a:t>plynulejší průběh dopravy všemi směry,</a:t>
            </a:r>
          </a:p>
          <a:p>
            <a:pPr marL="342900" lvl="0" indent="-342900"/>
            <a:r>
              <a:rPr lang="cs-CZ" sz="2500" dirty="0"/>
              <a:t>nízká rychlost na průjezdu křižovatkou (snižuje závažnost nehod),</a:t>
            </a:r>
          </a:p>
          <a:p>
            <a:pPr marL="342900" lvl="0" indent="-342900"/>
            <a:r>
              <a:rPr lang="cs-CZ" sz="2500" dirty="0"/>
              <a:t>přehledné uspořádání křižovatky,</a:t>
            </a:r>
          </a:p>
          <a:p>
            <a:pPr marL="342900" lvl="0" indent="-342900"/>
            <a:r>
              <a:rPr lang="cs-CZ" sz="2500" dirty="0"/>
              <a:t>zvyšuje estetickou úroveň města,</a:t>
            </a:r>
          </a:p>
          <a:p>
            <a:pPr marL="342900" lvl="0" indent="-342900"/>
            <a:r>
              <a:rPr lang="cs-CZ" sz="2500" dirty="0"/>
              <a:t>malý podíl asfaltových a zpevněných ploch.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/>
            <a:r>
              <a:rPr lang="cs-CZ" sz="2000" dirty="0"/>
              <a:t>větší investiční náročnost a rozsah stavebních úprav,</a:t>
            </a:r>
          </a:p>
          <a:p>
            <a:pPr marL="342900" indent="-342900"/>
            <a:r>
              <a:rPr lang="cs-CZ" sz="2000" dirty="0"/>
              <a:t>pro rozměrná vozidla bude obtížnější průjezd,</a:t>
            </a:r>
          </a:p>
          <a:p>
            <a:pPr marL="342900" indent="-342900"/>
            <a:r>
              <a:rPr lang="cs-CZ" sz="2000" dirty="0"/>
              <a:t>je nevhodná pro upřednostňování jednotlivých druhů dopravy (např. MHD),</a:t>
            </a:r>
          </a:p>
          <a:p>
            <a:pPr marL="342900" indent="-342900"/>
            <a:r>
              <a:rPr lang="cs-CZ" sz="2000" dirty="0"/>
              <a:t>je nevhodná pro upřednostňování jednotlivých dopravních proudů,</a:t>
            </a:r>
          </a:p>
          <a:p>
            <a:pPr marL="342900" indent="-342900"/>
            <a:r>
              <a:rPr lang="cs-CZ" sz="2000" dirty="0"/>
              <a:t>povede k prodloužení trasy přechodu přes křižovatku pro chodce a cyklisty,</a:t>
            </a:r>
          </a:p>
          <a:p>
            <a:pPr marL="342900" indent="-342900"/>
            <a:r>
              <a:rPr lang="cs-CZ" sz="2000" dirty="0"/>
              <a:t>v „sousedství“ je další okružní křižovatka,</a:t>
            </a:r>
          </a:p>
          <a:p>
            <a:pPr marL="342900" indent="-342900"/>
            <a:r>
              <a:rPr lang="cs-CZ" sz="2000" dirty="0"/>
              <a:t>problém odklonu dopravy v době výstavby.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65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37146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90A1A-D480-4E8B-B1FE-243EA1FD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vedoucího bakalářské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3EE54B-9BB8-4446-9AB5-0C478CAC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práci jste využil pro hodnocení variant tzv. </a:t>
            </a:r>
            <a:r>
              <a:rPr lang="cs-CZ" dirty="0" err="1"/>
              <a:t>Richmondovu</a:t>
            </a:r>
            <a:r>
              <a:rPr lang="cs-CZ" dirty="0"/>
              <a:t> matici. Jaké jiné metody pro hodnocení vícekriteriálního hodnocení znáte? </a:t>
            </a:r>
          </a:p>
        </p:txBody>
      </p:sp>
    </p:spTree>
    <p:extLst>
      <p:ext uri="{BB962C8B-B14F-4D97-AF65-F5344CB8AC3E}">
        <p14:creationId xmlns:p14="http://schemas.microsoft.com/office/powerpoint/2010/main" val="85934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oponenta bakalářské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DBD232-6167-47AF-B634-25E99C2FD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byla zvolena předmětná křižovatka ve Znojmě? </a:t>
            </a:r>
          </a:p>
          <a:p>
            <a:r>
              <a:rPr lang="cs-CZ" dirty="0"/>
              <a:t>Budování okružních křižovatek je náročnou investicí. Zhodnotí se taková investice i v případě zvolené křižovatky, která se nachází na vedlejších (obslužných) komunikacích? </a:t>
            </a:r>
          </a:p>
          <a:p>
            <a:r>
              <a:rPr lang="cs-CZ" dirty="0"/>
              <a:t>Výsledek je stanoven pomocí </a:t>
            </a:r>
            <a:r>
              <a:rPr lang="cs-CZ" dirty="0" err="1"/>
              <a:t>Richmondovy</a:t>
            </a:r>
            <a:r>
              <a:rPr lang="cs-CZ" dirty="0"/>
              <a:t> matice; k čemu bylo určování vah v kapitole 4.2.2 (</a:t>
            </a:r>
            <a:r>
              <a:rPr lang="cs-CZ" dirty="0" err="1"/>
              <a:t>Saatyho</a:t>
            </a:r>
            <a:r>
              <a:rPr lang="cs-CZ" dirty="0"/>
              <a:t> metoda)?</a:t>
            </a:r>
          </a:p>
          <a:p>
            <a:r>
              <a:rPr lang="cs-CZ" dirty="0"/>
              <a:t>Proč se v kap. 4.2.3 tak moc liší váhy u varianty 1 a 2 v případě zvyšování kapacity křižovatky pomocí nových řadicích pruhů? (0,4 vs. 0,8)</a:t>
            </a:r>
          </a:p>
        </p:txBody>
      </p:sp>
    </p:spTree>
    <p:extLst>
      <p:ext uri="{BB962C8B-B14F-4D97-AF65-F5344CB8AC3E}">
        <p14:creationId xmlns:p14="http://schemas.microsoft.com/office/powerpoint/2010/main" val="232418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78E6D-981D-42C6-AFD4-A49C0703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9F439E-68F9-4E49-A33F-BA7D3CC61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práce je pomocí metody vícekriteriálního hodnocení vybrat vhodnou variantu pro úpravu zvolené křižovatky ve městě Znojmo. Uvedená úprava křižovatky přispěje k vyšší bezpečnosti a plynulosti silničního provozu v dané lokalitě.</a:t>
            </a:r>
          </a:p>
        </p:txBody>
      </p:sp>
    </p:spTree>
    <p:extLst>
      <p:ext uri="{BB962C8B-B14F-4D97-AF65-F5344CB8AC3E}">
        <p14:creationId xmlns:p14="http://schemas.microsoft.com/office/powerpoint/2010/main" val="251308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zvolené lokality</a:t>
            </a:r>
          </a:p>
        </p:txBody>
      </p:sp>
      <p:pic>
        <p:nvPicPr>
          <p:cNvPr id="6" name="Picture 1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0" y="446088"/>
            <a:ext cx="6097589" cy="64119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2589212" y="1612260"/>
            <a:ext cx="3505199" cy="4262436"/>
          </a:xfrm>
        </p:spPr>
        <p:txBody>
          <a:bodyPr>
            <a:normAutofit/>
          </a:bodyPr>
          <a:lstStyle/>
          <a:p>
            <a:r>
              <a:rPr lang="cs-CZ" dirty="0"/>
              <a:t>Historie:</a:t>
            </a:r>
          </a:p>
          <a:p>
            <a:pPr lvl="1"/>
            <a:r>
              <a:rPr lang="cs-CZ" dirty="0"/>
              <a:t>Jedno z nejstarších měst</a:t>
            </a:r>
          </a:p>
          <a:p>
            <a:pPr lvl="1"/>
            <a:r>
              <a:rPr lang="cs-CZ" dirty="0"/>
              <a:t>Nachází se v Jihomoravském kraji</a:t>
            </a:r>
          </a:p>
          <a:p>
            <a:r>
              <a:rPr lang="cs-CZ" dirty="0"/>
              <a:t>Doprava ve Znojmě:</a:t>
            </a:r>
          </a:p>
          <a:p>
            <a:pPr lvl="1"/>
            <a:r>
              <a:rPr lang="cs-CZ" dirty="0"/>
              <a:t>Silnice I. třídy, 70 km</a:t>
            </a:r>
          </a:p>
          <a:p>
            <a:pPr lvl="2"/>
            <a:r>
              <a:rPr lang="cs-CZ" dirty="0"/>
              <a:t>Nacházejí se zde dvě:</a:t>
            </a:r>
          </a:p>
          <a:p>
            <a:pPr lvl="3"/>
            <a:r>
              <a:rPr lang="cs-CZ" dirty="0"/>
              <a:t>E59/I/38 sever-jih. Praha-Vídeň-</a:t>
            </a:r>
            <a:r>
              <a:rPr lang="cs-CZ" dirty="0" err="1"/>
              <a:t>Maribor</a:t>
            </a:r>
            <a:r>
              <a:rPr lang="cs-CZ" dirty="0"/>
              <a:t>-</a:t>
            </a:r>
            <a:r>
              <a:rPr lang="cs-CZ" dirty="0" err="1"/>
              <a:t>Zahřeb</a:t>
            </a:r>
            <a:endParaRPr lang="cs-CZ" dirty="0"/>
          </a:p>
          <a:p>
            <a:pPr lvl="3"/>
            <a:r>
              <a:rPr lang="cs-CZ" dirty="0"/>
              <a:t>I/53. Znojmo-Pohořelice-Znojmo</a:t>
            </a:r>
          </a:p>
          <a:p>
            <a:pPr lvl="1"/>
            <a:r>
              <a:rPr lang="cs-CZ" dirty="0"/>
              <a:t>Silnice II třídy 385 km</a:t>
            </a:r>
          </a:p>
          <a:p>
            <a:pPr lvl="1"/>
            <a:r>
              <a:rPr lang="cs-CZ" dirty="0"/>
              <a:t>Silnice III třídy 559 km</a:t>
            </a:r>
          </a:p>
          <a:p>
            <a:r>
              <a:rPr lang="cs-CZ" dirty="0"/>
              <a:t>Špatná celková situace</a:t>
            </a:r>
          </a:p>
        </p:txBody>
      </p:sp>
    </p:spTree>
    <p:extLst>
      <p:ext uri="{BB962C8B-B14F-4D97-AF65-F5344CB8AC3E}">
        <p14:creationId xmlns:p14="http://schemas.microsoft.com/office/powerpoint/2010/main" val="97071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2675" y="6033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dirty="0"/>
              <a:t>Charakteristika dané lokality: Křižovatka Tyršova-Coufalova-Smetanova</a:t>
            </a:r>
          </a:p>
        </p:txBody>
      </p:sp>
      <p:pic>
        <p:nvPicPr>
          <p:cNvPr id="4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221"/>
            <a:ext cx="4142509" cy="5516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4142509" y="1341221"/>
            <a:ext cx="3962399" cy="5516779"/>
          </a:xfrm>
          <a:prstGeom prst="rect">
            <a:avLst/>
          </a:prstGeom>
        </p:spPr>
      </p:pic>
      <p:pic>
        <p:nvPicPr>
          <p:cNvPr id="6" name="Picture 14" descr="../../../../Pictures/Knihovna%20fotografií.photoslibrary/Thumbnails/2016/05/13/20160513-120958/MmXYLjPXRMu0DX2LX4GXPw/thumb_IMG_0297_1024.j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08" y="1326298"/>
            <a:ext cx="4142509" cy="5531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18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B18C6-CB06-47F2-8943-9D0B6ACC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D46BA4-F379-41C8-8CCB-54E1DC2AD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Saatyho</a:t>
            </a:r>
            <a:r>
              <a:rPr lang="cs-CZ" dirty="0"/>
              <a:t> metoda</a:t>
            </a:r>
          </a:p>
          <a:p>
            <a:r>
              <a:rPr lang="cs-CZ" dirty="0" err="1"/>
              <a:t>Richmondova</a:t>
            </a:r>
            <a:r>
              <a:rPr lang="cs-CZ" dirty="0"/>
              <a:t> matice</a:t>
            </a:r>
          </a:p>
        </p:txBody>
      </p:sp>
    </p:spTree>
    <p:extLst>
      <p:ext uri="{BB962C8B-B14F-4D97-AF65-F5344CB8AC3E}">
        <p14:creationId xmlns:p14="http://schemas.microsoft.com/office/powerpoint/2010/main" val="300952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Saatyho</a:t>
            </a:r>
            <a:r>
              <a:rPr lang="cs-CZ" dirty="0"/>
              <a:t> metoda</a:t>
            </a:r>
          </a:p>
        </p:txBody>
      </p:sp>
      <p:graphicFrame>
        <p:nvGraphicFramePr>
          <p:cNvPr id="6" name="Char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393164"/>
              </p:ext>
            </p:extLst>
          </p:nvPr>
        </p:nvGraphicFramePr>
        <p:xfrm>
          <a:off x="5868538" y="-28855"/>
          <a:ext cx="6323462" cy="660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Určení vah podle jednotlivých kritérií</a:t>
            </a:r>
          </a:p>
          <a:p>
            <a:r>
              <a:rPr lang="cs-CZ" dirty="0"/>
              <a:t>Podle důležitosti: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Bezpečnost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Kapacita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Čekací doba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Investiční náklady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Provozní a udržovací náklady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Náklady uživatelů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Vlivy na prostředí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Estetické hledisko</a:t>
            </a:r>
          </a:p>
        </p:txBody>
      </p:sp>
    </p:spTree>
    <p:extLst>
      <p:ext uri="{BB962C8B-B14F-4D97-AF65-F5344CB8AC3E}">
        <p14:creationId xmlns:p14="http://schemas.microsoft.com/office/powerpoint/2010/main" val="274723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7" cy="1600200"/>
          </a:xfrm>
        </p:spPr>
        <p:txBody>
          <a:bodyPr>
            <a:normAutofit/>
          </a:bodyPr>
          <a:lstStyle/>
          <a:p>
            <a:r>
              <a:rPr lang="cs-CZ" dirty="0"/>
              <a:t>Varianta 1: Obnova stávající křižovatky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9984118" y="2940975"/>
            <a:ext cx="6319971" cy="4732240"/>
          </a:xfrm>
        </p:spPr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525780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Bezpečnost křižovatky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Průsečíková – mnoho kolizních bodů</a:t>
            </a:r>
          </a:p>
          <a:p>
            <a:r>
              <a:rPr lang="cs-CZ" b="1" dirty="0"/>
              <a:t>Kapacita křižovatky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Nejnižší kapacita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Možnost zvýšení pomocí dodatečných pruhů</a:t>
            </a:r>
          </a:p>
          <a:p>
            <a:r>
              <a:rPr lang="cs-CZ" b="1" dirty="0"/>
              <a:t>Čekací doba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Velké čekací doby</a:t>
            </a:r>
          </a:p>
          <a:p>
            <a:r>
              <a:rPr lang="cs-CZ" b="1" dirty="0"/>
              <a:t>Investiční náklady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Nejnižší investice</a:t>
            </a:r>
          </a:p>
          <a:p>
            <a:r>
              <a:rPr lang="cs-CZ" b="1" dirty="0"/>
              <a:t>Provozní a udržovací náklady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Výhodnější nežli ostatní</a:t>
            </a:r>
          </a:p>
          <a:p>
            <a:r>
              <a:rPr lang="cs-CZ" b="1" dirty="0"/>
              <a:t>Náklady uživatelů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Nejvyšší nehodovost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Nejvyšší čekací náklady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Nejhorší ze všech ostatních variant</a:t>
            </a:r>
          </a:p>
          <a:p>
            <a:r>
              <a:rPr lang="cs-CZ" b="1" dirty="0"/>
              <a:t>Vlivy na prostředí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Zastavěná plocha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Emise</a:t>
            </a:r>
          </a:p>
          <a:p>
            <a:r>
              <a:rPr lang="cs-CZ" b="1" dirty="0"/>
              <a:t>Estetické hledisko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Má stejné jako varianta dvě</a:t>
            </a:r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058213"/>
              </p:ext>
            </p:extLst>
          </p:nvPr>
        </p:nvGraphicFramePr>
        <p:xfrm>
          <a:off x="4931544" y="1958313"/>
          <a:ext cx="7260456" cy="3629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Worksheet" r:id="rId3" imgW="5524677" imgH="3391104" progId="Excel.Sheet.8">
                  <p:embed/>
                </p:oleObj>
              </mc:Choice>
              <mc:Fallback>
                <p:oleObj name="Worksheet" r:id="rId3" imgW="5524677" imgH="3391104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544" y="1958313"/>
                        <a:ext cx="7260456" cy="3629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F654E866-EC10-4D60-A306-8E2C2AD614D5}"/>
              </a:ext>
            </a:extLst>
          </p:cNvPr>
          <p:cNvSpPr txBox="1">
            <a:spLocks/>
          </p:cNvSpPr>
          <p:nvPr/>
        </p:nvSpPr>
        <p:spPr>
          <a:xfrm>
            <a:off x="8229600" y="5588169"/>
            <a:ext cx="2280390" cy="3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err="1"/>
              <a:t>Richmondova</a:t>
            </a:r>
            <a:r>
              <a:rPr lang="cs-CZ" b="1" dirty="0"/>
              <a:t> matice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68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600200"/>
          </a:xfrm>
        </p:spPr>
        <p:txBody>
          <a:bodyPr>
            <a:normAutofit/>
          </a:bodyPr>
          <a:lstStyle/>
          <a:p>
            <a:r>
              <a:rPr lang="cs-CZ" dirty="0"/>
              <a:t>Varianta 2: Zavedení světelného signalizačního zařízení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525780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Bezpečnost křižovatky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SSZ nutí řidiče zpomalit</a:t>
            </a:r>
          </a:p>
          <a:p>
            <a:r>
              <a:rPr lang="cs-CZ" b="1" dirty="0"/>
              <a:t>Kapacita křižovatky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Lze zvyšovat pomocí pruhů a signalizace</a:t>
            </a:r>
          </a:p>
          <a:p>
            <a:r>
              <a:rPr lang="cs-CZ" b="1" dirty="0"/>
              <a:t>Čekací doba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Průměrné čekací doby</a:t>
            </a:r>
          </a:p>
          <a:p>
            <a:r>
              <a:rPr lang="cs-CZ" b="1" dirty="0"/>
              <a:t>Investiční náklady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Vyšší investice</a:t>
            </a:r>
          </a:p>
          <a:p>
            <a:r>
              <a:rPr lang="cs-CZ" b="1" dirty="0"/>
              <a:t>Provozní a udržovací náklady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Vyšší než ostatní</a:t>
            </a:r>
          </a:p>
          <a:p>
            <a:r>
              <a:rPr lang="cs-CZ" b="1" dirty="0"/>
              <a:t>Náklady uživatelů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Těžko zhodnotit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Nižší nežli varianta 1</a:t>
            </a:r>
          </a:p>
          <a:p>
            <a:r>
              <a:rPr lang="cs-CZ" b="1" dirty="0"/>
              <a:t>Vlivy na prostředí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Zastavěná plocha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Emise</a:t>
            </a:r>
          </a:p>
          <a:p>
            <a:r>
              <a:rPr lang="cs-CZ" b="1" dirty="0"/>
              <a:t>Estetické hledisko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Má stejné jako varianta jedna</a:t>
            </a:r>
          </a:p>
          <a:p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537674"/>
              </p:ext>
            </p:extLst>
          </p:nvPr>
        </p:nvGraphicFramePr>
        <p:xfrm>
          <a:off x="5165090" y="1562100"/>
          <a:ext cx="7026910" cy="383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Worksheet" r:id="rId3" imgW="5524677" imgH="3391104" progId="Excel.Sheet.8">
                  <p:embed/>
                </p:oleObj>
              </mc:Choice>
              <mc:Fallback>
                <p:oleObj name="Worksheet" r:id="rId3" imgW="5524677" imgH="3391104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090" y="1562100"/>
                        <a:ext cx="7026910" cy="3832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1E653163-3A83-4643-93C1-667E29A366F8}"/>
              </a:ext>
            </a:extLst>
          </p:cNvPr>
          <p:cNvSpPr txBox="1">
            <a:spLocks/>
          </p:cNvSpPr>
          <p:nvPr/>
        </p:nvSpPr>
        <p:spPr>
          <a:xfrm>
            <a:off x="8229600" y="5588169"/>
            <a:ext cx="2280390" cy="3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err="1"/>
              <a:t>Richmondova</a:t>
            </a:r>
            <a:r>
              <a:rPr lang="cs-CZ" b="1" dirty="0"/>
              <a:t> matice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69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600200"/>
          </a:xfrm>
        </p:spPr>
        <p:txBody>
          <a:bodyPr>
            <a:normAutofit/>
          </a:bodyPr>
          <a:lstStyle/>
          <a:p>
            <a:r>
              <a:rPr lang="cs-CZ" dirty="0"/>
              <a:t>Varianta 3: Přestavba na malou okružní křižovatku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525780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Bezpečnost křižovatky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Jedná se o nejbezpečnější variantu</a:t>
            </a:r>
          </a:p>
          <a:p>
            <a:r>
              <a:rPr lang="cs-CZ" b="1" dirty="0"/>
              <a:t>Kapacita křižovatky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Zvládne zhruba 15 000 vozidel za 24 hodin</a:t>
            </a:r>
          </a:p>
          <a:p>
            <a:r>
              <a:rPr lang="cs-CZ" b="1" dirty="0"/>
              <a:t>Čekací doba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Průměrné čekací doby</a:t>
            </a:r>
          </a:p>
          <a:p>
            <a:r>
              <a:rPr lang="cs-CZ" b="1" dirty="0"/>
              <a:t>Investiční náklady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Nejvyšší investice</a:t>
            </a:r>
          </a:p>
          <a:p>
            <a:r>
              <a:rPr lang="cs-CZ" b="1" dirty="0"/>
              <a:t>Provozní a udržovací náklady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Průměrné než ostatní</a:t>
            </a:r>
          </a:p>
          <a:p>
            <a:r>
              <a:rPr lang="cs-CZ" b="1" dirty="0"/>
              <a:t>Náklady uživatelů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Nejnižší</a:t>
            </a:r>
          </a:p>
          <a:p>
            <a:r>
              <a:rPr lang="cs-CZ" b="1" dirty="0"/>
              <a:t>Vlivy na prostředí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Nižší nároky na rozjezdy a zpevněné plochy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Vyšší plošné nároky</a:t>
            </a:r>
          </a:p>
          <a:p>
            <a:r>
              <a:rPr lang="cs-CZ" b="1" dirty="0"/>
              <a:t>Estetické hledisko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Nejpřívětivější svou jednoduchostí a přehledností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523973"/>
              </p:ext>
            </p:extLst>
          </p:nvPr>
        </p:nvGraphicFramePr>
        <p:xfrm>
          <a:off x="5183187" y="1600200"/>
          <a:ext cx="6983491" cy="415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Worksheet" r:id="rId3" imgW="5539563" imgH="3391104" progId="Excel.Sheet.8">
                  <p:embed/>
                </p:oleObj>
              </mc:Choice>
              <mc:Fallback>
                <p:oleObj name="Worksheet" r:id="rId3" imgW="5539563" imgH="339110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7" y="1600200"/>
                        <a:ext cx="6983491" cy="4150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435BA7C-BB8D-49CD-9CA4-E9AB05700FDA}"/>
              </a:ext>
            </a:extLst>
          </p:cNvPr>
          <p:cNvSpPr txBox="1">
            <a:spLocks/>
          </p:cNvSpPr>
          <p:nvPr/>
        </p:nvSpPr>
        <p:spPr>
          <a:xfrm>
            <a:off x="8243888" y="5750560"/>
            <a:ext cx="2280390" cy="3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err="1"/>
              <a:t>Richmondova</a:t>
            </a:r>
            <a:r>
              <a:rPr lang="cs-CZ" b="1" dirty="0"/>
              <a:t> matice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5274802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1546</TotalTime>
  <Words>580</Words>
  <Application>Microsoft Office PowerPoint</Application>
  <PresentationFormat>Širokoúhlá obrazovka</PresentationFormat>
  <Paragraphs>136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Arial CE</vt:lpstr>
      <vt:lpstr>Century Gothic</vt:lpstr>
      <vt:lpstr>Wingdings 3</vt:lpstr>
      <vt:lpstr>Stébla</vt:lpstr>
      <vt:lpstr>Worksheet</vt:lpstr>
      <vt:lpstr>Bezpečnost a plynulost silničního provozu v dané lokalitě</vt:lpstr>
      <vt:lpstr>Cíl práce</vt:lpstr>
      <vt:lpstr>Charakteristika zvolené lokality</vt:lpstr>
      <vt:lpstr>Charakteristika dané lokality: Křižovatka Tyršova-Coufalova-Smetanova</vt:lpstr>
      <vt:lpstr>Metodika práce</vt:lpstr>
      <vt:lpstr>Saatyho metoda</vt:lpstr>
      <vt:lpstr>Varianta 1: Obnova stávající křižovatky</vt:lpstr>
      <vt:lpstr>Varianta 2: Zavedení světelného signalizačního zařízení</vt:lpstr>
      <vt:lpstr>Varianta 3: Přestavba na malou okružní křižovatku</vt:lpstr>
      <vt:lpstr>Vyhodnocení variant</vt:lpstr>
      <vt:lpstr>Přestavba na okružní křižovatku</vt:lpstr>
      <vt:lpstr>Děkuji za pozornost</vt:lpstr>
      <vt:lpstr>Otázky vedoucího bakalářské práce</vt:lpstr>
      <vt:lpstr>Otázky oponenta bakalářské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Johnathan Traivers</dc:creator>
  <cp:lastModifiedBy>Johnathan Traivers</cp:lastModifiedBy>
  <cp:revision>77</cp:revision>
  <dcterms:created xsi:type="dcterms:W3CDTF">2017-06-17T18:22:18Z</dcterms:created>
  <dcterms:modified xsi:type="dcterms:W3CDTF">2017-06-21T20:44:52Z</dcterms:modified>
</cp:coreProperties>
</file>