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72" r:id="rId8"/>
    <p:sldId id="273" r:id="rId9"/>
    <p:sldId id="268" r:id="rId10"/>
    <p:sldId id="274" r:id="rId11"/>
    <p:sldId id="270" r:id="rId12"/>
    <p:sldId id="271" r:id="rId13"/>
  </p:sldIdLst>
  <p:sldSz cx="12190413" cy="6859588"/>
  <p:notesSz cx="6858000" cy="9144000"/>
  <p:defaultTextStyle>
    <a:defPPr>
      <a:defRPr lang="cs-CZ"/>
    </a:defPPr>
    <a:lvl1pPr marL="0" algn="l" defTabSz="110370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51850" algn="l" defTabSz="110370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103701" algn="l" defTabSz="110370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55552" algn="l" defTabSz="110370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207403" algn="l" defTabSz="110370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59254" algn="l" defTabSz="110370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311105" algn="l" defTabSz="110370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62956" algn="l" defTabSz="110370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414807" algn="l" defTabSz="110370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1478"/>
  </p:normalViewPr>
  <p:slideViewPr>
    <p:cSldViewPr>
      <p:cViewPr varScale="1">
        <p:scale>
          <a:sx n="117" d="100"/>
          <a:sy n="117" d="100"/>
        </p:scale>
        <p:origin x="920" y="17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D4865-A5FE-484F-8CED-C2C503AA4ADF}" type="datetimeFigureOut">
              <a:rPr lang="cs-CZ" smtClean="0"/>
              <a:t>20.06.17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52E91-E752-4182-ABDC-F3D2D09E7F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8848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52E91-E752-4182-ABDC-F3D2D09E7F5A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9500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52E91-E752-4182-ABDC-F3D2D09E7F5A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85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3047603" y="3124923"/>
            <a:ext cx="8228529" cy="1894801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047603" y="5004480"/>
            <a:ext cx="8228529" cy="1371918"/>
          </a:xfrm>
        </p:spPr>
        <p:txBody>
          <a:bodyPr/>
          <a:lstStyle>
            <a:lvl1pPr marL="0" indent="0" algn="l">
              <a:buNone/>
              <a:defRPr sz="2100" b="1">
                <a:solidFill>
                  <a:schemeClr val="tx2"/>
                </a:solidFill>
              </a:defRPr>
            </a:lvl1pPr>
            <a:lvl2pPr marL="544251" indent="0" algn="ctr">
              <a:buNone/>
            </a:lvl2pPr>
            <a:lvl3pPr marL="1088502" indent="0" algn="ctr">
              <a:buNone/>
            </a:lvl3pPr>
            <a:lvl4pPr marL="1632753" indent="0" algn="ctr">
              <a:buNone/>
            </a:lvl4pPr>
            <a:lvl5pPr marL="2177004" indent="0" algn="ctr">
              <a:buNone/>
            </a:lvl5pPr>
            <a:lvl6pPr marL="2721254" indent="0" algn="ctr">
              <a:buNone/>
            </a:lvl6pPr>
            <a:lvl7pPr marL="3265505" indent="0" algn="ctr">
              <a:buNone/>
            </a:lvl7pPr>
            <a:lvl8pPr marL="3809756" indent="0" algn="ctr">
              <a:buNone/>
            </a:lvl8pPr>
            <a:lvl9pPr marL="4354007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18" y="1110946"/>
            <a:ext cx="2286529" cy="507934"/>
          </a:xfrm>
        </p:spPr>
        <p:txBody>
          <a:bodyPr/>
          <a:lstStyle/>
          <a:p>
            <a:fld id="{1AEAA769-E06A-402C-AE98-B5AEA514930A}" type="datetimeFigureOut">
              <a:rPr lang="cs-CZ" smtClean="0"/>
              <a:t>20.06.17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3989" y="4118707"/>
            <a:ext cx="3658447" cy="511997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507934" y="0"/>
            <a:ext cx="812694" cy="6859588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368400" y="0"/>
            <a:ext cx="139534" cy="6859588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1320628" y="0"/>
            <a:ext cx="242464" cy="6859588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521562" y="0"/>
            <a:ext cx="307000" cy="6859588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141774" y="0"/>
            <a:ext cx="0" cy="6859588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18" name="Přímá spojnice 17"/>
          <p:cNvSpPr>
            <a:spLocks noChangeShapeType="1"/>
          </p:cNvSpPr>
          <p:nvPr/>
        </p:nvSpPr>
        <p:spPr bwMode="auto">
          <a:xfrm>
            <a:off x="1219041" y="0"/>
            <a:ext cx="0" cy="6859588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1138668" y="0"/>
            <a:ext cx="0" cy="6859588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2301887" y="0"/>
            <a:ext cx="0" cy="6859588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1422215" y="0"/>
            <a:ext cx="0" cy="6859588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22" name="Přímá spojnice 21"/>
          <p:cNvSpPr>
            <a:spLocks noChangeShapeType="1"/>
          </p:cNvSpPr>
          <p:nvPr/>
        </p:nvSpPr>
        <p:spPr bwMode="auto">
          <a:xfrm>
            <a:off x="12150226" y="0"/>
            <a:ext cx="0" cy="6859588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625388" y="0"/>
            <a:ext cx="101587" cy="6859588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812694" y="3429794"/>
            <a:ext cx="1726975" cy="12957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745949" y="4867879"/>
            <a:ext cx="855121" cy="641573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454584" y="5501906"/>
            <a:ext cx="182856" cy="137192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2218655" y="5789492"/>
            <a:ext cx="365712" cy="274384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2539669" y="4496841"/>
            <a:ext cx="487617" cy="36584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767162" y="4929843"/>
            <a:ext cx="812694" cy="517644"/>
          </a:xfrm>
        </p:spPr>
        <p:txBody>
          <a:bodyPr/>
          <a:lstStyle/>
          <a:p>
            <a:fld id="{9E2E03C3-69CC-4987-B350-F3DFF6063732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A769-E06A-402C-AE98-B5AEA514930A}" type="datetimeFigureOut">
              <a:rPr lang="cs-CZ" smtClean="0"/>
              <a:t>20.06.17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03C3-69CC-4987-B350-F3DFF606373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8049" y="274703"/>
            <a:ext cx="2234909" cy="5852880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521" y="274702"/>
            <a:ext cx="8025355" cy="5852880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A769-E06A-402C-AE98-B5AEA514930A}" type="datetimeFigureOut">
              <a:rPr lang="cs-CZ" smtClean="0"/>
              <a:t>20.06.17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03C3-69CC-4987-B350-F3DFF606373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09521" y="1600570"/>
            <a:ext cx="9955504" cy="4874881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AEAA769-E06A-402C-AE98-B5AEA514930A}" type="datetimeFigureOut">
              <a:rPr lang="cs-CZ" smtClean="0"/>
              <a:t>20.06.17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E2E03C3-69CC-4987-B350-F3DFF6063732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7603" y="2896270"/>
            <a:ext cx="8228529" cy="2054066"/>
          </a:xfrm>
        </p:spPr>
        <p:txBody>
          <a:bodyPr/>
          <a:lstStyle>
            <a:lvl1pPr algn="l">
              <a:buNone/>
              <a:defRPr sz="36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047603" y="5011310"/>
            <a:ext cx="8228529" cy="1371918"/>
          </a:xfrm>
        </p:spPr>
        <p:txBody>
          <a:bodyPr anchor="t"/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0198" y="1107280"/>
            <a:ext cx="2286529" cy="507934"/>
          </a:xfrm>
        </p:spPr>
        <p:txBody>
          <a:bodyPr/>
          <a:lstStyle/>
          <a:p>
            <a:fld id="{1AEAA769-E06A-402C-AE98-B5AEA514930A}" type="datetimeFigureOut">
              <a:rPr lang="cs-CZ" smtClean="0"/>
              <a:t>20.06.17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4239" y="4115846"/>
            <a:ext cx="3658447" cy="511997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507934" y="0"/>
            <a:ext cx="812694" cy="6859588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368400" y="0"/>
            <a:ext cx="139534" cy="6859588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1320628" y="0"/>
            <a:ext cx="242464" cy="6859588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521562" y="0"/>
            <a:ext cx="307000" cy="6859588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141774" y="0"/>
            <a:ext cx="0" cy="6859588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14" name="Přímá spojnice 13"/>
          <p:cNvSpPr>
            <a:spLocks noChangeShapeType="1"/>
          </p:cNvSpPr>
          <p:nvPr/>
        </p:nvSpPr>
        <p:spPr bwMode="auto">
          <a:xfrm>
            <a:off x="1219041" y="0"/>
            <a:ext cx="0" cy="6859588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1138668" y="0"/>
            <a:ext cx="0" cy="6859588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2301887" y="0"/>
            <a:ext cx="0" cy="6859588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17" name="Přímá spojnice 16"/>
          <p:cNvSpPr>
            <a:spLocks noChangeShapeType="1"/>
          </p:cNvSpPr>
          <p:nvPr/>
        </p:nvSpPr>
        <p:spPr bwMode="auto">
          <a:xfrm>
            <a:off x="1422215" y="0"/>
            <a:ext cx="0" cy="6859588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625388" y="0"/>
            <a:ext cx="101587" cy="6859588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812694" y="3429794"/>
            <a:ext cx="1726975" cy="12957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766042" y="4867879"/>
            <a:ext cx="855121" cy="641573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454584" y="5501906"/>
            <a:ext cx="182856" cy="137192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2218655" y="5792541"/>
            <a:ext cx="365712" cy="274384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2505060" y="4480925"/>
            <a:ext cx="487617" cy="36584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nice 25"/>
          <p:cNvSpPr>
            <a:spLocks noChangeShapeType="1"/>
          </p:cNvSpPr>
          <p:nvPr/>
        </p:nvSpPr>
        <p:spPr bwMode="auto">
          <a:xfrm>
            <a:off x="12129013" y="0"/>
            <a:ext cx="0" cy="6859588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787255" y="4929843"/>
            <a:ext cx="812694" cy="517644"/>
          </a:xfrm>
        </p:spPr>
        <p:txBody>
          <a:bodyPr/>
          <a:lstStyle/>
          <a:p>
            <a:fld id="{9E2E03C3-69CC-4987-B350-F3DFF6063732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A769-E06A-402C-AE98-B5AEA514930A}" type="datetimeFigureOut">
              <a:rPr lang="cs-CZ" smtClean="0"/>
              <a:t>20.06.17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03C3-69CC-4987-B350-F3DFF6063732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09521" y="1600570"/>
            <a:ext cx="4876165" cy="4573059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5692923" y="1600570"/>
            <a:ext cx="4876165" cy="4573059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10057091" cy="1143265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A769-E06A-402C-AE98-B5AEA514930A}" type="datetimeFigureOut">
              <a:rPr lang="cs-CZ" smtClean="0"/>
              <a:t>20.06.17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03C3-69CC-4987-B350-F3DFF6063732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09521" y="2362747"/>
            <a:ext cx="4876165" cy="38871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5828541" y="2362747"/>
            <a:ext cx="4876165" cy="38871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609521" y="1570084"/>
            <a:ext cx="4876165" cy="6585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5790446" y="1570084"/>
            <a:ext cx="4876165" cy="6585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AEAA769-E06A-402C-AE98-B5AEA514930A}" type="datetimeFigureOut">
              <a:rPr lang="cs-CZ" smtClean="0"/>
              <a:t>20.06.17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E2E03C3-69CC-4987-B350-F3DFF606373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A769-E06A-402C-AE98-B5AEA514930A}" type="datetimeFigureOut">
              <a:rPr lang="cs-CZ" smtClean="0"/>
              <a:t>20.06.17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E03C3-69CC-4987-B350-F3DFF606373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11682479" y="0"/>
            <a:ext cx="0" cy="6859588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5545497" y="3125034"/>
            <a:ext cx="6310821" cy="609521"/>
          </a:xfrm>
        </p:spPr>
        <p:txBody>
          <a:bodyPr anchor="b"/>
          <a:lstStyle>
            <a:lvl1pPr algn="l">
              <a:buNone/>
              <a:defRPr sz="24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9081858" y="274383"/>
            <a:ext cx="2035799" cy="4984634"/>
          </a:xfrm>
        </p:spPr>
        <p:txBody>
          <a:bodyPr/>
          <a:lstStyle>
            <a:lvl1pPr marL="0" indent="0">
              <a:spcBef>
                <a:spcPts val="476"/>
              </a:spcBef>
              <a:spcAft>
                <a:spcPts val="1190"/>
              </a:spcAft>
              <a:buNone/>
              <a:defRPr sz="1400"/>
            </a:lvl1pPr>
            <a:lvl2pPr>
              <a:buNone/>
              <a:defRPr sz="1400"/>
            </a:lvl2pPr>
            <a:lvl3pPr>
              <a:buNone/>
              <a:defRPr sz="12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8330116" y="0"/>
            <a:ext cx="0" cy="6859588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 dirty="0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255320" y="0"/>
            <a:ext cx="0" cy="6859588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 dirty="0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11987239" y="0"/>
            <a:ext cx="0" cy="6859588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784066" y="0"/>
            <a:ext cx="406347" cy="6859588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11885653" y="0"/>
            <a:ext cx="0" cy="6859588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10873848" y="5716323"/>
            <a:ext cx="731425" cy="548767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406347" y="274384"/>
            <a:ext cx="7517421" cy="6329113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AEAA769-E06A-402C-AE98-B5AEA514930A}" type="datetimeFigureOut">
              <a:rPr lang="cs-CZ" smtClean="0"/>
              <a:t>20.06.17</a:t>
            </a:fld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E2E03C3-69CC-4987-B350-F3DFF6063732}" type="slidenum">
              <a:rPr lang="cs-CZ" smtClean="0"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11682479" y="0"/>
            <a:ext cx="0" cy="6859588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10873848" y="5716323"/>
            <a:ext cx="731425" cy="548767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5516545" y="3125034"/>
            <a:ext cx="6310821" cy="609521"/>
          </a:xfrm>
        </p:spPr>
        <p:txBody>
          <a:bodyPr anchor="b"/>
          <a:lstStyle>
            <a:lvl1pPr algn="l">
              <a:buNone/>
              <a:defRPr sz="24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8228529" cy="6859588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8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019890" y="264856"/>
            <a:ext cx="2031736" cy="4957196"/>
          </a:xfrm>
        </p:spPr>
        <p:txBody>
          <a:bodyPr rot="0" spcFirstLastPara="0" vertOverflow="overflow" horzOverflow="overflow" vert="horz" wrap="square" lIns="108850" tIns="54425" rIns="108850" bIns="54425" numCol="1" spcCol="326551" rtlCol="0" fromWordArt="0" anchor="t" anchorCtr="0" forceAA="0" compatLnSpc="1">
            <a:normAutofit/>
          </a:bodyPr>
          <a:lstStyle>
            <a:lvl1pPr marL="0" indent="0">
              <a:spcBef>
                <a:spcPts val="119"/>
              </a:spcBef>
              <a:spcAft>
                <a:spcPts val="476"/>
              </a:spcAft>
              <a:buFontTx/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11987239" y="0"/>
            <a:ext cx="0" cy="6859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11784066" y="0"/>
            <a:ext cx="406347" cy="6859588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11885653" y="0"/>
            <a:ext cx="0" cy="6859588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19" name="Přímá spojnice 18"/>
          <p:cNvSpPr>
            <a:spLocks noChangeShapeType="1"/>
          </p:cNvSpPr>
          <p:nvPr/>
        </p:nvSpPr>
        <p:spPr bwMode="auto">
          <a:xfrm>
            <a:off x="8330116" y="0"/>
            <a:ext cx="0" cy="6859588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 dirty="0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8255320" y="0"/>
            <a:ext cx="0" cy="6859588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AEAA769-E06A-402C-AE98-B5AEA514930A}" type="datetimeFigureOut">
              <a:rPr lang="cs-CZ" smtClean="0"/>
              <a:t>20.06.17</a:t>
            </a:fld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E2E03C3-69CC-4987-B350-F3DFF6063732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1682479" y="0"/>
            <a:ext cx="0" cy="6859588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609521" y="274701"/>
            <a:ext cx="9955504" cy="1143265"/>
          </a:xfrm>
          <a:prstGeom prst="rect">
            <a:avLst/>
          </a:prstGeom>
        </p:spPr>
        <p:txBody>
          <a:bodyPr vert="horz" lIns="108850" tIns="54425" rIns="108850" bIns="54425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609521" y="1600570"/>
            <a:ext cx="9955504" cy="4874881"/>
          </a:xfrm>
          <a:prstGeom prst="rect">
            <a:avLst/>
          </a:prstGeom>
        </p:spPr>
        <p:txBody>
          <a:bodyPr vert="horz" lIns="108850" tIns="54425" rIns="108850" bIns="54425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10452915" y="1018171"/>
            <a:ext cx="2012146" cy="511997"/>
          </a:xfrm>
          <a:prstGeom prst="rect">
            <a:avLst/>
          </a:prstGeom>
        </p:spPr>
        <p:txBody>
          <a:bodyPr vert="horz" lIns="108850" tIns="54425" rIns="108850" bIns="54425"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AEAA769-E06A-402C-AE98-B5AEA514930A}" type="datetimeFigureOut">
              <a:rPr lang="cs-CZ" smtClean="0"/>
              <a:t>20.06.17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9851787" y="3677219"/>
            <a:ext cx="3201141" cy="487617"/>
          </a:xfrm>
          <a:prstGeom prst="rect">
            <a:avLst/>
          </a:prstGeom>
        </p:spPr>
        <p:txBody>
          <a:bodyPr vert="horz" lIns="108850" tIns="54425" rIns="108850" bIns="54425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101587" y="0"/>
            <a:ext cx="0" cy="6859588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11987239" y="0"/>
            <a:ext cx="0" cy="6859588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11784066" y="0"/>
            <a:ext cx="406347" cy="6859588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11885653" y="0"/>
            <a:ext cx="0" cy="6859588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10873848" y="5716323"/>
            <a:ext cx="731425" cy="548767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0837277" y="5735378"/>
            <a:ext cx="812694" cy="521329"/>
          </a:xfrm>
          <a:prstGeom prst="rect">
            <a:avLst/>
          </a:prstGeom>
        </p:spPr>
        <p:txBody>
          <a:bodyPr vert="horz" lIns="108850" tIns="54425" rIns="108850" bIns="54425" anchor="ctr"/>
          <a:lstStyle>
            <a:lvl1pPr algn="ctr" eaLnBrk="1" latinLnBrk="0" hangingPunct="1">
              <a:defRPr kumimoji="0" sz="1700" b="1">
                <a:solidFill>
                  <a:srgbClr val="FFFFFF"/>
                </a:solidFill>
              </a:defRPr>
            </a:lvl1pPr>
          </a:lstStyle>
          <a:p>
            <a:fld id="{9E2E03C3-69CC-4987-B350-F3DFF6063732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6551" indent="-326551" algn="l" rtl="0" eaLnBrk="1" latinLnBrk="0" hangingPunct="1">
        <a:spcBef>
          <a:spcPts val="714"/>
        </a:spcBef>
        <a:buClr>
          <a:schemeClr val="accent1"/>
        </a:buClr>
        <a:buSzPct val="70000"/>
        <a:buFont typeface="Wingdings"/>
        <a:buChar char="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61951" indent="-326551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indent="-21770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15052" indent="-21770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41603" indent="-21770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068153" indent="-21770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900" kern="1200">
          <a:solidFill>
            <a:schemeClr val="tx2"/>
          </a:solidFill>
          <a:latin typeface="+mn-lt"/>
          <a:ea typeface="+mn-ea"/>
          <a:cs typeface="+mn-cs"/>
        </a:defRPr>
      </a:lvl6pPr>
      <a:lvl7pPr marL="2394704" indent="-21770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7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721254" indent="-21770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7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3047805" indent="-21770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7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20623" y="1989634"/>
            <a:ext cx="9142810" cy="1584176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cs-C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4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ANALÝZA PŘESTUPNÍCH BODŮ V RÁMCI VYBRANÉHO ÚSEKU PID</a:t>
            </a:r>
            <a:endParaRPr lang="cs-CZ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387279" y="4238022"/>
            <a:ext cx="7176154" cy="2226190"/>
          </a:xfrm>
        </p:spPr>
        <p:txBody>
          <a:bodyPr rtlCol="0">
            <a:normAutofit fontScale="32500" lnSpcReduction="20000"/>
          </a:bodyPr>
          <a:lstStyle/>
          <a:p>
            <a:pPr>
              <a:lnSpc>
                <a:spcPct val="15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cs-CZ" sz="6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Autor bakalářské práce: </a:t>
            </a:r>
            <a:r>
              <a:rPr lang="cs-CZ" sz="6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Filip </a:t>
            </a:r>
            <a:r>
              <a:rPr lang="cs-CZ" sz="6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Brejška</a:t>
            </a:r>
            <a:endParaRPr lang="cs-CZ" sz="6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cs-CZ" sz="6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Vedoucí bakalářské práce: Ing. </a:t>
            </a:r>
            <a:r>
              <a:rPr lang="cs-CZ" sz="6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Ladislav Bartuška</a:t>
            </a:r>
          </a:p>
          <a:p>
            <a:pPr>
              <a:lnSpc>
                <a:spcPct val="15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cs-CZ" sz="6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Oponent </a:t>
            </a:r>
            <a:r>
              <a:rPr lang="cs-CZ" sz="6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bakalářské práce: </a:t>
            </a:r>
            <a:r>
              <a:rPr lang="cs-CZ" sz="6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Ing. Jiří Čejka, Ph.D.</a:t>
            </a:r>
          </a:p>
          <a:p>
            <a:pPr>
              <a:lnSpc>
                <a:spcPct val="15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cs-CZ" sz="6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České Budějovice, duben 2017</a:t>
            </a:r>
            <a:endParaRPr lang="fr-CA" sz="6000" dirty="0" smtClean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defRPr/>
            </a:pPr>
            <a:endParaRPr lang="cs-CZ" sz="4300" dirty="0"/>
          </a:p>
        </p:txBody>
      </p:sp>
      <p:pic>
        <p:nvPicPr>
          <p:cNvPr id="8196" name="Picture 5" descr="Vysoká škola technická a ekonomická v Českých Budějovic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21" y="631974"/>
            <a:ext cx="6523776" cy="63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86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Závěrečné shrnutí</a:t>
            </a:r>
            <a:endParaRPr lang="cs-CZ" altLang="cs-CZ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cs-CZ" sz="2200" dirty="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cs-CZ" sz="2200" dirty="0" smtClean="0">
                <a:latin typeface="Arial" charset="0"/>
                <a:ea typeface="Arial" charset="0"/>
                <a:cs typeface="Arial" charset="0"/>
              </a:rPr>
              <a:t>roblematika IDS a VHD v aglomeracích</a:t>
            </a:r>
          </a:p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cs-CZ" sz="2200" dirty="0" smtClean="0">
                <a:latin typeface="Arial" charset="0"/>
                <a:ea typeface="Arial" charset="0"/>
                <a:cs typeface="Arial" charset="0"/>
              </a:rPr>
              <a:t>Podrobný popis PID</a:t>
            </a:r>
          </a:p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cs-CZ" sz="2200" dirty="0" smtClean="0">
                <a:latin typeface="Arial" charset="0"/>
                <a:ea typeface="Arial" charset="0"/>
                <a:cs typeface="Arial" charset="0"/>
              </a:rPr>
              <a:t>Stanoveny 3 výzkumné otázky</a:t>
            </a:r>
          </a:p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cs-CZ" sz="2200" dirty="0" smtClean="0">
                <a:latin typeface="Arial" charset="0"/>
                <a:ea typeface="Arial" charset="0"/>
                <a:cs typeface="Arial" charset="0"/>
              </a:rPr>
              <a:t>STRAŠNICKÁ</a:t>
            </a:r>
          </a:p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cs-CZ" sz="2200" dirty="0" smtClean="0">
                <a:latin typeface="Arial" charset="0"/>
                <a:ea typeface="Arial" charset="0"/>
                <a:cs typeface="Arial" charset="0"/>
              </a:rPr>
              <a:t>NÁDRAŽÍ STRAŠNICE</a:t>
            </a:r>
          </a:p>
          <a:p>
            <a:pPr>
              <a:lnSpc>
                <a:spcPct val="150000"/>
              </a:lnSpc>
              <a:buFont typeface="Wingdings" charset="2"/>
              <a:buChar char="v"/>
            </a:pPr>
            <a:r>
              <a:rPr lang="cs-CZ" sz="2200" dirty="0" smtClean="0">
                <a:latin typeface="Arial" charset="0"/>
                <a:ea typeface="Arial" charset="0"/>
                <a:cs typeface="Arial" charset="0"/>
              </a:rPr>
              <a:t>NÁDRAŽÍ HOSTIVAŘ</a:t>
            </a:r>
          </a:p>
          <a:p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39401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1484120" y="3"/>
            <a:ext cx="10017408" cy="111627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altLang="cs-CZ" sz="3200" b="1" dirty="0">
                <a:solidFill>
                  <a:schemeClr val="tx1"/>
                </a:solidFill>
                <a:latin typeface="Arial" charset="0"/>
                <a:cs typeface="Arial" charset="0"/>
              </a:rPr>
              <a:t>Doplňující dotazy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038094" y="1637095"/>
            <a:ext cx="10017409" cy="4817035"/>
          </a:xfrm>
        </p:spPr>
        <p:txBody>
          <a:bodyPr rtlCol="0">
            <a:normAutofit/>
          </a:bodyPr>
          <a:lstStyle/>
          <a:p>
            <a:pPr marL="0" indent="0" algn="just">
              <a:lnSpc>
                <a:spcPct val="110000"/>
              </a:lnSpc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cs-CZ" sz="2400" u="sng" dirty="0">
                <a:latin typeface="Arial" panose="020B0604020202020204" pitchFamily="34" charset="0"/>
                <a:cs typeface="Arial" panose="020B0604020202020204" pitchFamily="34" charset="0"/>
              </a:rPr>
              <a:t>Doplňující dotazy od vedoucího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charset="2"/>
              <a:buChar char="v"/>
            </a:pPr>
            <a:r>
              <a:rPr lang="cs-CZ" sz="1900" dirty="0" smtClean="0">
                <a:latin typeface="Arial" charset="0"/>
                <a:ea typeface="Arial" charset="0"/>
                <a:cs typeface="Arial" charset="0"/>
              </a:rPr>
              <a:t>Zřejmě nejpalčivějším problémem při přestupu cestujících je nesnadná orientace v prostoru, což je vidět i na Vámi uvedených příkladech přestupních bodů. Můžete naopak uvést příklad z PID, kde je toto řešeno velmi dobře (grafické vyjádření přestupů vodorovným značením, tabulemi apod.)?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0000"/>
              </a:lnSpc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cs-CZ" sz="2400" u="sng" dirty="0">
                <a:latin typeface="Arial" panose="020B0604020202020204" pitchFamily="34" charset="0"/>
                <a:cs typeface="Arial" panose="020B0604020202020204" pitchFamily="34" charset="0"/>
              </a:rPr>
              <a:t>Doplňující dotazy od oponenta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charset="2"/>
              <a:buChar char="v"/>
            </a:pPr>
            <a:r>
              <a:rPr lang="cs-CZ" sz="1900" dirty="0" smtClean="0">
                <a:latin typeface="Arial" charset="0"/>
                <a:ea typeface="Arial" charset="0"/>
                <a:cs typeface="Arial" charset="0"/>
              </a:rPr>
              <a:t>V rámci zastávkových jízdních řádů, jsou v PID na tramvajových linkách uváděny pouze přestupy na metro. Myslíte si, že uvedením přestupních bodů i na jiné formy dopravy (vlak, bus, loď) by se zatraktivnily přestupní vazby, nebo by v jízdních řádech nastala nepřehledná situace s využitím mnoha značek?</a:t>
            </a:r>
          </a:p>
          <a:p>
            <a:endParaRPr lang="cs-CZ" sz="19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v"/>
            </a:pPr>
            <a:r>
              <a:rPr lang="cs-CZ" sz="1900" dirty="0" smtClean="0">
                <a:latin typeface="Arial" charset="0"/>
                <a:ea typeface="Arial" charset="0"/>
                <a:cs typeface="Arial" charset="0"/>
              </a:rPr>
              <a:t>Odpovídají Vámi navrhované přestupní vazby přepravním proudům cestujících?</a:t>
            </a:r>
            <a:endParaRPr lang="cs-CZ" sz="1800" dirty="0" smtClean="0">
              <a:latin typeface="Arial" charset="0"/>
              <a:ea typeface="Arial" charset="0"/>
              <a:cs typeface="Arial" charset="0"/>
            </a:endParaRPr>
          </a:p>
          <a:p>
            <a:endParaRPr lang="cs-CZ" sz="1800" dirty="0"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lnSpc>
                <a:spcPct val="110000"/>
              </a:lnSpc>
              <a:buClr>
                <a:schemeClr val="accent1">
                  <a:lumMod val="75000"/>
                </a:schemeClr>
              </a:buClr>
              <a:buNone/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2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>
          <a:xfrm>
            <a:off x="1320632" y="2286531"/>
            <a:ext cx="10017409" cy="1753005"/>
          </a:xfrm>
        </p:spPr>
        <p:txBody>
          <a:bodyPr/>
          <a:lstStyle/>
          <a:p>
            <a:pPr algn="ctr">
              <a:defRPr/>
            </a:pPr>
            <a:r>
              <a:rPr lang="cs-CZ" altLang="cs-CZ" sz="6000" b="1" dirty="0">
                <a:solidFill>
                  <a:schemeClr val="tx1"/>
                </a:solidFill>
                <a:latin typeface="Arial" charset="0"/>
                <a:cs typeface="Arial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5577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430159" y="538287"/>
            <a:ext cx="11053912" cy="103529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cs-CZ" altLang="cs-CZ" sz="3200" b="1" dirty="0">
                <a:solidFill>
                  <a:schemeClr val="tx1"/>
                </a:solidFill>
                <a:latin typeface="Arial" charset="0"/>
                <a:cs typeface="Arial" charset="0"/>
              </a:rPr>
              <a:t>Motivace a důvody k </a:t>
            </a:r>
            <a:r>
              <a:rPr lang="cs-CZ" altLang="cs-CZ" sz="32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výběru</a:t>
            </a:r>
            <a:r>
              <a:rPr lang="cs-CZ" altLang="cs-CZ" sz="3200" b="1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altLang="cs-CZ" sz="3200" b="1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altLang="cs-CZ" sz="3200" b="1" dirty="0">
                <a:solidFill>
                  <a:schemeClr val="tx1"/>
                </a:solidFill>
                <a:latin typeface="Arial" charset="0"/>
                <a:cs typeface="Arial" charset="0"/>
              </a:rPr>
              <a:t>daného </a:t>
            </a:r>
            <a:r>
              <a:rPr lang="cs-CZ" altLang="cs-CZ" sz="32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tématu</a:t>
            </a:r>
            <a:endParaRPr lang="cs-CZ" altLang="cs-CZ" sz="32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219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91126" y="2234971"/>
            <a:ext cx="10017408" cy="283275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cs-CZ" altLang="cs-CZ" sz="2400" dirty="0" smtClean="0">
                <a:latin typeface="Arial" charset="0"/>
                <a:cs typeface="Arial" charset="0"/>
              </a:rPr>
              <a:t>Vlastní zkušenost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cs-CZ" altLang="cs-CZ" sz="2400" dirty="0" smtClean="0">
                <a:latin typeface="Arial" charset="0"/>
                <a:cs typeface="Arial" charset="0"/>
              </a:rPr>
              <a:t>V oblasti bydlím - zájem o zlepšení PID v této oblasti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cs-CZ" altLang="cs-CZ" sz="2400" dirty="0" smtClean="0">
                <a:latin typeface="Arial" charset="0"/>
                <a:cs typeface="Arial" charset="0"/>
              </a:rPr>
              <a:t>Zlepšení přestupních vazeb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cs-CZ" altLang="cs-CZ" sz="2400" dirty="0" smtClean="0">
                <a:latin typeface="Arial" charset="0"/>
                <a:cs typeface="Arial" charset="0"/>
              </a:rPr>
              <a:t>Přínos pro cestující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cs-CZ" altLang="cs-CZ" sz="2400" dirty="0" smtClean="0">
                <a:latin typeface="Arial" charset="0"/>
                <a:cs typeface="Arial" charset="0"/>
              </a:rPr>
              <a:t>Atraktivnější VHD - preference před IAD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cs-CZ" altLang="cs-CZ" sz="2400" dirty="0">
              <a:latin typeface="Arial" charset="0"/>
              <a:cs typeface="Arial" charset="0"/>
            </a:endParaRPr>
          </a:p>
          <a:p>
            <a:pPr eaLnBrk="1" hangingPunct="1"/>
            <a:endParaRPr lang="cs-CZ" altLang="cs-CZ" dirty="0" smtClean="0">
              <a:latin typeface="Arial" charset="0"/>
              <a:cs typeface="Arial" charset="0"/>
            </a:endParaRPr>
          </a:p>
          <a:p>
            <a:pPr eaLnBrk="1" hangingPunct="1"/>
            <a:endParaRPr lang="cs-CZ" altLang="cs-CZ" dirty="0" smtClean="0">
              <a:latin typeface="Arial" charset="0"/>
              <a:cs typeface="Arial" charset="0"/>
            </a:endParaRPr>
          </a:p>
          <a:p>
            <a:pPr eaLnBrk="1" hangingPunct="1"/>
            <a:endParaRPr lang="cs-CZ" altLang="cs-CZ" dirty="0" smtClean="0">
              <a:latin typeface="Arial" charset="0"/>
              <a:cs typeface="Arial" charset="0"/>
            </a:endParaRPr>
          </a:p>
          <a:p>
            <a:pPr eaLnBrk="1" hangingPunct="1"/>
            <a:endParaRPr lang="cs-CZ" altLang="cs-CZ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06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609521" y="1"/>
            <a:ext cx="9955504" cy="114326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altLang="cs-CZ" sz="3200" b="1" dirty="0">
                <a:solidFill>
                  <a:schemeClr val="tx1"/>
                </a:solidFill>
                <a:latin typeface="Arial" charset="0"/>
                <a:cs typeface="Arial" charset="0"/>
              </a:rPr>
              <a:t>Cíl práce</a:t>
            </a:r>
          </a:p>
        </p:txBody>
      </p:sp>
      <p:sp>
        <p:nvSpPr>
          <p:cNvPr id="1024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35570" y="1869857"/>
            <a:ext cx="10017408" cy="444285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cs-CZ" sz="2800" dirty="0">
                <a:latin typeface="Arial" charset="0"/>
                <a:ea typeface="Arial" charset="0"/>
                <a:cs typeface="Arial" charset="0"/>
              </a:rPr>
              <a:t>Cílem této bakalářské práce je popsat Pražskou integrovanou dopravu, analyzovat přestupní vazby v rámci přestupních bodů na daném úseku a navrhnout případné návrhy na racionalizaci těchto přestupních vazeb v rámci MHD a příměstské železniční dopravy</a:t>
            </a:r>
            <a:r>
              <a:rPr lang="cs-CZ" sz="2800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cs-CZ" sz="2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97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609521" y="1"/>
            <a:ext cx="9955504" cy="114326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altLang="cs-CZ" sz="3200" b="1" dirty="0">
                <a:solidFill>
                  <a:schemeClr val="tx1"/>
                </a:solidFill>
                <a:latin typeface="Arial" charset="0"/>
                <a:cs typeface="Arial" charset="0"/>
              </a:rPr>
              <a:t>Výzkumný problém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sz="quarter" idx="1"/>
          </p:nvPr>
        </p:nvSpPr>
        <p:spPr>
          <a:xfrm>
            <a:off x="766614" y="1701603"/>
            <a:ext cx="10010646" cy="4644546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cs-CZ" altLang="cs-CZ" sz="2400" b="1" dirty="0" smtClean="0">
                <a:latin typeface="Arial" charset="0"/>
                <a:ea typeface="Arial" charset="0"/>
                <a:cs typeface="Arial" charset="0"/>
              </a:rPr>
              <a:t>Č.1</a:t>
            </a:r>
            <a:r>
              <a:rPr lang="cs-CZ" altLang="cs-CZ" sz="2400" dirty="0" smtClean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cs-CZ" sz="2400" dirty="0" smtClean="0">
                <a:latin typeface="Arial" charset="0"/>
                <a:ea typeface="Arial" charset="0"/>
                <a:cs typeface="Arial" charset="0"/>
              </a:rPr>
              <a:t>Je </a:t>
            </a:r>
            <a:r>
              <a:rPr lang="cs-CZ" sz="2400" dirty="0">
                <a:latin typeface="Arial" charset="0"/>
                <a:ea typeface="Arial" charset="0"/>
                <a:cs typeface="Arial" charset="0"/>
              </a:rPr>
              <a:t>přestupní uzel u linky metra Strašnická přehledný, bezpečný a plně bezbariérový? </a:t>
            </a:r>
            <a:endParaRPr lang="cs-CZ" altLang="cs-CZ" sz="2400" dirty="0" smtClean="0">
              <a:latin typeface="Arial" charset="0"/>
              <a:ea typeface="Arial" charset="0"/>
              <a:cs typeface="Arial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cs-CZ" sz="2400" b="1" dirty="0" smtClean="0">
                <a:latin typeface="Arial" charset="0"/>
                <a:ea typeface="Arial" charset="0"/>
                <a:cs typeface="Arial" charset="0"/>
              </a:rPr>
              <a:t>Č.2</a:t>
            </a:r>
            <a:r>
              <a:rPr lang="cs-CZ" sz="2400" dirty="0" smtClean="0">
                <a:latin typeface="Arial" charset="0"/>
                <a:ea typeface="Arial" charset="0"/>
                <a:cs typeface="Arial" charset="0"/>
              </a:rPr>
              <a:t>: Je </a:t>
            </a:r>
            <a:r>
              <a:rPr lang="cs-CZ" sz="2400" dirty="0">
                <a:latin typeface="Arial" charset="0"/>
                <a:ea typeface="Arial" charset="0"/>
                <a:cs typeface="Arial" charset="0"/>
              </a:rPr>
              <a:t>přestup mezi zastávkou MHD Nádraží Strašnice (tramvaje, autobusy) a zastávkou Praha-Strašnice (příměstské vlakové linky) neoznačený a komplikovaný pro osoby se sníženou mobilitou? </a:t>
            </a:r>
            <a:endParaRPr lang="cs-CZ" sz="2400" dirty="0" smtClean="0">
              <a:latin typeface="Arial" charset="0"/>
              <a:ea typeface="Arial" charset="0"/>
              <a:cs typeface="Arial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cs-CZ" sz="2400" b="1" dirty="0" smtClean="0">
                <a:latin typeface="Arial" charset="0"/>
                <a:ea typeface="Arial" charset="0"/>
                <a:cs typeface="Arial" charset="0"/>
              </a:rPr>
              <a:t>Č.3</a:t>
            </a:r>
            <a:r>
              <a:rPr lang="cs-CZ" sz="2400" dirty="0" smtClean="0">
                <a:latin typeface="Arial" charset="0"/>
                <a:ea typeface="Arial" charset="0"/>
                <a:cs typeface="Arial" charset="0"/>
              </a:rPr>
              <a:t>: Jsou </a:t>
            </a:r>
            <a:r>
              <a:rPr lang="cs-CZ" sz="2400" dirty="0">
                <a:latin typeface="Arial" charset="0"/>
                <a:ea typeface="Arial" charset="0"/>
                <a:cs typeface="Arial" charset="0"/>
              </a:rPr>
              <a:t>na Nádraží Hostivař přestupové vazby na linky MHD označeny nepřehledně, cestující zde správnou zastávku dlouhou dobu hledají a je přestup bezpečný a bezbariérový? </a:t>
            </a:r>
            <a:endParaRPr lang="cs-CZ" sz="2400" dirty="0" smtClean="0">
              <a:latin typeface="Arial" charset="0"/>
              <a:ea typeface="Arial" charset="0"/>
              <a:cs typeface="Arial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endParaRPr lang="cs-CZ" altLang="cs-CZ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42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1484120" y="195310"/>
            <a:ext cx="10017408" cy="111627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altLang="cs-CZ" sz="3200" b="1" dirty="0">
                <a:solidFill>
                  <a:schemeClr val="tx1"/>
                </a:solidFill>
                <a:latin typeface="Arial" charset="0"/>
                <a:cs typeface="Arial" charset="0"/>
              </a:rPr>
              <a:t>Použité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0630" y="1485578"/>
            <a:ext cx="10153127" cy="4740271"/>
          </a:xfrm>
        </p:spPr>
        <p:txBody>
          <a:bodyPr rtlCol="0">
            <a:normAutofit fontScale="77500" lnSpcReduction="20000"/>
          </a:bodyPr>
          <a:lstStyle/>
          <a:p>
            <a:pPr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cs-CZ" sz="3000" dirty="0">
                <a:latin typeface="Arial" pitchFamily="34" charset="0"/>
                <a:cs typeface="Arial" pitchFamily="34" charset="0"/>
              </a:rPr>
              <a:t>Teoreticko-metodologická </a:t>
            </a:r>
            <a:r>
              <a:rPr lang="cs-CZ" sz="3000" dirty="0" smtClean="0">
                <a:latin typeface="Arial" pitchFamily="34" charset="0"/>
                <a:cs typeface="Arial" pitchFamily="34" charset="0"/>
              </a:rPr>
              <a:t>část: metoda sběru dat</a:t>
            </a:r>
          </a:p>
          <a:p>
            <a:pPr marL="784382" lvl="1" indent="-342900"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Odborná literatura (česká a zahraniční)</a:t>
            </a:r>
          </a:p>
          <a:p>
            <a:pPr marL="784382" lvl="1" indent="-342900"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Vnitropodnikové materiály, statistiky</a:t>
            </a:r>
          </a:p>
          <a:p>
            <a:pPr marL="784382" lvl="1" indent="-342900"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Právní předpisy</a:t>
            </a:r>
          </a:p>
          <a:p>
            <a:pPr marL="784382" lvl="1" indent="-342900"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/>
            </a:pPr>
            <a:endParaRPr lang="cs-CZ" sz="3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cs-CZ" sz="3000" dirty="0" smtClean="0">
                <a:latin typeface="Arial" pitchFamily="34" charset="0"/>
                <a:cs typeface="Arial" pitchFamily="34" charset="0"/>
              </a:rPr>
              <a:t>Aplikační </a:t>
            </a:r>
            <a:r>
              <a:rPr lang="cs-CZ" sz="3000" dirty="0">
                <a:latin typeface="Arial" pitchFamily="34" charset="0"/>
                <a:cs typeface="Arial" pitchFamily="34" charset="0"/>
              </a:rPr>
              <a:t>část</a:t>
            </a:r>
            <a:r>
              <a:rPr lang="cs-CZ" sz="30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3000" dirty="0">
              <a:latin typeface="Arial" pitchFamily="34" charset="0"/>
              <a:cs typeface="Arial" pitchFamily="34" charset="0"/>
            </a:endParaRPr>
          </a:p>
          <a:p>
            <a:pPr marL="784382" lvl="1" indent="-342900"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Terénní výzkum </a:t>
            </a:r>
          </a:p>
          <a:p>
            <a:pPr marL="784382" lvl="1" indent="-342900"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Vlastní pozorování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 marL="784382" lvl="1" indent="-342900"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Rozhovory s cestujícími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009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1466193" y="1"/>
            <a:ext cx="10017408" cy="112655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cs-CZ" altLang="cs-CZ" sz="3200" b="1" dirty="0">
                <a:solidFill>
                  <a:schemeClr val="tx1"/>
                </a:solidFill>
                <a:latin typeface="Arial" charset="0"/>
                <a:cs typeface="Arial" charset="0"/>
              </a:rPr>
              <a:t>Dosažené </a:t>
            </a:r>
            <a:r>
              <a:rPr lang="cs-CZ" altLang="cs-CZ" sz="32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výsledky a návrhy opatření </a:t>
            </a:r>
            <a:br>
              <a:rPr lang="cs-CZ" altLang="cs-CZ" sz="32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altLang="cs-CZ" sz="3200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výzkumná otázka </a:t>
            </a:r>
            <a:r>
              <a:rPr lang="cs-CZ" altLang="cs-CZ" sz="3200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</a:t>
            </a:r>
            <a:endParaRPr lang="cs-CZ" altLang="cs-CZ" sz="3200" b="1" i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23806" y="2129334"/>
            <a:ext cx="10017408" cy="4042711"/>
          </a:xfrm>
        </p:spPr>
        <p:txBody>
          <a:bodyPr rtlCol="0">
            <a:normAutofit/>
          </a:bodyPr>
          <a:lstStyle/>
          <a:p>
            <a:pPr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 bwMode="auto">
          <a:xfrm>
            <a:off x="823806" y="4941962"/>
            <a:ext cx="7431640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0357" tIns="55179" rIns="110357" bIns="55179" numCol="1" rtlCol="0" anchor="t" anchorCtr="0" compatLnSpc="1">
            <a:prstTxWarp prst="textNoShape">
              <a:avLst/>
            </a:prstTxWarp>
            <a:norm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charset="2"/>
              <a:buChar char="v"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Otevření severozápadního schodiště na perónu</a:t>
            </a:r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charset="2"/>
              <a:buChar char="v"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Vybudování nového výtahu</a:t>
            </a:r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/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31111" indent="-331111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cs-CZ" dirty="0"/>
          </a:p>
        </p:txBody>
      </p:sp>
      <p:pic>
        <p:nvPicPr>
          <p:cNvPr id="7" name="Obrázek 6" descr="../Downloads/17776794_120332000151214196_1586751221_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7" y="1102232"/>
            <a:ext cx="5927090" cy="3315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/>
          <p:nvPr/>
        </p:nvPicPr>
        <p:blipFill>
          <a:blip r:embed="rId3"/>
          <a:stretch>
            <a:fillRect/>
          </a:stretch>
        </p:blipFill>
        <p:spPr>
          <a:xfrm>
            <a:off x="5951190" y="1197547"/>
            <a:ext cx="4890024" cy="322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2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altLang="cs-CZ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Dosažené výsledky a návrhy opatření</a:t>
            </a:r>
            <a:r>
              <a:rPr lang="cs-CZ" altLang="cs-CZ" b="1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cs-CZ" altLang="cs-CZ" b="1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altLang="cs-CZ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cs-CZ" altLang="cs-CZ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výzkumná </a:t>
            </a:r>
            <a:r>
              <a:rPr lang="cs-CZ" altLang="cs-CZ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otázka </a:t>
            </a:r>
            <a:r>
              <a:rPr lang="cs-CZ" altLang="cs-CZ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</a:t>
            </a:r>
            <a:endParaRPr lang="cs-CZ" i="1" dirty="0"/>
          </a:p>
        </p:txBody>
      </p:sp>
      <p:pic>
        <p:nvPicPr>
          <p:cNvPr id="4" name="Obrázek 3" descr="popis%20strašnic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66" y="1396512"/>
            <a:ext cx="5930900" cy="361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Zástupný symbol pro obsah 4" descr="p%20straš%20zas.jpg"/>
          <p:cNvPicPr>
            <a:picLocks noGrp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238" y="1396512"/>
            <a:ext cx="3744416" cy="23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/>
          <p:nvPr/>
        </p:nvPicPr>
        <p:blipFill>
          <a:blip r:embed="rId4"/>
          <a:stretch>
            <a:fillRect/>
          </a:stretch>
        </p:blipFill>
        <p:spPr>
          <a:xfrm>
            <a:off x="6383238" y="3789834"/>
            <a:ext cx="3744416" cy="273630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53603" y="5165549"/>
            <a:ext cx="6092825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charset="2"/>
              <a:buChar char="v"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Označit přestup</a:t>
            </a:r>
          </a:p>
          <a:p>
            <a:pPr marL="342900" indent="-342900"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charset="2"/>
              <a:buChar char="v"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Tabule,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nákup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jízdného,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riskantní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přebíhání</a:t>
            </a:r>
          </a:p>
          <a:p>
            <a:pPr marL="342900" indent="-342900"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charset="2"/>
              <a:buChar char="v"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Stavební úpravy NE</a:t>
            </a:r>
          </a:p>
          <a:p>
            <a:pPr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2598" y="58677"/>
            <a:ext cx="9955504" cy="1143265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b="1" dirty="0">
                <a:solidFill>
                  <a:schemeClr val="tx1"/>
                </a:solidFill>
                <a:latin typeface="Arial" charset="0"/>
                <a:cs typeface="Arial" charset="0"/>
              </a:rPr>
              <a:t>Dosažené výsledky a návrhy opatření</a:t>
            </a:r>
            <a:br>
              <a:rPr lang="cs-CZ" altLang="cs-CZ" b="1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altLang="cs-CZ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cs-CZ" altLang="cs-CZ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výzkumná otázka </a:t>
            </a:r>
            <a:r>
              <a:rPr lang="cs-CZ" altLang="cs-CZ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3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355948" y="1289108"/>
            <a:ext cx="4752528" cy="3451988"/>
          </a:xfrm>
          <a:prstGeom prst="rect">
            <a:avLst/>
          </a:prstGeom>
        </p:spPr>
      </p:pic>
      <p:pic>
        <p:nvPicPr>
          <p:cNvPr id="5" name="Obrázek 4" descr="předelaní%20navrh%20hostivař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110" y="1279504"/>
            <a:ext cx="4824616" cy="34519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bdélník 7"/>
          <p:cNvSpPr/>
          <p:nvPr/>
        </p:nvSpPr>
        <p:spPr>
          <a:xfrm>
            <a:off x="355948" y="4828263"/>
            <a:ext cx="8640960" cy="18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charset="2"/>
              <a:buChar char="v"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Podchod nádraží - označení přestupů, automat na jízdné</a:t>
            </a:r>
          </a:p>
          <a:p>
            <a:pPr marL="342900" indent="-342900"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charset="2"/>
              <a:buChar char="v"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Před nádražím - tabule s odjezdy spojů MHD, mapa místa, B+R, P+R   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charset="2"/>
              <a:buChar char="v"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Odbavovací hala i o víkendech a vybudovaní maloobchodu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charset="2"/>
              <a:buChar char="v"/>
              <a:defRPr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Stavební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úpravy: 1 bus zastávka, místo 4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86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1466662" y="827282"/>
            <a:ext cx="10017409" cy="86062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cs-CZ" altLang="cs-CZ" sz="32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PŘÍNOS PRÁCE</a:t>
            </a:r>
            <a:endParaRPr lang="cs-CZ" altLang="cs-CZ" sz="32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91126" y="2342572"/>
            <a:ext cx="10017408" cy="2832756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cs-CZ" altLang="cs-CZ" sz="2400" dirty="0" smtClean="0">
                <a:latin typeface="Arial" charset="0"/>
                <a:cs typeface="Arial" charset="0"/>
              </a:rPr>
              <a:t>Přehledný, rychlý a komfortní přestup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cs-CZ" altLang="cs-CZ" sz="2400" dirty="0" smtClean="0">
                <a:latin typeface="Arial" charset="0"/>
                <a:cs typeface="Arial" charset="0"/>
              </a:rPr>
              <a:t>Bezbariérový a bezpečný přestup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cs-CZ" altLang="cs-CZ" sz="2400" dirty="0" smtClean="0">
                <a:latin typeface="Arial" charset="0"/>
                <a:cs typeface="Arial" charset="0"/>
              </a:rPr>
              <a:t>Zkrácení cestovní doby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cs-CZ" altLang="cs-CZ" sz="2400" dirty="0" smtClean="0">
                <a:latin typeface="Arial" charset="0"/>
                <a:cs typeface="Arial" charset="0"/>
              </a:rPr>
              <a:t>Vybavenost přestupních bodů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cs-CZ" altLang="cs-CZ" sz="2400" dirty="0" smtClean="0">
                <a:latin typeface="Arial" charset="0"/>
                <a:cs typeface="Arial" charset="0"/>
              </a:rPr>
              <a:t>Zatraktivnění VHD, více cestujících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endParaRPr lang="cs-CZ" altLang="cs-CZ" sz="24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endParaRPr lang="cs-CZ" altLang="cs-CZ" sz="2400" dirty="0" smtClean="0"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endParaRPr lang="cs-CZ" altLang="cs-CZ" sz="2400" dirty="0">
              <a:latin typeface="Arial" charset="0"/>
              <a:cs typeface="Arial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cs-CZ" altLang="cs-CZ" dirty="0" smtClean="0">
              <a:latin typeface="Arial" charset="0"/>
              <a:cs typeface="Arial" charset="0"/>
            </a:endParaRPr>
          </a:p>
          <a:p>
            <a:pPr eaLnBrk="1" hangingPunct="1"/>
            <a:endParaRPr lang="cs-CZ" altLang="cs-CZ" dirty="0" smtClean="0">
              <a:latin typeface="Arial" charset="0"/>
              <a:cs typeface="Arial" charset="0"/>
            </a:endParaRPr>
          </a:p>
          <a:p>
            <a:pPr eaLnBrk="1" hangingPunct="1"/>
            <a:endParaRPr lang="cs-CZ" altLang="cs-CZ" dirty="0" smtClean="0">
              <a:latin typeface="Arial" charset="0"/>
              <a:cs typeface="Arial" charset="0"/>
            </a:endParaRPr>
          </a:p>
          <a:p>
            <a:pPr eaLnBrk="1" hangingPunct="1"/>
            <a:endParaRPr lang="cs-CZ" altLang="cs-CZ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41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Vlnění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2219</TotalTime>
  <Words>455</Words>
  <Application>Microsoft Macintosh PowerPoint</Application>
  <PresentationFormat>Vlastní</PresentationFormat>
  <Paragraphs>71</Paragraphs>
  <Slides>12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9" baseType="lpstr">
      <vt:lpstr>Calibri</vt:lpstr>
      <vt:lpstr>Century Schoolbook</vt:lpstr>
      <vt:lpstr>Courier New</vt:lpstr>
      <vt:lpstr>Wingdings</vt:lpstr>
      <vt:lpstr>Wingdings 2</vt:lpstr>
      <vt:lpstr>Arial</vt:lpstr>
      <vt:lpstr>Arkýř</vt:lpstr>
      <vt:lpstr> ANALÝZA PŘESTUPNÍCH BODŮ V RÁMCI VYBRANÉHO ÚSEKU PID</vt:lpstr>
      <vt:lpstr>Motivace a důvody k výběru daného tématu</vt:lpstr>
      <vt:lpstr>Cíl práce</vt:lpstr>
      <vt:lpstr>Výzkumný problém</vt:lpstr>
      <vt:lpstr>Použité metody</vt:lpstr>
      <vt:lpstr>Dosažené výsledky a návrhy opatření  výzkumná otázka 1</vt:lpstr>
      <vt:lpstr> Dosažené výsledky a návrhy opatření  výzkumná otázka 2</vt:lpstr>
      <vt:lpstr>Dosažené výsledky a návrhy opatření  výzkumná otázka 3</vt:lpstr>
      <vt:lpstr>PŘÍNOS PRÁCE</vt:lpstr>
      <vt:lpstr>Závěrečné shrnutí</vt:lpstr>
      <vt:lpstr>Doplňující dotazy</vt:lpstr>
      <vt:lpstr>Děkuji za pozornost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Analýza bezpečnosti a plynulosti silničního provozu ve vybrané lokalitě</dc:title>
  <dc:creator>Miroslav Šťastný</dc:creator>
  <cp:lastModifiedBy>brejska.filip@gmail.com</cp:lastModifiedBy>
  <cp:revision>47</cp:revision>
  <dcterms:created xsi:type="dcterms:W3CDTF">2017-06-08T19:39:07Z</dcterms:created>
  <dcterms:modified xsi:type="dcterms:W3CDTF">2017-06-20T18:34:49Z</dcterms:modified>
</cp:coreProperties>
</file>