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4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 anchorCtr="0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30000">
              <a:schemeClr val="bg2">
                <a:lumMod val="75000"/>
              </a:schemeClr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cs-CZ" sz="32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Racionalizace skladové logistiky ve společnosti  Disk CZ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13176"/>
            <a:ext cx="6881192" cy="720080"/>
          </a:xfrm>
        </p:spPr>
        <p:txBody>
          <a:bodyPr>
            <a:noAutofit/>
          </a:bodyPr>
          <a:lstStyle/>
          <a:p>
            <a:pPr algn="just"/>
            <a:r>
              <a:rPr kumimoji="0" lang="cs-CZ" sz="1200" b="1" kern="1200" dirty="0" smtClean="0">
                <a:solidFill>
                  <a:schemeClr val="tx2"/>
                </a:solidFill>
                <a:latin typeface="+mn-lt"/>
              </a:rPr>
              <a:t>Autor bakalářské práce : Martin </a:t>
            </a:r>
            <a:r>
              <a:rPr kumimoji="0" lang="cs-CZ" sz="1200" b="1" kern="1200" dirty="0" err="1" smtClean="0">
                <a:solidFill>
                  <a:schemeClr val="tx2"/>
                </a:solidFill>
                <a:latin typeface="+mn-lt"/>
              </a:rPr>
              <a:t>Skočdopole</a:t>
            </a:r>
            <a:endParaRPr kumimoji="0" lang="cs-CZ" sz="1200" b="1" kern="1200" dirty="0" smtClean="0">
              <a:solidFill>
                <a:schemeClr val="tx2"/>
              </a:solidFill>
              <a:latin typeface="+mn-lt"/>
            </a:endParaRPr>
          </a:p>
          <a:p>
            <a:pPr algn="just"/>
            <a:r>
              <a:rPr lang="cs-CZ" sz="1200" b="1" dirty="0" smtClean="0">
                <a:latin typeface="+mn-lt"/>
              </a:rPr>
              <a:t>Vedoucí bakalářské práce : Ing. Martina </a:t>
            </a:r>
            <a:r>
              <a:rPr lang="cs-CZ" sz="1200" b="1" dirty="0" err="1" smtClean="0">
                <a:latin typeface="+mn-lt"/>
              </a:rPr>
              <a:t>Hlatká</a:t>
            </a:r>
            <a:endParaRPr lang="cs-CZ" sz="1200" b="1" dirty="0" smtClean="0">
              <a:latin typeface="+mn-lt"/>
            </a:endParaRPr>
          </a:p>
          <a:p>
            <a:pPr algn="just"/>
            <a:r>
              <a:rPr lang="cs-CZ" sz="1200" b="1" dirty="0" smtClean="0">
                <a:latin typeface="+mn-lt"/>
              </a:rPr>
              <a:t>Oponent bakalářské práce : Ing. </a:t>
            </a:r>
            <a:r>
              <a:rPr lang="cs-CZ" sz="1200" b="1" dirty="0" err="1" smtClean="0">
                <a:latin typeface="+mn-lt"/>
              </a:rPr>
              <a:t>Mária</a:t>
            </a:r>
            <a:r>
              <a:rPr lang="cs-CZ" sz="1200" b="1" dirty="0" smtClean="0">
                <a:latin typeface="+mn-lt"/>
              </a:rPr>
              <a:t> Chovancová</a:t>
            </a:r>
            <a:endParaRPr lang="cs-CZ" sz="1200" b="1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0466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cs typeface="Times New Roman" panose="02020603050405020304" pitchFamily="18" charset="0"/>
              </a:rPr>
              <a:t>Vysoká škola technická a ekonomická </a:t>
            </a:r>
          </a:p>
          <a:p>
            <a:pPr algn="ctr"/>
            <a:r>
              <a:rPr lang="cs-CZ" sz="3200" b="1" dirty="0" smtClean="0">
                <a:cs typeface="Times New Roman" panose="02020603050405020304" pitchFamily="18" charset="0"/>
              </a:rPr>
              <a:t>Technicko-technologický ústav</a:t>
            </a:r>
            <a:endParaRPr lang="de-AT" sz="32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Doplňující dotazy</a:t>
            </a:r>
            <a:endParaRPr lang="cs-CZ" b="1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1357298"/>
            <a:ext cx="83582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 smtClean="0"/>
              <a:t>Budou Vámi navržená opatření zavedeny ve firmě? A konkrétně která varianta?</a:t>
            </a:r>
          </a:p>
          <a:p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396"/>
            <a:ext cx="10572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</a:rPr>
              <a:t>Konec prezentace</a:t>
            </a:r>
            <a:endParaRPr lang="cs-CZ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2643182"/>
            <a:ext cx="81439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dirty="0" smtClean="0"/>
              <a:t>Děkuji za pozornost</a:t>
            </a:r>
            <a:endParaRPr lang="cs-CZ" sz="2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b="1" dirty="0" err="1">
                <a:latin typeface="+mn-lt"/>
              </a:rPr>
              <a:t>Motivace</a:t>
            </a:r>
            <a:r>
              <a:rPr lang="de-AT" b="1" dirty="0">
                <a:latin typeface="+mn-lt"/>
              </a:rPr>
              <a:t> a </a:t>
            </a:r>
            <a:r>
              <a:rPr lang="de-AT" b="1" dirty="0" err="1">
                <a:latin typeface="+mn-lt"/>
              </a:rPr>
              <a:t>důvody</a:t>
            </a:r>
            <a:r>
              <a:rPr lang="de-AT" b="1" dirty="0">
                <a:latin typeface="+mn-lt"/>
              </a:rPr>
              <a:t/>
            </a:r>
            <a:br>
              <a:rPr lang="de-AT" b="1" dirty="0">
                <a:latin typeface="+mn-lt"/>
              </a:rPr>
            </a:br>
            <a:r>
              <a:rPr lang="de-AT" b="1" dirty="0">
                <a:latin typeface="+mn-lt"/>
              </a:rPr>
              <a:t>k </a:t>
            </a:r>
            <a:r>
              <a:rPr lang="cs-CZ" b="1" dirty="0" smtClean="0">
                <a:latin typeface="+mn-lt"/>
              </a:rPr>
              <a:t>výběru tématu</a:t>
            </a:r>
            <a:endParaRPr lang="cs-CZ" b="1" dirty="0">
              <a:latin typeface="+mn-lt"/>
            </a:endParaRPr>
          </a:p>
        </p:txBody>
      </p:sp>
      <p:sp>
        <p:nvSpPr>
          <p:cNvPr id="4" name="Zástupný symbol pro obsah 3"/>
          <p:cNvSpPr txBox="1">
            <a:spLocks noGrp="1"/>
          </p:cNvSpPr>
          <p:nvPr>
            <p:ph sz="quarter" idx="1"/>
          </p:nvPr>
        </p:nvSpPr>
        <p:spPr>
          <a:xfrm>
            <a:off x="457200" y="1219200"/>
            <a:ext cx="8229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cs typeface="Times New Roman" panose="02020603050405020304" pitchFamily="18" charset="0"/>
              </a:rPr>
              <a:t>Zaměstnání na technologické pozici ve vybrané společnosti</a:t>
            </a:r>
          </a:p>
          <a:p>
            <a:pPr marL="0" indent="0">
              <a:buNone/>
            </a:pPr>
            <a:endParaRPr lang="cs-CZ" dirty="0" smtClean="0">
              <a:cs typeface="Times New Roman" panose="02020603050405020304" pitchFamily="18" charset="0"/>
            </a:endParaRPr>
          </a:p>
          <a:p>
            <a:r>
              <a:rPr lang="cs-CZ" dirty="0" smtClean="0">
                <a:cs typeface="Times New Roman" panose="02020603050405020304" pitchFamily="18" charset="0"/>
              </a:rPr>
              <a:t>Praktická orientace v dané problematice</a:t>
            </a:r>
          </a:p>
          <a:p>
            <a:pPr marL="0" indent="0">
              <a:buNone/>
            </a:pPr>
            <a:endParaRPr lang="cs-CZ" dirty="0" smtClean="0">
              <a:cs typeface="Times New Roman" panose="02020603050405020304" pitchFamily="18" charset="0"/>
            </a:endParaRPr>
          </a:p>
          <a:p>
            <a:r>
              <a:rPr lang="cs-CZ" dirty="0" smtClean="0">
                <a:cs typeface="Times New Roman" panose="02020603050405020304" pitchFamily="18" charset="0"/>
              </a:rPr>
              <a:t>Možnost aplikování výsledků v praxi</a:t>
            </a:r>
          </a:p>
          <a:p>
            <a:pPr algn="ctr"/>
            <a:endParaRPr lang="cs-CZ" sz="3000" dirty="0" smtClean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de-AT" sz="3000" b="1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96"/>
            <a:ext cx="1271557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Cíl práce</a:t>
            </a:r>
            <a:endParaRPr lang="cs-CZ" b="1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85689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/>
              <a:t>Cílem práce je na základě analýzy logistických aktivit společnosti </a:t>
            </a:r>
            <a:r>
              <a:rPr lang="cs-CZ" sz="2600" dirty="0" smtClean="0"/>
              <a:t>Disk CZ </a:t>
            </a:r>
            <a:r>
              <a:rPr lang="cs-CZ" sz="2600" dirty="0"/>
              <a:t>přehodnotit její skladovou logistiku a navrhnou racionalizační opatření. V závěru provést vyhodnocení ekonomických dopadů návrhových opatření na firmu. </a:t>
            </a:r>
            <a:endParaRPr lang="de-AT" sz="2600" dirty="0"/>
          </a:p>
          <a:p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429396"/>
            <a:ext cx="10572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90600"/>
          </a:xfrm>
        </p:spPr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Společnost DISK CZ s.r.o. 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Výroba lyží v závodu v Českých Budějovicích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Skladování materiálů ve zvláštních podmínkách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</a:t>
            </a:r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otřeba rozšíření kapacity stávajícího chladícího skladu s ohledem na navyšování výroby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</a:t>
            </a:r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ylepšení zmetkovitosti pomocí efektivnějšího skladování laminátových komponentů</a:t>
            </a:r>
          </a:p>
          <a:p>
            <a:endParaRPr kumimoji="0"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429396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Použité metody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Metoda sběru, shromažďování a zpracování dat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Metoda analýzy a syntézy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Komparace dvou nastalých variant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Výkresová dokumentace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Doba návratnosti investice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0600"/>
          </a:xfrm>
        </p:spPr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Popis stávajícího stavu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Aktuální schéma chladícího skladu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88840"/>
            <a:ext cx="54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429396"/>
            <a:ext cx="10572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Varianta 1 – reorganizace 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Navýšení skladovací kapacity pomocí reorganizace skladového prostoru</a:t>
            </a:r>
          </a:p>
          <a:p>
            <a:pPr marL="0" indent="0">
              <a:buNone/>
            </a:pPr>
            <a:endParaRPr kumimoji="0"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48" y="2636913"/>
            <a:ext cx="54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0" lang="cs-CZ" b="1" kern="1200" dirty="0" smtClean="0">
                <a:solidFill>
                  <a:schemeClr val="tx2"/>
                </a:solidFill>
                <a:latin typeface="+mn-lt"/>
              </a:rPr>
              <a:t>Varianta 2 – výstavba nového chladícího objektu</a:t>
            </a:r>
            <a:endParaRPr lang="cs-CZ" b="1" dirty="0">
              <a:latin typeface="+mn-lt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Využití stávajících skladovacích prostor. Výstavba počítá i s dalším navýšením výroby. </a:t>
            </a:r>
          </a:p>
          <a:p>
            <a:r>
              <a:rPr lang="cs-CZ" dirty="0" smtClean="0"/>
              <a:t>Laminátový materiál přesunut blíže ke druhému středisku.</a:t>
            </a:r>
            <a:endParaRPr kumimoji="0"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580"/>
            <a:ext cx="8225065" cy="257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+mn-lt"/>
              </a:rPr>
              <a:t>Závěrečné shrnutí</a:t>
            </a:r>
            <a:endParaRPr lang="de-AT" b="1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596" y="1214422"/>
            <a:ext cx="83582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Výběr varianty č. 2 – výstavba nového chladícího skladu v prostorách výrobního závodu</a:t>
            </a:r>
          </a:p>
          <a:p>
            <a:pPr>
              <a:buFont typeface="Arial" pitchFamily="34" charset="0"/>
              <a:buChar char="•"/>
            </a:pPr>
            <a:endParaRPr lang="cs-CZ" sz="2600" dirty="0" smtClean="0"/>
          </a:p>
          <a:p>
            <a:r>
              <a:rPr lang="cs-CZ" sz="2600" i="1" dirty="0" smtClean="0"/>
              <a:t>Výhody navržené varianty</a:t>
            </a:r>
          </a:p>
          <a:p>
            <a:r>
              <a:rPr lang="cs-CZ" sz="2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nízká doba návratnosti investice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zefektivnění skladovacího procesu laminátového materiálu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snížení zmetkovitosti způsobené vlivem nedostatečně uchovávaného materiálu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restrukturalizace a reorganizace nevhodně řešeného skladovacího prostoru v divizi NPU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70835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228269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eb71313-1cf6-4961-b6ce-0c29fc5284b9">english</DirectSourceMarket>
    <ApprovalStatus xmlns="4eb71313-1cf6-4961-b6ce-0c29fc5284b9">InProgress</ApprovalStatus>
    <MarketSpecific xmlns="4eb71313-1cf6-4961-b6ce-0c29fc5284b9" xsi:nil="true"/>
    <PrimaryImageGen xmlns="4eb71313-1cf6-4961-b6ce-0c29fc5284b9">true</PrimaryImageGen>
    <ThumbnailAssetId xmlns="4eb71313-1cf6-4961-b6ce-0c29fc5284b9" xsi:nil="true"/>
    <NumericId xmlns="4eb71313-1cf6-4961-b6ce-0c29fc5284b9">-1</NumericId>
    <TPFriendlyName xmlns="4eb71313-1cf6-4961-b6ce-0c29fc5284b9">Prezentace věnovaná týmové práci</TPFriendlyName>
    <BusinessGroup xmlns="4eb71313-1cf6-4961-b6ce-0c29fc5284b9" xsi:nil="true"/>
    <APEditor xmlns="4eb71313-1cf6-4961-b6ce-0c29fc5284b9">
      <UserInfo>
        <DisplayName>REDMOND\v-luannv</DisplayName>
        <AccountId>90</AccountId>
        <AccountType/>
      </UserInfo>
    </APEditor>
    <SourceTitle xmlns="4eb71313-1cf6-4961-b6ce-0c29fc5284b9">Teamwork presentation</SourceTitle>
    <OpenTemplate xmlns="4eb71313-1cf6-4961-b6ce-0c29fc5284b9">true</OpenTemplate>
    <UALocComments xmlns="4eb71313-1cf6-4961-b6ce-0c29fc5284b9" xsi:nil="true"/>
    <ParentAssetId xmlns="4eb71313-1cf6-4961-b6ce-0c29fc5284b9" xsi:nil="true"/>
    <IntlLangReviewDate xmlns="4eb71313-1cf6-4961-b6ce-0c29fc5284b9" xsi:nil="true"/>
    <PublishStatusLookup xmlns="4eb71313-1cf6-4961-b6ce-0c29fc5284b9">
      <Value>53104</Value>
      <Value>321201</Value>
    </PublishStatusLookup>
    <LastPublishResultLookup xmlns="4eb71313-1cf6-4961-b6ce-0c29fc5284b9" xsi:nil="true"/>
    <MachineTranslated xmlns="4eb71313-1cf6-4961-b6ce-0c29fc5284b9">false</MachineTranslated>
    <OriginalSourceMarket xmlns="4eb71313-1cf6-4961-b6ce-0c29fc5284b9">english</OriginalSourceMarket>
    <TPInstallLocation xmlns="4eb71313-1cf6-4961-b6ce-0c29fc5284b9">{My Templates}</TPInstallLocation>
    <ClipArtFilename xmlns="4eb71313-1cf6-4961-b6ce-0c29fc5284b9" xsi:nil="true"/>
    <ContentItem xmlns="4eb71313-1cf6-4961-b6ce-0c29fc5284b9" xsi:nil="true"/>
    <APDescription xmlns="4eb71313-1cf6-4961-b6ce-0c29fc5284b9" xsi:nil="true"/>
    <EditorialStatus xmlns="4eb71313-1cf6-4961-b6ce-0c29fc5284b9" xsi:nil="true"/>
    <PublishTargets xmlns="4eb71313-1cf6-4961-b6ce-0c29fc5284b9">OfficeOnline</PublishTargets>
    <TPLaunchHelpLinkType xmlns="4eb71313-1cf6-4961-b6ce-0c29fc5284b9">Template</TPLaunchHelpLinkType>
    <TimesCloned xmlns="4eb71313-1cf6-4961-b6ce-0c29fc5284b9" xsi:nil="true"/>
    <LastModifiedDateTime xmlns="4eb71313-1cf6-4961-b6ce-0c29fc5284b9" xsi:nil="true"/>
    <Provider xmlns="4eb71313-1cf6-4961-b6ce-0c29fc5284b9">EY006220130</Provider>
    <AssetStart xmlns="4eb71313-1cf6-4961-b6ce-0c29fc5284b9">2009-01-02T00:00:00+00:00</AssetStart>
    <LastHandOff xmlns="4eb71313-1cf6-4961-b6ce-0c29fc5284b9" xsi:nil="true"/>
    <AcquiredFrom xmlns="4eb71313-1cf6-4961-b6ce-0c29fc5284b9" xsi:nil="true"/>
    <TPClientViewer xmlns="4eb71313-1cf6-4961-b6ce-0c29fc5284b9">Microsoft Office PowerPoint</TPClientViewer>
    <ArtSampleDocs xmlns="4eb71313-1cf6-4961-b6ce-0c29fc5284b9" xsi:nil="true"/>
    <UACurrentWords xmlns="4eb71313-1cf6-4961-b6ce-0c29fc5284b9">0</UACurrentWords>
    <UALocRecommendation xmlns="4eb71313-1cf6-4961-b6ce-0c29fc5284b9">Localize</UALocRecommendation>
    <IsDeleted xmlns="4eb71313-1cf6-4961-b6ce-0c29fc5284b9">false</IsDeleted>
    <ShowIn xmlns="4eb71313-1cf6-4961-b6ce-0c29fc5284b9" xsi:nil="true"/>
    <UANotes xmlns="4eb71313-1cf6-4961-b6ce-0c29fc5284b9" xsi:nil="true"/>
    <TemplateStatus xmlns="4eb71313-1cf6-4961-b6ce-0c29fc5284b9" xsi:nil="true"/>
    <CSXHash xmlns="4eb71313-1cf6-4961-b6ce-0c29fc5284b9" xsi:nil="true"/>
    <VoteCount xmlns="4eb71313-1cf6-4961-b6ce-0c29fc5284b9" xsi:nil="true"/>
    <DSATActionTaken xmlns="4eb71313-1cf6-4961-b6ce-0c29fc5284b9" xsi:nil="true"/>
    <AssetExpire xmlns="4eb71313-1cf6-4961-b6ce-0c29fc5284b9">2029-05-12T00:00:00+00:00</AssetExpire>
    <CSXSubmissionMarket xmlns="4eb71313-1cf6-4961-b6ce-0c29fc5284b9" xsi:nil="true"/>
    <SubmitterId xmlns="4eb71313-1cf6-4961-b6ce-0c29fc5284b9" xsi:nil="true"/>
    <TPExecutable xmlns="4eb71313-1cf6-4961-b6ce-0c29fc5284b9" xsi:nil="true"/>
    <AssetType xmlns="4eb71313-1cf6-4961-b6ce-0c29fc5284b9">TP</AssetType>
    <CSXSubmissionDate xmlns="4eb71313-1cf6-4961-b6ce-0c29fc5284b9" xsi:nil="true"/>
    <ApprovalLog xmlns="4eb71313-1cf6-4961-b6ce-0c29fc5284b9" xsi:nil="true"/>
    <CSXUpdate xmlns="4eb71313-1cf6-4961-b6ce-0c29fc5284b9">false</CSXUpdate>
    <BugNumber xmlns="4eb71313-1cf6-4961-b6ce-0c29fc5284b9" xsi:nil="true"/>
    <Milestone xmlns="4eb71313-1cf6-4961-b6ce-0c29fc5284b9" xsi:nil="true"/>
    <TPComponent xmlns="4eb71313-1cf6-4961-b6ce-0c29fc5284b9">PPTFiles</TPComponent>
    <OriginAsset xmlns="4eb71313-1cf6-4961-b6ce-0c29fc5284b9" xsi:nil="true"/>
    <AssetId xmlns="4eb71313-1cf6-4961-b6ce-0c29fc5284b9">TP010228269</AssetId>
    <TPApplication xmlns="4eb71313-1cf6-4961-b6ce-0c29fc5284b9">PowerPoint</TPApplication>
    <TPLaunchHelpLink xmlns="4eb71313-1cf6-4961-b6ce-0c29fc5284b9" xsi:nil="true"/>
    <IntlLocPriority xmlns="4eb71313-1cf6-4961-b6ce-0c29fc5284b9" xsi:nil="true"/>
    <HandoffToMSDN xmlns="4eb71313-1cf6-4961-b6ce-0c29fc5284b9" xsi:nil="true"/>
    <PlannedPubDate xmlns="4eb71313-1cf6-4961-b6ce-0c29fc5284b9" xsi:nil="true"/>
    <IntlLangReviewer xmlns="4eb71313-1cf6-4961-b6ce-0c29fc5284b9" xsi:nil="true"/>
    <CrawlForDependencies xmlns="4eb71313-1cf6-4961-b6ce-0c29fc5284b9">false</CrawlForDependencies>
    <TrustLevel xmlns="4eb71313-1cf6-4961-b6ce-0c29fc5284b9">1 Microsoft Managed Content</TrustLevel>
    <IsSearchable xmlns="4eb71313-1cf6-4961-b6ce-0c29fc5284b9">false</IsSearchable>
    <TPNamespace xmlns="4eb71313-1cf6-4961-b6ce-0c29fc5284b9">POWERPNT</TPNamespace>
    <Markets xmlns="4eb71313-1cf6-4961-b6ce-0c29fc5284b9"/>
    <UAProjectedTotalWords xmlns="4eb71313-1cf6-4961-b6ce-0c29fc5284b9" xsi:nil="true"/>
    <IntlLangReview xmlns="4eb71313-1cf6-4961-b6ce-0c29fc5284b9" xsi:nil="true"/>
    <OutputCachingOn xmlns="4eb71313-1cf6-4961-b6ce-0c29fc5284b9">false</OutputCachingOn>
    <APAuthor xmlns="4eb71313-1cf6-4961-b6ce-0c29fc5284b9">
      <UserInfo>
        <DisplayName>REDMOND\cynvey</DisplayName>
        <AccountId>213</AccountId>
        <AccountType/>
      </UserInfo>
    </APAuthor>
    <TPAppVersion xmlns="4eb71313-1cf6-4961-b6ce-0c29fc5284b9">12</TPAppVersion>
    <TPCommandLine xmlns="4eb71313-1cf6-4961-b6ce-0c29fc5284b9">{PP} /n {FilePath}</TPCommandLine>
    <EditorialTags xmlns="4eb71313-1cf6-4961-b6ce-0c29fc5284b9" xsi:nil="true"/>
    <Providers xmlns="4eb71313-1cf6-4961-b6ce-0c29fc5284b9" xsi:nil="true"/>
    <FriendlyTitle xmlns="4eb71313-1cf6-4961-b6ce-0c29fc5284b9" xsi:nil="true"/>
    <OOCacheId xmlns="4eb71313-1cf6-4961-b6ce-0c29fc5284b9" xsi:nil="true"/>
    <Downloads xmlns="4eb71313-1cf6-4961-b6ce-0c29fc5284b9">0</Downloads>
    <LegacyData xmlns="4eb71313-1cf6-4961-b6ce-0c29fc5284b9" xsi:nil="true"/>
    <Manager xmlns="4eb71313-1cf6-4961-b6ce-0c29fc5284b9" xsi:nil="true"/>
    <PolicheckWords xmlns="4eb71313-1cf6-4961-b6ce-0c29fc5284b9" xsi:nil="true"/>
    <TemplateTemplateType xmlns="4eb71313-1cf6-4961-b6ce-0c29fc5284b9">PowerPoint 12 Default</TemplateTemplateType>
    <LocNewPublishedVersionLookup xmlns="4eb71313-1cf6-4961-b6ce-0c29fc5284b9" xsi:nil="true"/>
    <FeatureTagsTaxHTField0 xmlns="4eb71313-1cf6-4961-b6ce-0c29fc5284b9">
      <Terms xmlns="http://schemas.microsoft.com/office/infopath/2007/PartnerControls"/>
    </FeatureTagsTaxHTField0>
    <LocOverallLocStatusLookup xmlns="4eb71313-1cf6-4961-b6ce-0c29fc5284b9" xsi:nil="true"/>
    <LocOverallPublishStatusLookup xmlns="4eb71313-1cf6-4961-b6ce-0c29fc5284b9" xsi:nil="true"/>
    <InternalTagsTaxHTField0 xmlns="4eb71313-1cf6-4961-b6ce-0c29fc5284b9">
      <Terms xmlns="http://schemas.microsoft.com/office/infopath/2007/PartnerControls"/>
    </InternalTagsTaxHTField0>
    <LocProcessedForMarketsLookup xmlns="4eb71313-1cf6-4961-b6ce-0c29fc5284b9" xsi:nil="true"/>
    <RecommendationsModifier xmlns="4eb71313-1cf6-4961-b6ce-0c29fc5284b9" xsi:nil="true"/>
    <LocOverallHandbackStatusLookup xmlns="4eb71313-1cf6-4961-b6ce-0c29fc5284b9" xsi:nil="true"/>
    <LocLastLocAttemptVersionLookup xmlns="4eb71313-1cf6-4961-b6ce-0c29fc5284b9">65807</LocLastLocAttemptVersionLookup>
    <LocLastLocAttemptVersionTypeLookup xmlns="4eb71313-1cf6-4961-b6ce-0c29fc5284b9" xsi:nil="true"/>
    <LocProcessedForHandoffsLookup xmlns="4eb71313-1cf6-4961-b6ce-0c29fc5284b9" xsi:nil="true"/>
    <LocalizationTagsTaxHTField0 xmlns="4eb71313-1cf6-4961-b6ce-0c29fc5284b9">
      <Terms xmlns="http://schemas.microsoft.com/office/infopath/2007/PartnerControls"/>
    </LocalizationTagsTaxHTField0>
    <LocPublishedLinkedAssetsLookup xmlns="4eb71313-1cf6-4961-b6ce-0c29fc5284b9" xsi:nil="true"/>
    <LocPublishedDependentAssetsLookup xmlns="4eb71313-1cf6-4961-b6ce-0c29fc5284b9" xsi:nil="true"/>
    <LocOverallPreviewStatusLookup xmlns="4eb71313-1cf6-4961-b6ce-0c29fc5284b9" xsi:nil="true"/>
    <TaxCatchAll xmlns="4eb71313-1cf6-4961-b6ce-0c29fc5284b9"/>
    <LocComments xmlns="4eb71313-1cf6-4961-b6ce-0c29fc5284b9" xsi:nil="true"/>
    <LocManualTestRequired xmlns="4eb71313-1cf6-4961-b6ce-0c29fc5284b9" xsi:nil="true"/>
    <ScenarioTagsTaxHTField0 xmlns="4eb71313-1cf6-4961-b6ce-0c29fc5284b9">
      <Terms xmlns="http://schemas.microsoft.com/office/infopath/2007/PartnerControls"/>
    </ScenarioTagsTaxHTField0>
    <CampaignTagsTaxHTField0 xmlns="4eb71313-1cf6-4961-b6ce-0c29fc5284b9">
      <Terms xmlns="http://schemas.microsoft.com/office/infopath/2007/PartnerControls"/>
    </CampaignTagsTaxHTField0>
    <BlockPublish xmlns="4eb71313-1cf6-4961-b6ce-0c29fc5284b9" xsi:nil="true"/>
    <LocRecommendedHandoff xmlns="4eb71313-1cf6-4961-b6ce-0c29fc5284b9" xsi:nil="true"/>
    <OriginalRelease xmlns="4eb71313-1cf6-4961-b6ce-0c29fc5284b9">14</OriginalRelease>
    <LocMarketGroupTiers2 xmlns="4eb71313-1cf6-4961-b6ce-0c29fc5284b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AC6DD24B17643A43B5911557F59D23340400899CD97D2199F748BA22A48D93649A64" ma:contentTypeVersion="58" ma:contentTypeDescription="Create a new document." ma:contentTypeScope="" ma:versionID="cb85242d804791fa63a999220e43a0bf">
  <xsd:schema xmlns:xsd="http://www.w3.org/2001/XMLSchema" xmlns:xs="http://www.w3.org/2001/XMLSchema" xmlns:p="http://schemas.microsoft.com/office/2006/metadata/properties" xmlns:ns2="4eb71313-1cf6-4961-b6ce-0c29fc5284b9" targetNamespace="http://schemas.microsoft.com/office/2006/metadata/properties" ma:root="true" ma:fieldsID="2e13631c6b34a2889e7ce7c8f1efd12b" ns2:_="">
    <xsd:import namespace="4eb71313-1cf6-4961-b6ce-0c29fc5284b9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71313-1cf6-4961-b6ce-0c29fc5284b9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c3f4d027-4fd8-4cc2-8b85-0841a4458da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5CA8D83B-96EC-4276-857B-79C0D68D41F2}" ma:internalName="CSXSubmissionMarket" ma:readOnly="false" ma:showField="MarketName" ma:web="4eb71313-1cf6-4961-b6ce-0c29fc5284b9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795c8547-23fd-40ca-83e8-685fb4656d05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3E8746B6-F860-4147-B98C-956DED1CEF1C}" ma:internalName="InProjectListLookup" ma:readOnly="true" ma:showField="InProjectList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dd8e871c-dee9-4360-89a8-b52fc0509435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3E8746B6-F860-4147-B98C-956DED1CEF1C}" ma:internalName="LastCompleteVersionLookup" ma:readOnly="true" ma:showField="LastCompleteVersion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3E8746B6-F860-4147-B98C-956DED1CEF1C}" ma:internalName="LastPreviewErrorLookup" ma:readOnly="true" ma:showField="LastPreviewError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3E8746B6-F860-4147-B98C-956DED1CEF1C}" ma:internalName="LastPreviewResultLookup" ma:readOnly="true" ma:showField="LastPreviewResult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3E8746B6-F860-4147-B98C-956DED1CEF1C}" ma:internalName="LastPreviewAttemptDateLookup" ma:readOnly="true" ma:showField="LastPreviewAttemptDat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3E8746B6-F860-4147-B98C-956DED1CEF1C}" ma:internalName="LastPreviewedByLookup" ma:readOnly="true" ma:showField="LastPreviewedBy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3E8746B6-F860-4147-B98C-956DED1CEF1C}" ma:internalName="LastPreviewTimeLookup" ma:readOnly="true" ma:showField="LastPreviewTim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3E8746B6-F860-4147-B98C-956DED1CEF1C}" ma:internalName="LastPreviewVersionLookup" ma:readOnly="true" ma:showField="LastPreviewVersion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3E8746B6-F860-4147-B98C-956DED1CEF1C}" ma:internalName="LastPublishErrorLookup" ma:readOnly="true" ma:showField="LastPublishError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3E8746B6-F860-4147-B98C-956DED1CEF1C}" ma:internalName="LastPublishResultLookup" ma:readOnly="true" ma:showField="LastPublishResult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3E8746B6-F860-4147-B98C-956DED1CEF1C}" ma:internalName="LastPublishAttemptDateLookup" ma:readOnly="true" ma:showField="LastPublishAttemptDat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3E8746B6-F860-4147-B98C-956DED1CEF1C}" ma:internalName="LastPublishedByLookup" ma:readOnly="true" ma:showField="LastPublishedBy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3E8746B6-F860-4147-B98C-956DED1CEF1C}" ma:internalName="LastPublishTimeLookup" ma:readOnly="true" ma:showField="LastPublishTim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3E8746B6-F860-4147-B98C-956DED1CEF1C}" ma:internalName="LastPublishVersionLookup" ma:readOnly="true" ma:showField="LastPublishVersion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23C0E5B4-08EA-4DE1-951E-EEC9D1148E55}" ma:internalName="LocLastLocAttemptVersionLookup" ma:readOnly="false" ma:showField="LastLocAttemptVersion" ma:web="4eb71313-1cf6-4961-b6ce-0c29fc5284b9">
      <xsd:simpleType>
        <xsd:restriction base="dms:Lookup"/>
      </xsd:simpleType>
    </xsd:element>
    <xsd:element name="LocLastLocAttemptVersionTypeLookup" ma:index="71" nillable="true" ma:displayName="Loc Last Loc Attempt Version Type" ma:default="" ma:list="{23C0E5B4-08EA-4DE1-951E-EEC9D1148E55}" ma:internalName="LocLastLocAttemptVersionTypeLookup" ma:readOnly="true" ma:showField="LastLocAttemptVersionType" ma:web="4eb71313-1cf6-4961-b6ce-0c29fc5284b9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23C0E5B4-08EA-4DE1-951E-EEC9D1148E55}" ma:internalName="LocNewPublishedVersionLookup" ma:readOnly="true" ma:showField="NewPublishedVersion" ma:web="4eb71313-1cf6-4961-b6ce-0c29fc5284b9">
      <xsd:simpleType>
        <xsd:restriction base="dms:Lookup"/>
      </xsd:simpleType>
    </xsd:element>
    <xsd:element name="LocOverallHandbackStatusLookup" ma:index="75" nillable="true" ma:displayName="Loc Overall Handback Status" ma:default="" ma:list="{23C0E5B4-08EA-4DE1-951E-EEC9D1148E55}" ma:internalName="LocOverallHandbackStatusLookup" ma:readOnly="true" ma:showField="OverallHandbackStatus" ma:web="4eb71313-1cf6-4961-b6ce-0c29fc5284b9">
      <xsd:simpleType>
        <xsd:restriction base="dms:Lookup"/>
      </xsd:simpleType>
    </xsd:element>
    <xsd:element name="LocOverallLocStatusLookup" ma:index="76" nillable="true" ma:displayName="Loc Overall Localize Status" ma:default="" ma:list="{23C0E5B4-08EA-4DE1-951E-EEC9D1148E55}" ma:internalName="LocOverallLocStatusLookup" ma:readOnly="true" ma:showField="OverallLocStatus" ma:web="4eb71313-1cf6-4961-b6ce-0c29fc5284b9">
      <xsd:simpleType>
        <xsd:restriction base="dms:Lookup"/>
      </xsd:simpleType>
    </xsd:element>
    <xsd:element name="LocOverallPreviewStatusLookup" ma:index="77" nillable="true" ma:displayName="Loc Overall Preview Status" ma:default="" ma:list="{23C0E5B4-08EA-4DE1-951E-EEC9D1148E55}" ma:internalName="LocOverallPreviewStatusLookup" ma:readOnly="true" ma:showField="OverallPreviewStatus" ma:web="4eb71313-1cf6-4961-b6ce-0c29fc5284b9">
      <xsd:simpleType>
        <xsd:restriction base="dms:Lookup"/>
      </xsd:simpleType>
    </xsd:element>
    <xsd:element name="LocOverallPublishStatusLookup" ma:index="78" nillable="true" ma:displayName="Loc Overall Publish Status" ma:default="" ma:list="{23C0E5B4-08EA-4DE1-951E-EEC9D1148E55}" ma:internalName="LocOverallPublishStatusLookup" ma:readOnly="true" ma:showField="OverallPublishStatus" ma:web="4eb71313-1cf6-4961-b6ce-0c29fc5284b9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23C0E5B4-08EA-4DE1-951E-EEC9D1148E55}" ma:internalName="LocProcessedForHandoffsLookup" ma:readOnly="true" ma:showField="ProcessedForHandoffs" ma:web="4eb71313-1cf6-4961-b6ce-0c29fc5284b9">
      <xsd:simpleType>
        <xsd:restriction base="dms:Lookup"/>
      </xsd:simpleType>
    </xsd:element>
    <xsd:element name="LocProcessedForMarketsLookup" ma:index="81" nillable="true" ma:displayName="Loc Processed For Markets" ma:default="" ma:list="{23C0E5B4-08EA-4DE1-951E-EEC9D1148E55}" ma:internalName="LocProcessedForMarketsLookup" ma:readOnly="true" ma:showField="ProcessedForMarkets" ma:web="4eb71313-1cf6-4961-b6ce-0c29fc5284b9">
      <xsd:simpleType>
        <xsd:restriction base="dms:Lookup"/>
      </xsd:simpleType>
    </xsd:element>
    <xsd:element name="LocPublishedDependentAssetsLookup" ma:index="82" nillable="true" ma:displayName="Loc Published Dependent Assets" ma:default="" ma:list="{23C0E5B4-08EA-4DE1-951E-EEC9D1148E55}" ma:internalName="LocPublishedDependentAssetsLookup" ma:readOnly="true" ma:showField="PublishedDependentAssets" ma:web="4eb71313-1cf6-4961-b6ce-0c29fc5284b9">
      <xsd:simpleType>
        <xsd:restriction base="dms:Lookup"/>
      </xsd:simpleType>
    </xsd:element>
    <xsd:element name="LocPublishedLinkedAssetsLookup" ma:index="83" nillable="true" ma:displayName="Loc Published Linked Assets" ma:default="" ma:list="{23C0E5B4-08EA-4DE1-951E-EEC9D1148E55}" ma:internalName="LocPublishedLinkedAssetsLookup" ma:readOnly="true" ma:showField="PublishedLinkedAssets" ma:web="4eb71313-1cf6-4961-b6ce-0c29fc5284b9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a64f61a5-8dda-4b60-92b7-5d2a1238c06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5CA8D83B-96EC-4276-857B-79C0D68D41F2}" ma:internalName="Markets" ma:readOnly="false" ma:showField="MarketNam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3E8746B6-F860-4147-B98C-956DED1CEF1C}" ma:internalName="NumOfRatingsLookup" ma:readOnly="true" ma:showField="NumOfRatings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3E8746B6-F860-4147-B98C-956DED1CEF1C}" ma:internalName="PublishStatusLookup" ma:readOnly="false" ma:showField="PublishStatus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cb8549bf-ef8d-4a3b-b930-30a5e5f6ddcb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4e3c5e03-5af4-47a0-b7f8-ada82367dacf}" ma:internalName="TaxCatchAll" ma:showField="CatchAllData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4e3c5e03-5af4-47a0-b7f8-ada82367dacf}" ma:internalName="TaxCatchAllLabel" ma:readOnly="true" ma:showField="CatchAllDataLabel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A0F0AB-3D4D-4C3B-9ABE-5B1680126A4B}">
  <ds:schemaRefs>
    <ds:schemaRef ds:uri="http://purl.org/dc/elements/1.1/"/>
    <ds:schemaRef ds:uri="http://purl.org/dc/dcmitype/"/>
    <ds:schemaRef ds:uri="4eb71313-1cf6-4961-b6ce-0c29fc5284b9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D013666-919D-475E-AFED-5922830669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7A850-CB2B-40F4-AC77-3123B237B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b71313-1cf6-4961-b6ce-0c29fc5284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tf10228269</Template>
  <TotalTime>0</TotalTime>
  <Words>270</Words>
  <Application>Microsoft Office PowerPoint</Application>
  <PresentationFormat>Předvádění na obrazovce (4:3)</PresentationFormat>
  <Paragraphs>62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tf10228269</vt:lpstr>
      <vt:lpstr>Racionalizace skladové logistiky ve společnosti  Disk CZ</vt:lpstr>
      <vt:lpstr>Motivace a důvody k výběru tématu</vt:lpstr>
      <vt:lpstr>Cíl práce</vt:lpstr>
      <vt:lpstr>Společnost DISK CZ s.r.o. </vt:lpstr>
      <vt:lpstr>Použité metody</vt:lpstr>
      <vt:lpstr>Popis stávajícího stavu</vt:lpstr>
      <vt:lpstr>Varianta 1 – reorganizace </vt:lpstr>
      <vt:lpstr>Varianta 2 – výstavba nového chladícího objektu</vt:lpstr>
      <vt:lpstr>Závěrečné shrnutí</vt:lpstr>
      <vt:lpstr>Doplňující dotazy</vt:lpstr>
      <vt:lpstr>Konec prezentace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2017-06-13T04:19:17Z</dcterms:created>
  <dcterms:modified xsi:type="dcterms:W3CDTF">2017-06-20T06:44:34Z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0x010100AC6DD24B17643A43B5911557F59D23340400899CD97D2199F748BA22A48D93649A64</vt:lpwstr>
  </property>
  <property fmtid="{D5CDD505-2E9C-101B-9397-08002B2CF9AE}" pid="3" name="ImageGenCounter">
    <vt:i4>0</vt:i4>
  </property>
  <property fmtid="{D5CDD505-2E9C-101B-9397-08002B2CF9AE}" pid="4" name="ViolationReportStatus">
    <vt:lpwstr>None</vt:lpwstr>
  </property>
  <property fmtid="{D5CDD505-2E9C-101B-9397-08002B2CF9AE}" pid="5" name="ImageGenStatus">
    <vt:i4>0</vt:i4>
  </property>
  <property fmtid="{D5CDD505-2E9C-101B-9397-08002B2CF9AE}" pid="6" name="PolicheckStatus">
    <vt:i4>0</vt:i4>
  </property>
  <property fmtid="{D5CDD505-2E9C-101B-9397-08002B2CF9AE}" pid="7" name="Applications">
    <vt:lpwstr>67;#Template 12;#53;#PowerPoint 12;#407;#PowerPoint 14</vt:lpwstr>
  </property>
  <property fmtid="{D5CDD505-2E9C-101B-9397-08002B2CF9AE}" pid="8" name="PolicheckCounter">
    <vt:i4>0</vt:i4>
  </property>
  <property fmtid="{D5CDD505-2E9C-101B-9397-08002B2CF9AE}" pid="9" name="APTrustLevel">
    <vt:r8>1</vt:r8>
  </property>
  <property fmtid="{D5CDD505-2E9C-101B-9397-08002B2CF9AE}" pid="10" name="Order">
    <vt:r8>2453200</vt:r8>
  </property>
</Properties>
</file>