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sldIdLst>
    <p:sldId id="256" r:id="rId3"/>
    <p:sldId id="257" r:id="rId4"/>
    <p:sldId id="275" r:id="rId5"/>
    <p:sldId id="273" r:id="rId6"/>
    <p:sldId id="258" r:id="rId7"/>
    <p:sldId id="261" r:id="rId8"/>
    <p:sldId id="262" r:id="rId9"/>
    <p:sldId id="259" r:id="rId10"/>
    <p:sldId id="264" r:id="rId11"/>
    <p:sldId id="263" r:id="rId12"/>
    <p:sldId id="265" r:id="rId13"/>
    <p:sldId id="266" r:id="rId14"/>
    <p:sldId id="267" r:id="rId15"/>
    <p:sldId id="268" r:id="rId16"/>
    <p:sldId id="270" r:id="rId17"/>
    <p:sldId id="274" r:id="rId18"/>
    <p:sldId id="271" r:id="rId19"/>
    <p:sldId id="26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73" autoAdjust="0"/>
  </p:normalViewPr>
  <p:slideViewPr>
    <p:cSldViewPr>
      <p:cViewPr varScale="1">
        <p:scale>
          <a:sx n="84" d="100"/>
          <a:sy n="84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6/20/2017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Optimalizace MHD ve Strakonicích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Vojtěch </a:t>
            </a:r>
            <a:r>
              <a:rPr lang="cs-CZ" dirty="0" err="1"/>
              <a:t>Búda</a:t>
            </a:r>
            <a:endParaRPr lang="cs-CZ" dirty="0"/>
          </a:p>
          <a:p>
            <a:r>
              <a:rPr lang="cs-CZ" dirty="0"/>
              <a:t>Technologie dopravy a přepravy – Logistické technologie</a:t>
            </a:r>
          </a:p>
          <a:p>
            <a:r>
              <a:rPr lang="cs-CZ" dirty="0"/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FA127A66-949D-4F4B-A13E-F1DB32820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86292"/>
              </p:ext>
            </p:extLst>
          </p:nvPr>
        </p:nvGraphicFramePr>
        <p:xfrm>
          <a:off x="1547664" y="2348880"/>
          <a:ext cx="5688632" cy="3240358"/>
        </p:xfrm>
        <a:graphic>
          <a:graphicData uri="http://schemas.openxmlformats.org/drawingml/2006/table">
            <a:tbl>
              <a:tblPr firstRow="1" firstCol="1" bandRow="1"/>
              <a:tblGrid>
                <a:gridCol w="774681">
                  <a:extLst>
                    <a:ext uri="{9D8B030D-6E8A-4147-A177-3AD203B41FA5}">
                      <a16:colId xmlns:a16="http://schemas.microsoft.com/office/drawing/2014/main" val="3227739262"/>
                    </a:ext>
                  </a:extLst>
                </a:gridCol>
                <a:gridCol w="647477">
                  <a:extLst>
                    <a:ext uri="{9D8B030D-6E8A-4147-A177-3AD203B41FA5}">
                      <a16:colId xmlns:a16="http://schemas.microsoft.com/office/drawing/2014/main" val="469988193"/>
                    </a:ext>
                  </a:extLst>
                </a:gridCol>
                <a:gridCol w="711079">
                  <a:extLst>
                    <a:ext uri="{9D8B030D-6E8A-4147-A177-3AD203B41FA5}">
                      <a16:colId xmlns:a16="http://schemas.microsoft.com/office/drawing/2014/main" val="1215494378"/>
                    </a:ext>
                  </a:extLst>
                </a:gridCol>
                <a:gridCol w="711079">
                  <a:extLst>
                    <a:ext uri="{9D8B030D-6E8A-4147-A177-3AD203B41FA5}">
                      <a16:colId xmlns:a16="http://schemas.microsoft.com/office/drawing/2014/main" val="2016461265"/>
                    </a:ext>
                  </a:extLst>
                </a:gridCol>
                <a:gridCol w="711079">
                  <a:extLst>
                    <a:ext uri="{9D8B030D-6E8A-4147-A177-3AD203B41FA5}">
                      <a16:colId xmlns:a16="http://schemas.microsoft.com/office/drawing/2014/main" val="3246031142"/>
                    </a:ext>
                  </a:extLst>
                </a:gridCol>
                <a:gridCol w="711079">
                  <a:extLst>
                    <a:ext uri="{9D8B030D-6E8A-4147-A177-3AD203B41FA5}">
                      <a16:colId xmlns:a16="http://schemas.microsoft.com/office/drawing/2014/main" val="896555029"/>
                    </a:ext>
                  </a:extLst>
                </a:gridCol>
                <a:gridCol w="711079">
                  <a:extLst>
                    <a:ext uri="{9D8B030D-6E8A-4147-A177-3AD203B41FA5}">
                      <a16:colId xmlns:a16="http://schemas.microsoft.com/office/drawing/2014/main" val="2262175593"/>
                    </a:ext>
                  </a:extLst>
                </a:gridCol>
                <a:gridCol w="711079">
                  <a:extLst>
                    <a:ext uri="{9D8B030D-6E8A-4147-A177-3AD203B41FA5}">
                      <a16:colId xmlns:a16="http://schemas.microsoft.com/office/drawing/2014/main" val="1000916505"/>
                    </a:ext>
                  </a:extLst>
                </a:gridCol>
              </a:tblGrid>
              <a:tr h="363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 okrsku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60760"/>
                  </a:ext>
                </a:extLst>
              </a:tr>
              <a:tr h="363394"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 okrsku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27656"/>
                  </a:ext>
                </a:extLst>
              </a:tr>
              <a:tr h="3633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22190"/>
                  </a:ext>
                </a:extLst>
              </a:tr>
              <a:tr h="3633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034847"/>
                  </a:ext>
                </a:extLst>
              </a:tr>
              <a:tr h="3633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604732"/>
                  </a:ext>
                </a:extLst>
              </a:tr>
              <a:tr h="3633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196768"/>
                  </a:ext>
                </a:extLst>
              </a:tr>
              <a:tr h="3633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154686"/>
                  </a:ext>
                </a:extLst>
              </a:tr>
              <a:tr h="6966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38423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22C30E0D-703F-448C-BA38-B603C9D3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Výpočty přepravní kapacity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345AC5E-56F5-439F-87C3-8DA1E9F42377}"/>
              </a:ext>
            </a:extLst>
          </p:cNvPr>
          <p:cNvSpPr/>
          <p:nvPr/>
        </p:nvSpPr>
        <p:spPr>
          <a:xfrm>
            <a:off x="1619672" y="1916832"/>
            <a:ext cx="607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Tabulka 3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: Matice nabídky přepravních míst mezi okrsky</a:t>
            </a:r>
            <a:endParaRPr lang="cs-CZ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4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9406B69-2938-40F9-95F7-4461D7A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nového systému MHD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C8A7377-C1CC-4DD9-8C4C-A352D273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2" y="1556792"/>
            <a:ext cx="8325524" cy="3658097"/>
          </a:xfrm>
        </p:spPr>
      </p:pic>
    </p:spTree>
    <p:extLst>
      <p:ext uri="{BB962C8B-B14F-4D97-AF65-F5344CB8AC3E}">
        <p14:creationId xmlns:p14="http://schemas.microsoft.com/office/powerpoint/2010/main" val="104421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C73CD93-991F-465F-9ECC-C71E8B97A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00" y="1556792"/>
            <a:ext cx="8324720" cy="407491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EF644A7-8741-4DF8-A823-F18D1628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schéma MHD v mapě města</a:t>
            </a:r>
          </a:p>
        </p:txBody>
      </p:sp>
    </p:spTree>
    <p:extLst>
      <p:ext uri="{BB962C8B-B14F-4D97-AF65-F5344CB8AC3E}">
        <p14:creationId xmlns:p14="http://schemas.microsoft.com/office/powerpoint/2010/main" val="20630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AEE023B-8EF0-4D16-9A01-A596796E2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56" y="1584247"/>
            <a:ext cx="4060230" cy="3932986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031188F-AA53-4805-836F-38F017E9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jízdních řádů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C0FDFF-CE75-48D5-9D82-55A9F957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060848"/>
            <a:ext cx="4047546" cy="39604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6BBD12-E478-49CD-BFF6-9AD5DA98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492896"/>
            <a:ext cx="38947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8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4D57806-5443-4E23-A569-567A9B91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Zachovat ceny dospělý 8 Kč, student 5 Kč</a:t>
            </a:r>
          </a:p>
          <a:p>
            <a:r>
              <a:rPr lang="cs-CZ" dirty="0"/>
              <a:t>Poptávka po přepravě v okrsku: </a:t>
            </a:r>
          </a:p>
          <a:p>
            <a:pPr marL="0" indent="0">
              <a:buNone/>
            </a:pPr>
            <a:r>
              <a:rPr lang="cs-CZ" dirty="0"/>
              <a:t>A 1211 míst</a:t>
            </a:r>
          </a:p>
          <a:p>
            <a:pPr marL="0" indent="0">
              <a:buNone/>
            </a:pPr>
            <a:r>
              <a:rPr lang="cs-CZ" dirty="0"/>
              <a:t>B 556 míst</a:t>
            </a:r>
          </a:p>
          <a:p>
            <a:pPr marL="0" indent="0">
              <a:buNone/>
            </a:pPr>
            <a:r>
              <a:rPr lang="cs-CZ" dirty="0"/>
              <a:t>D 684 míst</a:t>
            </a:r>
          </a:p>
          <a:p>
            <a:pPr marL="0" indent="0">
              <a:buNone/>
            </a:pPr>
            <a:r>
              <a:rPr lang="cs-CZ" dirty="0"/>
              <a:t>E 1368 míst ve špičkové hodině.</a:t>
            </a:r>
          </a:p>
          <a:p>
            <a:r>
              <a:rPr lang="cs-CZ" dirty="0"/>
              <a:t>Nabídka přepravních míst je o 1/3 vyšší. Nabídka v okrsku: </a:t>
            </a:r>
          </a:p>
          <a:p>
            <a:pPr marL="0" indent="0">
              <a:buNone/>
            </a:pPr>
            <a:r>
              <a:rPr lang="cs-CZ" dirty="0"/>
              <a:t>A 1574 míst</a:t>
            </a:r>
          </a:p>
          <a:p>
            <a:pPr marL="0" indent="0">
              <a:buNone/>
            </a:pPr>
            <a:r>
              <a:rPr lang="cs-CZ" dirty="0"/>
              <a:t>B 723 míst</a:t>
            </a:r>
          </a:p>
          <a:p>
            <a:pPr marL="0" indent="0">
              <a:buNone/>
            </a:pPr>
            <a:r>
              <a:rPr lang="cs-CZ" dirty="0"/>
              <a:t>D 889 míst</a:t>
            </a:r>
          </a:p>
          <a:p>
            <a:pPr marL="0" indent="0">
              <a:buNone/>
            </a:pPr>
            <a:r>
              <a:rPr lang="cs-CZ" dirty="0"/>
              <a:t>E 1778 míst ve špičkové hodině.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92F462B-B5F0-4B1C-ACEC-A32148AB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práce</a:t>
            </a:r>
          </a:p>
        </p:txBody>
      </p:sp>
    </p:spTree>
    <p:extLst>
      <p:ext uri="{BB962C8B-B14F-4D97-AF65-F5344CB8AC3E}">
        <p14:creationId xmlns:p14="http://schemas.microsoft.com/office/powerpoint/2010/main" val="291950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19EDA10-B91A-4C84-959D-72D6DFCC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Nabídka přepravních míst mezi okrsky:</a:t>
            </a:r>
          </a:p>
          <a:p>
            <a:pPr marL="0" lvl="0" indent="0">
              <a:buNone/>
            </a:pPr>
            <a:r>
              <a:rPr lang="cs-CZ" dirty="0"/>
              <a:t>A </a:t>
            </a:r>
            <a:r>
              <a:rPr lang="cs-CZ" dirty="0" err="1"/>
              <a:t>a</a:t>
            </a:r>
            <a:r>
              <a:rPr lang="cs-CZ" dirty="0"/>
              <a:t> D 211 míst </a:t>
            </a:r>
          </a:p>
          <a:p>
            <a:pPr marL="0" lvl="0" indent="0">
              <a:buNone/>
            </a:pPr>
            <a:r>
              <a:rPr lang="cs-CZ" dirty="0"/>
              <a:t>A </a:t>
            </a:r>
            <a:r>
              <a:rPr lang="cs-CZ" dirty="0" err="1"/>
              <a:t>a</a:t>
            </a:r>
            <a:r>
              <a:rPr lang="cs-CZ" dirty="0"/>
              <a:t> E 423 míst </a:t>
            </a:r>
          </a:p>
          <a:p>
            <a:pPr marL="0" lvl="0" indent="0">
              <a:buNone/>
            </a:pPr>
            <a:r>
              <a:rPr lang="cs-CZ" dirty="0"/>
              <a:t>B a D 97 míst </a:t>
            </a:r>
          </a:p>
          <a:p>
            <a:pPr marL="0" lvl="0" indent="0">
              <a:buNone/>
            </a:pPr>
            <a:r>
              <a:rPr lang="cs-CZ" dirty="0"/>
              <a:t>B a E 194  míst</a:t>
            </a:r>
          </a:p>
          <a:p>
            <a:pPr marL="0" indent="0">
              <a:buNone/>
            </a:pPr>
            <a:r>
              <a:rPr lang="cs-CZ" dirty="0"/>
              <a:t>C a </a:t>
            </a:r>
            <a:r>
              <a:rPr lang="cs-CZ" dirty="0" err="1"/>
              <a:t>A</a:t>
            </a:r>
            <a:r>
              <a:rPr lang="cs-CZ" dirty="0"/>
              <a:t> 394 míst </a:t>
            </a:r>
          </a:p>
          <a:p>
            <a:pPr marL="0" indent="0">
              <a:buNone/>
            </a:pPr>
            <a:r>
              <a:rPr lang="cs-CZ" dirty="0"/>
              <a:t>C a B 181 míst</a:t>
            </a:r>
          </a:p>
          <a:p>
            <a:pPr marL="0" indent="0">
              <a:buNone/>
            </a:pPr>
            <a:r>
              <a:rPr lang="cs-CZ" dirty="0"/>
              <a:t>C a D 581 míst </a:t>
            </a:r>
          </a:p>
          <a:p>
            <a:pPr marL="0" lvl="0" indent="0">
              <a:buNone/>
            </a:pPr>
            <a:r>
              <a:rPr lang="cs-CZ" dirty="0"/>
              <a:t>C a E 1161 míst.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859F8F7-7DFA-4413-9EAC-92E69BAA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práce</a:t>
            </a:r>
          </a:p>
        </p:txBody>
      </p:sp>
    </p:spTree>
    <p:extLst>
      <p:ext uri="{BB962C8B-B14F-4D97-AF65-F5344CB8AC3E}">
        <p14:creationId xmlns:p14="http://schemas.microsoft.com/office/powerpoint/2010/main" val="346034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B2E9FED-6E69-4577-89E3-BCEAF0FD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Zjednodušení linek MHD („napřímení spojů“).</a:t>
            </a:r>
          </a:p>
          <a:p>
            <a:pPr lvl="0"/>
            <a:r>
              <a:rPr lang="cs-CZ" dirty="0"/>
              <a:t>Zjištění skutečné vytíženosti současného systému MHD.  </a:t>
            </a:r>
          </a:p>
          <a:p>
            <a:pPr lvl="0"/>
            <a:r>
              <a:rPr lang="cs-CZ" dirty="0"/>
              <a:t>Zjištění vytíženosti jednotlivých zastávek současného systému MHD.</a:t>
            </a:r>
          </a:p>
          <a:p>
            <a:pPr lvl="0"/>
            <a:r>
              <a:rPr lang="cs-CZ" dirty="0"/>
              <a:t>Zachovat vytížené zastávky a zrušit nevytížené zastávky, případně je přemístit na frekventovanější místo.</a:t>
            </a:r>
          </a:p>
          <a:p>
            <a:pPr lvl="0"/>
            <a:r>
              <a:rPr lang="cs-CZ" dirty="0"/>
              <a:t>Do budoucna se zaměřit na spokojenost cestujících a udělat hloubkový screening např. ve formě dotazníku, důkladného pozorování a sčítání cestujících v jednotlivých spojích a linkách.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F8AD9DD-1B66-4FED-AFAB-9BBC7E83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Navrhnutá opatření</a:t>
            </a:r>
          </a:p>
        </p:txBody>
      </p:sp>
    </p:spTree>
    <p:extLst>
      <p:ext uri="{BB962C8B-B14F-4D97-AF65-F5344CB8AC3E}">
        <p14:creationId xmlns:p14="http://schemas.microsoft.com/office/powerpoint/2010/main" val="26447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1F1F96E-FECC-4071-8C16-3FFE54DA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AD951F-8E97-467F-9314-68BFDA95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CCDF5D-B9E7-4FD1-9C6D-B9A94E08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20486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57ED334-F649-4ED9-9B17-DE97EA621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díváte na zajištění noční dopravní obslužnosti systémem sběrných taxi na zavolání organizované jako doplňkový systém noční obslužnosti např. v rakouském Linci. (ASTAX) Je možné tento systém aplikovat do některého města v ČR ?</a:t>
            </a:r>
          </a:p>
          <a:p>
            <a:r>
              <a:rPr lang="cs-CZ" dirty="0"/>
              <a:t>Sběrné taxi má dané intervaly, ve kterých by zastávkou projíždělo, přijede ale pouze tehdy, pokud si jej cestující 30 min předem zavolá. </a:t>
            </a:r>
            <a:r>
              <a:rPr lang="cs-CZ" dirty="0" err="1"/>
              <a:t>Linz</a:t>
            </a:r>
            <a:r>
              <a:rPr lang="cs-CZ" dirty="0"/>
              <a:t> má 200 tis. obyvatel, bylo by to praktikovatelné v podobně velkých nebo menších městech.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E4264B-F410-4CC4-97C4-AB40B406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a odpovědi na posudky</a:t>
            </a:r>
          </a:p>
        </p:txBody>
      </p:sp>
    </p:spTree>
    <p:extLst>
      <p:ext uri="{BB962C8B-B14F-4D97-AF65-F5344CB8AC3E}">
        <p14:creationId xmlns:p14="http://schemas.microsoft.com/office/powerpoint/2010/main" val="90661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A49B1AE-B927-4DAE-BB16-5D1173C82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Jakým způsobem by bylo možné zjistit data o přepravních objemech mezi Vámi stanovenými okrsky města Strakonice?</a:t>
            </a:r>
          </a:p>
          <a:p>
            <a:r>
              <a:rPr lang="cs-CZ" dirty="0"/>
              <a:t>Data by bylo možné zjistit plošným průzkumem přímo ve vozech MHD a na jednotlivých zastávkách, kde by bylo zjišťováno množství nastupujících a vystupujících cestujících. Dle geografického rozložení zastávek by následně bylo možné určit množství cestujících v jednotlivých okrscích.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68C6E8-B2E5-4C78-9F37-66C05CDC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a odpovědi na posudky</a:t>
            </a:r>
          </a:p>
        </p:txBody>
      </p:sp>
    </p:spTree>
    <p:extLst>
      <p:ext uri="{BB962C8B-B14F-4D97-AF65-F5344CB8AC3E}">
        <p14:creationId xmlns:p14="http://schemas.microsoft.com/office/powerpoint/2010/main" val="289046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MHD mají města nad 10 000 obyvatel.</a:t>
            </a:r>
          </a:p>
          <a:p>
            <a:r>
              <a:rPr lang="cs-CZ" dirty="0"/>
              <a:t>Pro města nad 50 000 obyvatel je již nezbytností.</a:t>
            </a:r>
          </a:p>
          <a:p>
            <a:r>
              <a:rPr lang="cs-CZ" dirty="0"/>
              <a:t>MHD má své výhody a nevýhody.</a:t>
            </a:r>
          </a:p>
          <a:p>
            <a:r>
              <a:rPr lang="cs-CZ" dirty="0"/>
              <a:t>Špatně nastavený systém MHD může znepříjemnit život ve městě.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A077EC-C98A-4BE0-BC8E-40656BB2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Město Strakonice požádalo o návrh optimalizace.</a:t>
            </a:r>
          </a:p>
          <a:p>
            <a:r>
              <a:rPr lang="cs-CZ" dirty="0"/>
              <a:t>Síť MHD je tvořena 4 linkami.</a:t>
            </a:r>
          </a:p>
          <a:p>
            <a:r>
              <a:rPr lang="cs-CZ" dirty="0"/>
              <a:t>Rozložení linek MHD je nevyhovující.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1AF4A8-5E56-4434-8FED-FF071CD5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a důvody k řešení problému</a:t>
            </a:r>
          </a:p>
        </p:txBody>
      </p:sp>
    </p:spTree>
    <p:extLst>
      <p:ext uri="{BB962C8B-B14F-4D97-AF65-F5344CB8AC3E}">
        <p14:creationId xmlns:p14="http://schemas.microsoft.com/office/powerpoint/2010/main" val="281387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4CC1FF4-974E-4874-B384-B128A9E29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952032"/>
              </p:ext>
            </p:extLst>
          </p:nvPr>
        </p:nvGraphicFramePr>
        <p:xfrm>
          <a:off x="1475656" y="2204864"/>
          <a:ext cx="6063757" cy="3202684"/>
        </p:xfrm>
        <a:graphic>
          <a:graphicData uri="http://schemas.openxmlformats.org/drawingml/2006/table">
            <a:tbl>
              <a:tblPr firstRow="1" firstCol="1" bandRow="1"/>
              <a:tblGrid>
                <a:gridCol w="2295016">
                  <a:extLst>
                    <a:ext uri="{9D8B030D-6E8A-4147-A177-3AD203B41FA5}">
                      <a16:colId xmlns:a16="http://schemas.microsoft.com/office/drawing/2014/main" val="1903272616"/>
                    </a:ext>
                  </a:extLst>
                </a:gridCol>
                <a:gridCol w="712792">
                  <a:extLst>
                    <a:ext uri="{9D8B030D-6E8A-4147-A177-3AD203B41FA5}">
                      <a16:colId xmlns:a16="http://schemas.microsoft.com/office/drawing/2014/main" val="2797089648"/>
                    </a:ext>
                  </a:extLst>
                </a:gridCol>
                <a:gridCol w="611477">
                  <a:extLst>
                    <a:ext uri="{9D8B030D-6E8A-4147-A177-3AD203B41FA5}">
                      <a16:colId xmlns:a16="http://schemas.microsoft.com/office/drawing/2014/main" val="2526584578"/>
                    </a:ext>
                  </a:extLst>
                </a:gridCol>
                <a:gridCol w="610759">
                  <a:extLst>
                    <a:ext uri="{9D8B030D-6E8A-4147-A177-3AD203B41FA5}">
                      <a16:colId xmlns:a16="http://schemas.microsoft.com/office/drawing/2014/main" val="4259066290"/>
                    </a:ext>
                  </a:extLst>
                </a:gridCol>
                <a:gridCol w="611477">
                  <a:extLst>
                    <a:ext uri="{9D8B030D-6E8A-4147-A177-3AD203B41FA5}">
                      <a16:colId xmlns:a16="http://schemas.microsoft.com/office/drawing/2014/main" val="1623976199"/>
                    </a:ext>
                  </a:extLst>
                </a:gridCol>
                <a:gridCol w="610759">
                  <a:extLst>
                    <a:ext uri="{9D8B030D-6E8A-4147-A177-3AD203B41FA5}">
                      <a16:colId xmlns:a16="http://schemas.microsoft.com/office/drawing/2014/main" val="1651617293"/>
                    </a:ext>
                  </a:extLst>
                </a:gridCol>
                <a:gridCol w="611477">
                  <a:extLst>
                    <a:ext uri="{9D8B030D-6E8A-4147-A177-3AD203B41FA5}">
                      <a16:colId xmlns:a16="http://schemas.microsoft.com/office/drawing/2014/main" val="3286213204"/>
                    </a:ext>
                  </a:extLst>
                </a:gridCol>
              </a:tblGrid>
              <a:tr h="24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</a:t>
                      </a:r>
                      <a:endParaRPr lang="cs-C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cs-C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cs-C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cs-C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cs-C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04147"/>
                  </a:ext>
                </a:extLst>
              </a:tr>
              <a:tr h="34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Přeprava cestujících celkem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(mil. osob)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2 260,3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2 138,5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2 224,2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2 173,3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2 142,9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2 160,8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367278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toho trolejbusy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191,4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333764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tramvaje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673,8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641,1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648,8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640,9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639,8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633,1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695585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metro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578,5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530,5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589,2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547,7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8800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autobusy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816,6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803,7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789,4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775,9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780,1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759877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568695"/>
                  </a:ext>
                </a:extLst>
              </a:tr>
              <a:tr h="34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Přepravní výkony celkem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(mil. </a:t>
                      </a:r>
                      <a:r>
                        <a:rPr lang="cs-CZ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oskm</a:t>
                      </a: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15 617,4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15 281,5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16 624,8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16 276,2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16 270,2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16 100,0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194253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toho trolejbusy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1 061,8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1 018,4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1 009,8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988,6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972,2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856,0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89518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tramvaje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4 624,0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4 460,8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4 711,3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4 747,6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4 721,0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4 619,0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727939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metro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4 373,6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4 254,6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5 037,4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4 833,3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4 836,4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5 214,0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404"/>
                  </a:ext>
                </a:extLst>
              </a:tr>
              <a:tr h="24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autobusy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5 558,1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5 547,7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5 866,3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5 706,7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5 740,6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5 411,0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41232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F46C4D23-6A12-42EF-8BD5-3990485A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a důvody k řešení problému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6969E1C-BC21-4140-9517-770B71FEAA90}"/>
              </a:ext>
            </a:extLst>
          </p:cNvPr>
          <p:cNvSpPr/>
          <p:nvPr/>
        </p:nvSpPr>
        <p:spPr>
          <a:xfrm>
            <a:off x="1403648" y="5351494"/>
            <a:ext cx="5472608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Zdroj: Ministerstvo dopravy, Ročenka dopravy 2015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513CE91-FC3E-40BB-8DF8-215467AF97B6}"/>
              </a:ext>
            </a:extLst>
          </p:cNvPr>
          <p:cNvSpPr/>
          <p:nvPr/>
        </p:nvSpPr>
        <p:spPr>
          <a:xfrm>
            <a:off x="1177168" y="1835532"/>
            <a:ext cx="6660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Tabulka 1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Přeprava cestujících městskou hromadnou dopravou v ČR</a:t>
            </a:r>
            <a:endParaRPr lang="cs-CZ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0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Optimalizovat MHD ve Strakonicích.</a:t>
            </a:r>
          </a:p>
          <a:p>
            <a:r>
              <a:rPr lang="cs-CZ" dirty="0"/>
              <a:t>Na základě výpočtů vytvořit návrh nové sítě MHD.</a:t>
            </a:r>
          </a:p>
          <a:p>
            <a:r>
              <a:rPr lang="cs-CZ" dirty="0"/>
              <a:t>Výstupy práce předložit zastupitelům města.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Město rozděleno do okrsků: A + B = průmyslové okrsky</a:t>
            </a:r>
          </a:p>
          <a:p>
            <a:pPr marL="0" indent="0">
              <a:buNone/>
            </a:pPr>
            <a:r>
              <a:rPr lang="cs-CZ" dirty="0"/>
              <a:t>		       		       C = Centrum</a:t>
            </a:r>
          </a:p>
          <a:p>
            <a:pPr marL="0" indent="0">
              <a:buNone/>
            </a:pPr>
            <a:r>
              <a:rPr lang="cs-CZ" dirty="0"/>
              <a:t>				       D + E = obytné okrsky</a:t>
            </a:r>
          </a:p>
          <a:p>
            <a:r>
              <a:rPr lang="cs-CZ" dirty="0"/>
              <a:t>Pro zjištění přepravní kapacity byly použity výpočty.</a:t>
            </a:r>
          </a:p>
          <a:p>
            <a:r>
              <a:rPr lang="cs-CZ" dirty="0"/>
              <a:t>Vytvoření map v </a:t>
            </a:r>
            <a:r>
              <a:rPr lang="cs-CZ" dirty="0" err="1"/>
              <a:t>CorelDraw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Město Strakonice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23 000 obyvatel.</a:t>
            </a:r>
          </a:p>
          <a:p>
            <a:r>
              <a:rPr lang="cs-CZ" dirty="0"/>
              <a:t>Rozloha 3 468 ha.</a:t>
            </a:r>
          </a:p>
          <a:p>
            <a:r>
              <a:rPr lang="cs-CZ" dirty="0"/>
              <a:t>Člení se na 8 místních částí.</a:t>
            </a:r>
          </a:p>
          <a:p>
            <a:r>
              <a:rPr lang="cs-CZ" dirty="0"/>
              <a:t>Katastrálních území je 7.</a:t>
            </a:r>
          </a:p>
          <a:p>
            <a:r>
              <a:rPr lang="cs-CZ" dirty="0"/>
              <a:t>Ve 20. století prošlo razantní zástavbou.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stav MHD ve Strakonicích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Zdroj: Městská hromadná doprava, www.strakonice.eu, 2016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FD68BF-252B-4B2C-BFF1-01DBC103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93148"/>
            <a:ext cx="6517947" cy="4024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4388BED-0B9A-4735-A623-75FD151E2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09738"/>
              </p:ext>
            </p:extLst>
          </p:nvPr>
        </p:nvGraphicFramePr>
        <p:xfrm>
          <a:off x="539552" y="2086001"/>
          <a:ext cx="8142249" cy="3972648"/>
        </p:xfrm>
        <a:graphic>
          <a:graphicData uri="http://schemas.openxmlformats.org/drawingml/2006/table">
            <a:tbl>
              <a:tblPr firstRow="1" firstCol="1" bandRow="1"/>
              <a:tblGrid>
                <a:gridCol w="1869123">
                  <a:extLst>
                    <a:ext uri="{9D8B030D-6E8A-4147-A177-3AD203B41FA5}">
                      <a16:colId xmlns:a16="http://schemas.microsoft.com/office/drawing/2014/main" val="2451725148"/>
                    </a:ext>
                  </a:extLst>
                </a:gridCol>
                <a:gridCol w="1045521">
                  <a:extLst>
                    <a:ext uri="{9D8B030D-6E8A-4147-A177-3AD203B41FA5}">
                      <a16:colId xmlns:a16="http://schemas.microsoft.com/office/drawing/2014/main" val="1763578729"/>
                    </a:ext>
                  </a:extLst>
                </a:gridCol>
                <a:gridCol w="1045521">
                  <a:extLst>
                    <a:ext uri="{9D8B030D-6E8A-4147-A177-3AD203B41FA5}">
                      <a16:colId xmlns:a16="http://schemas.microsoft.com/office/drawing/2014/main" val="3791295470"/>
                    </a:ext>
                  </a:extLst>
                </a:gridCol>
                <a:gridCol w="1045521">
                  <a:extLst>
                    <a:ext uri="{9D8B030D-6E8A-4147-A177-3AD203B41FA5}">
                      <a16:colId xmlns:a16="http://schemas.microsoft.com/office/drawing/2014/main" val="2271377495"/>
                    </a:ext>
                  </a:extLst>
                </a:gridCol>
                <a:gridCol w="1045521">
                  <a:extLst>
                    <a:ext uri="{9D8B030D-6E8A-4147-A177-3AD203B41FA5}">
                      <a16:colId xmlns:a16="http://schemas.microsoft.com/office/drawing/2014/main" val="1339433860"/>
                    </a:ext>
                  </a:extLst>
                </a:gridCol>
                <a:gridCol w="1045521">
                  <a:extLst>
                    <a:ext uri="{9D8B030D-6E8A-4147-A177-3AD203B41FA5}">
                      <a16:colId xmlns:a16="http://schemas.microsoft.com/office/drawing/2014/main" val="2555316482"/>
                    </a:ext>
                  </a:extLst>
                </a:gridCol>
                <a:gridCol w="1045521">
                  <a:extLst>
                    <a:ext uri="{9D8B030D-6E8A-4147-A177-3AD203B41FA5}">
                      <a16:colId xmlns:a16="http://schemas.microsoft.com/office/drawing/2014/main" val="2924575110"/>
                    </a:ext>
                  </a:extLst>
                </a:gridCol>
              </a:tblGrid>
              <a:tr h="2653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Okrsky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62629"/>
                  </a:ext>
                </a:extLst>
              </a:tr>
              <a:tr h="2653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08468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Počet obyv./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zaměst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cs-CZ" sz="14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765327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Součinitel EAO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r>
                        <a:rPr lang="cs-CZ" sz="1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761953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Součinitel absence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712463"/>
                  </a:ext>
                </a:extLst>
              </a:tr>
              <a:tr h="6778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Součinitel nerovnoměrnosti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808855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Součinitel MHD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36501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Poptávka míst/hod.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7879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Nabídka míst/hod.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941475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B05EA6D7-F278-4150-B744-FAD49FC5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Výpočty přepravní kapacity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5E8819A-29F2-4126-B5C8-1C73A50E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72" y="1762835"/>
            <a:ext cx="7776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Tabulka 2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Počet přepravních míst pro cestující v jednotlivých okrscích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3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798</Words>
  <Application>Microsoft Office PowerPoint</Application>
  <PresentationFormat>Předvádění na obrazovce (4:3)</PresentationFormat>
  <Paragraphs>295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Papír</vt:lpstr>
      <vt:lpstr>Optimalizace MHD ve Strakonicích</vt:lpstr>
      <vt:lpstr>Úvod</vt:lpstr>
      <vt:lpstr>Motivace a důvody k řešení problému</vt:lpstr>
      <vt:lpstr>Motivace a důvody k řešení problému</vt:lpstr>
      <vt:lpstr>Cíl práce</vt:lpstr>
      <vt:lpstr>Metodika práce</vt:lpstr>
      <vt:lpstr>Město Strakonice</vt:lpstr>
      <vt:lpstr>Současný stav MHD ve Strakonicích</vt:lpstr>
      <vt:lpstr>Výpočty přepravní kapacity</vt:lpstr>
      <vt:lpstr>Výpočty přepravní kapacity</vt:lpstr>
      <vt:lpstr>Schéma nového systému MHD</vt:lpstr>
      <vt:lpstr>Nové schéma MHD v mapě města</vt:lpstr>
      <vt:lpstr>Návrhy jízdních řádů</vt:lpstr>
      <vt:lpstr>Závěr práce</vt:lpstr>
      <vt:lpstr>Závěr práce</vt:lpstr>
      <vt:lpstr>Navrhnutá opatření</vt:lpstr>
      <vt:lpstr>Děkuji za pozornost</vt:lpstr>
      <vt:lpstr>Otázky a odpovědi na posudky</vt:lpstr>
      <vt:lpstr>Otázky a odpovědi na posudky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2017-06-15T17:33:09Z</dcterms:created>
  <dcterms:modified xsi:type="dcterms:W3CDTF">2017-06-20T20:26:34Z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