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70" r:id="rId8"/>
    <p:sldId id="276" r:id="rId9"/>
    <p:sldId id="272" r:id="rId10"/>
    <p:sldId id="271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1E8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Střední styl 1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18.6.2017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18.6.2017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18.6.2017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18.6.2017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18.6.2017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18.6.2017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18.6.2017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18.6.2017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18.6.2017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18.6.2017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18.6.2017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A331D-20FD-468A-B326-A7916223F72A}" type="datetimeFigureOut">
              <a:rPr lang="cs-CZ" smtClean="0"/>
              <a:pPr/>
              <a:t>18.6.2017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1600" y="2636912"/>
            <a:ext cx="7344816" cy="122413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Outsourcing logistických činností internetového obchodu 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4221088"/>
            <a:ext cx="8352928" cy="1944216"/>
          </a:xfrm>
        </p:spPr>
        <p:txBody>
          <a:bodyPr>
            <a:normAutofit lnSpcReduction="10000"/>
          </a:bodyPr>
          <a:lstStyle/>
          <a:p>
            <a:r>
              <a:rPr lang="cs-CZ" sz="2000" b="1" dirty="0" smtClean="0">
                <a:solidFill>
                  <a:schemeClr val="tx2">
                    <a:lumMod val="50000"/>
                  </a:schemeClr>
                </a:solidFill>
              </a:rPr>
              <a:t>Autorka práce: Olga Poláková</a:t>
            </a:r>
          </a:p>
          <a:p>
            <a:r>
              <a:rPr lang="cs-CZ" sz="2000" b="1" dirty="0" smtClean="0">
                <a:solidFill>
                  <a:schemeClr val="tx2">
                    <a:lumMod val="50000"/>
                  </a:schemeClr>
                </a:solidFill>
              </a:rPr>
              <a:t>Vedoucí práce: doc. Ing. Rudolf </a:t>
            </a:r>
            <a:r>
              <a:rPr lang="cs-CZ" sz="2000" b="1" dirty="0" err="1" smtClean="0">
                <a:solidFill>
                  <a:schemeClr val="tx2">
                    <a:lumMod val="50000"/>
                  </a:schemeClr>
                </a:solidFill>
              </a:rPr>
              <a:t>Kampf</a:t>
            </a:r>
            <a:r>
              <a:rPr lang="cs-CZ" sz="2000" b="1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cs-CZ" sz="2000" b="1" dirty="0" err="1" smtClean="0">
                <a:solidFill>
                  <a:schemeClr val="tx2">
                    <a:lumMod val="50000"/>
                  </a:schemeClr>
                </a:solidFill>
              </a:rPr>
              <a:t>Ph.D</a:t>
            </a:r>
            <a:r>
              <a:rPr lang="cs-CZ" sz="2000" b="1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  <a:p>
            <a:r>
              <a:rPr lang="cs-CZ" sz="2000" b="1" dirty="0" smtClean="0">
                <a:solidFill>
                  <a:schemeClr val="tx2">
                    <a:lumMod val="50000"/>
                  </a:schemeClr>
                </a:solidFill>
              </a:rPr>
              <a:t>Oponent práce: Ing. Stanislav Zrůst</a:t>
            </a:r>
          </a:p>
          <a:p>
            <a:endParaRPr lang="cs-CZ" sz="1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cs-CZ" sz="1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cs-CZ" sz="1600" b="1" dirty="0" smtClean="0">
                <a:solidFill>
                  <a:schemeClr val="tx2">
                    <a:lumMod val="50000"/>
                  </a:schemeClr>
                </a:solidFill>
              </a:rPr>
              <a:t>České Budějovice, červen 2017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5" name="Obrázek 4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476672"/>
            <a:ext cx="1161905" cy="1161905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2195736" y="476672"/>
            <a:ext cx="65527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Vysoká škola technická a ekonomická v Českých Budějovicích Ústav technicko-technologický</a:t>
            </a:r>
            <a:endParaRPr lang="cs-CZ" sz="20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Doplňující otázky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Vedoucí práce:</a:t>
            </a:r>
          </a:p>
          <a:p>
            <a:r>
              <a:rPr lang="cs-CZ" dirty="0" smtClean="0"/>
              <a:t>Jaký postoj k výsledkům bakalářské práce zaujala firma.</a:t>
            </a:r>
          </a:p>
          <a:p>
            <a:r>
              <a:rPr lang="cs-CZ" dirty="0" smtClean="0"/>
              <a:t>Vysvětlete důvody aplikace </a:t>
            </a:r>
            <a:r>
              <a:rPr lang="cs-CZ" dirty="0" err="1" smtClean="0"/>
              <a:t>Saatyho</a:t>
            </a:r>
            <a:r>
              <a:rPr lang="cs-CZ" dirty="0" smtClean="0"/>
              <a:t> metody.</a:t>
            </a:r>
          </a:p>
          <a:p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Oponent práce:</a:t>
            </a:r>
          </a:p>
          <a:p>
            <a:r>
              <a:rPr lang="cs-CZ" dirty="0" smtClean="0"/>
              <a:t>V čem spatřujete největší výhodu outsourcingu logistických činností pro konkrétní e-</a:t>
            </a:r>
            <a:r>
              <a:rPr lang="cs-CZ" dirty="0" err="1" smtClean="0"/>
              <a:t>shop</a:t>
            </a:r>
            <a:r>
              <a:rPr lang="cs-CZ" dirty="0" smtClean="0"/>
              <a:t> ? </a:t>
            </a:r>
          </a:p>
          <a:p>
            <a:r>
              <a:rPr lang="cs-CZ" dirty="0" smtClean="0"/>
              <a:t>Jaká je nejčastější motivace pro využití outsourcingu logistických činností?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445224"/>
            <a:ext cx="801865" cy="8018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Motivace a důvody řešeného tématu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Vlastní zájem o problematiku</a:t>
            </a:r>
          </a:p>
          <a:p>
            <a:r>
              <a:rPr lang="cs-CZ" dirty="0" smtClean="0"/>
              <a:t>Snaha o vyřešení daného problému ve vybrané firmě</a:t>
            </a:r>
          </a:p>
          <a:p>
            <a:r>
              <a:rPr lang="cs-CZ" dirty="0" smtClean="0"/>
              <a:t>Praktické využití výsledků práce</a:t>
            </a:r>
          </a:p>
          <a:p>
            <a:r>
              <a:rPr lang="cs-CZ" dirty="0" smtClean="0"/>
              <a:t>Možnost využití získaných znalostí v praxi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5" name="Obrázek 4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445224"/>
            <a:ext cx="801865" cy="8018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Cíl práce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Cílem práce je posoudit možnost outsourcingu vybraných logistických činností a navrhnout vhodného poskytovatele outsourcingu pro společnost ABEDEO s.r.o.</a:t>
            </a:r>
          </a:p>
          <a:p>
            <a:endParaRPr lang="cs-CZ" dirty="0"/>
          </a:p>
        </p:txBody>
      </p:sp>
      <p:pic>
        <p:nvPicPr>
          <p:cNvPr id="5" name="Obrázek 4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445224"/>
            <a:ext cx="801865" cy="8018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Výzkumný problém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I. Vyhodnotit logistiku daného internetového obchodu z hlediska možnosti přesunutí logistických činností na specializovaného poskytovatele outsourcingu.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II. Navrhnout vhodného poskytovatele outsourcingu logistiky na základě </a:t>
            </a:r>
            <a:r>
              <a:rPr lang="cs-CZ" dirty="0" err="1" smtClean="0"/>
              <a:t>vícekriteriální</a:t>
            </a:r>
            <a:r>
              <a:rPr lang="cs-CZ" dirty="0" smtClean="0"/>
              <a:t> analýzy.</a:t>
            </a:r>
          </a:p>
          <a:p>
            <a:endParaRPr lang="cs-CZ" dirty="0"/>
          </a:p>
        </p:txBody>
      </p:sp>
      <p:pic>
        <p:nvPicPr>
          <p:cNvPr id="5" name="Obrázek 4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445224"/>
            <a:ext cx="801865" cy="8018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Metodika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Sběr, shromažďování a zpracování dat,</a:t>
            </a:r>
          </a:p>
          <a:p>
            <a:pPr lvl="0"/>
            <a:r>
              <a:rPr lang="cs-CZ" dirty="0" smtClean="0"/>
              <a:t>komparace,</a:t>
            </a:r>
          </a:p>
          <a:p>
            <a:pPr lvl="0"/>
            <a:r>
              <a:rPr lang="cs-CZ" dirty="0" smtClean="0"/>
              <a:t>dedukce,</a:t>
            </a:r>
          </a:p>
          <a:p>
            <a:pPr lvl="0"/>
            <a:r>
              <a:rPr lang="cs-CZ" dirty="0" smtClean="0"/>
              <a:t>metody </a:t>
            </a:r>
            <a:r>
              <a:rPr lang="cs-CZ" dirty="0" err="1" smtClean="0"/>
              <a:t>vícekriteriálního</a:t>
            </a:r>
            <a:r>
              <a:rPr lang="cs-CZ" dirty="0" smtClean="0"/>
              <a:t> rozhodování :</a:t>
            </a:r>
          </a:p>
          <a:p>
            <a:pPr lvl="1">
              <a:buFont typeface="Wingdings" pitchFamily="2" charset="2"/>
              <a:buChar char="§"/>
            </a:pPr>
            <a:r>
              <a:rPr lang="cs-CZ" sz="2600" dirty="0" err="1" smtClean="0"/>
              <a:t>Saatyho</a:t>
            </a:r>
            <a:r>
              <a:rPr lang="cs-CZ" sz="2600" dirty="0" smtClean="0"/>
              <a:t> metoda,</a:t>
            </a:r>
          </a:p>
          <a:p>
            <a:pPr lvl="1">
              <a:buFont typeface="Wingdings" pitchFamily="2" charset="2"/>
              <a:buChar char="§"/>
            </a:pPr>
            <a:r>
              <a:rPr lang="cs-CZ" sz="2600" dirty="0" smtClean="0"/>
              <a:t>bodovací metoda s vahami.</a:t>
            </a:r>
          </a:p>
          <a:p>
            <a:endParaRPr lang="cs-CZ" dirty="0"/>
          </a:p>
        </p:txBody>
      </p:sp>
      <p:pic>
        <p:nvPicPr>
          <p:cNvPr id="5" name="Obrázek 4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445224"/>
            <a:ext cx="801865" cy="8018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sz="4900" b="1" dirty="0" smtClean="0">
                <a:solidFill>
                  <a:schemeClr val="accent2">
                    <a:lumMod val="50000"/>
                  </a:schemeClr>
                </a:solidFill>
              </a:rPr>
              <a:t>Dosažené výsledky - výzkumný problém I.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500" dirty="0" smtClean="0">
                <a:solidFill>
                  <a:schemeClr val="accent1">
                    <a:lumMod val="50000"/>
                  </a:schemeClr>
                </a:solidFill>
              </a:rPr>
              <a:t>Identifikace nákladů na vlastní logistiku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celkové roční náklady 2 611 098 Kč </a:t>
            </a:r>
          </a:p>
          <a:p>
            <a:pPr>
              <a:buNone/>
            </a:pPr>
            <a:endParaRPr lang="cs-CZ" dirty="0" smtClean="0"/>
          </a:p>
          <a:p>
            <a:r>
              <a:rPr lang="cs-CZ" sz="3500" dirty="0" smtClean="0">
                <a:solidFill>
                  <a:schemeClr val="accent1">
                    <a:lumMod val="50000"/>
                  </a:schemeClr>
                </a:solidFill>
              </a:rPr>
              <a:t>Činnosti navržené pro outsourcing: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skladování, 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vychystávání (kompletace),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balení,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předání přepravci včetně zajištění přepravy,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nákup obalového materiálu,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reverzní logistika (vracení zásilek).</a:t>
            </a:r>
          </a:p>
          <a:p>
            <a:endParaRPr lang="cs-CZ" dirty="0"/>
          </a:p>
        </p:txBody>
      </p:sp>
      <p:pic>
        <p:nvPicPr>
          <p:cNvPr id="5" name="Obrázek 4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445224"/>
            <a:ext cx="801865" cy="8018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Dosažené výsledky– výzkumný problém II. 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4500" dirty="0" smtClean="0">
                <a:solidFill>
                  <a:schemeClr val="accent1">
                    <a:lumMod val="50000"/>
                  </a:schemeClr>
                </a:solidFill>
              </a:rPr>
              <a:t>Vlastní hodnocení poskytovatelů outsourcingu na základě kritérií (</a:t>
            </a:r>
            <a:r>
              <a:rPr lang="cs-CZ" sz="4500" dirty="0" err="1" smtClean="0">
                <a:solidFill>
                  <a:schemeClr val="accent1">
                    <a:lumMod val="50000"/>
                  </a:schemeClr>
                </a:solidFill>
              </a:rPr>
              <a:t>Saatyho</a:t>
            </a:r>
            <a:r>
              <a:rPr lang="cs-CZ" sz="4500" dirty="0" smtClean="0">
                <a:solidFill>
                  <a:schemeClr val="accent1">
                    <a:lumMod val="50000"/>
                  </a:schemeClr>
                </a:solidFill>
              </a:rPr>
              <a:t> metoda)</a:t>
            </a:r>
          </a:p>
          <a:p>
            <a:pPr lvl="1">
              <a:buFont typeface="Wingdings" pitchFamily="2" charset="2"/>
              <a:buChar char="§"/>
            </a:pPr>
            <a:r>
              <a:rPr lang="cs-CZ" sz="3600" dirty="0" smtClean="0"/>
              <a:t>Cena služeb</a:t>
            </a:r>
          </a:p>
          <a:p>
            <a:pPr lvl="1">
              <a:buFont typeface="Wingdings" pitchFamily="2" charset="2"/>
              <a:buChar char="§"/>
            </a:pPr>
            <a:r>
              <a:rPr lang="cs-CZ" sz="3600" dirty="0" smtClean="0"/>
              <a:t>Flexibilita 	</a:t>
            </a:r>
          </a:p>
          <a:p>
            <a:pPr lvl="1">
              <a:buFont typeface="Wingdings" pitchFamily="2" charset="2"/>
              <a:buChar char="§"/>
            </a:pPr>
            <a:r>
              <a:rPr lang="cs-CZ" sz="3600" dirty="0" smtClean="0"/>
              <a:t>Distribuční síť</a:t>
            </a:r>
          </a:p>
          <a:p>
            <a:pPr lvl="1">
              <a:buFont typeface="Wingdings" pitchFamily="2" charset="2"/>
              <a:buChar char="§"/>
            </a:pPr>
            <a:r>
              <a:rPr lang="cs-CZ" sz="3600" dirty="0" smtClean="0"/>
              <a:t>Minimalizace rizik záměn </a:t>
            </a:r>
          </a:p>
          <a:p>
            <a:pPr lvl="1">
              <a:buFont typeface="Wingdings" pitchFamily="2" charset="2"/>
              <a:buChar char="§"/>
            </a:pPr>
            <a:r>
              <a:rPr lang="cs-CZ" sz="3600" dirty="0" smtClean="0"/>
              <a:t>Zkušenosti poskytovatele</a:t>
            </a:r>
            <a:r>
              <a:rPr lang="cs-CZ" sz="2400" dirty="0" smtClean="0"/>
              <a:t>	</a:t>
            </a:r>
          </a:p>
          <a:p>
            <a:pPr lvl="1">
              <a:buNone/>
            </a:pPr>
            <a:r>
              <a:rPr lang="cs-CZ" dirty="0" smtClean="0"/>
              <a:t>		</a:t>
            </a:r>
          </a:p>
          <a:p>
            <a:r>
              <a:rPr lang="cs-CZ" sz="4500" dirty="0" smtClean="0">
                <a:solidFill>
                  <a:schemeClr val="accent1">
                    <a:lumMod val="50000"/>
                  </a:schemeClr>
                </a:solidFill>
              </a:rPr>
              <a:t>Výběr poskytovatele (bodovací metoda s vahami)</a:t>
            </a:r>
          </a:p>
          <a:p>
            <a:pPr lvl="1">
              <a:buFont typeface="Wingdings" pitchFamily="2" charset="2"/>
              <a:buChar char="§"/>
            </a:pPr>
            <a:r>
              <a:rPr lang="cs-CZ" sz="3600" dirty="0" smtClean="0"/>
              <a:t>Firma </a:t>
            </a:r>
            <a:r>
              <a:rPr lang="cs-CZ" sz="3600" dirty="0" err="1" smtClean="0"/>
              <a:t>Comgate</a:t>
            </a:r>
            <a:r>
              <a:rPr lang="cs-CZ" sz="3600" dirty="0" smtClean="0"/>
              <a:t> a.s. </a:t>
            </a:r>
            <a:r>
              <a:rPr lang="cs-CZ" sz="2900" dirty="0" smtClean="0"/>
              <a:t/>
            </a:r>
            <a:br>
              <a:rPr lang="cs-CZ" sz="2900" dirty="0" smtClean="0"/>
            </a:br>
            <a:endParaRPr lang="cs-CZ" dirty="0" smtClean="0"/>
          </a:p>
          <a:p>
            <a:r>
              <a:rPr lang="cs-CZ" sz="4500" dirty="0" smtClean="0">
                <a:solidFill>
                  <a:schemeClr val="accent1">
                    <a:lumMod val="50000"/>
                  </a:schemeClr>
                </a:solidFill>
              </a:rPr>
              <a:t>Srovnání ročních nákladů na vlastní logistiku </a:t>
            </a:r>
            <a:br>
              <a:rPr lang="cs-CZ" sz="45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sz="4500" dirty="0" smtClean="0">
                <a:solidFill>
                  <a:schemeClr val="accent1">
                    <a:lumMod val="50000"/>
                  </a:schemeClr>
                </a:solidFill>
              </a:rPr>
              <a:t>s náklady outsourcingu vybraného poskytovatele</a:t>
            </a:r>
          </a:p>
          <a:p>
            <a:pPr lvl="1">
              <a:buFont typeface="Wingdings" pitchFamily="2" charset="2"/>
              <a:buChar char="§"/>
            </a:pPr>
            <a:r>
              <a:rPr lang="cs-CZ" sz="3600" dirty="0" smtClean="0"/>
              <a:t>Úspora nákladů při využití outsourcingu 75 456 Kč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7" name="Obrázek 6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445224"/>
            <a:ext cx="801865" cy="8018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Přínosy bakalářské práce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Identifikace nákladů na vlastní logistiku a </a:t>
            </a:r>
            <a:r>
              <a:rPr lang="cs-CZ" dirty="0" smtClean="0"/>
              <a:t>porovnání s náklady </a:t>
            </a:r>
            <a:r>
              <a:rPr lang="cs-CZ" dirty="0" smtClean="0"/>
              <a:t>na outsourcing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u </a:t>
            </a:r>
            <a:r>
              <a:rPr lang="cs-CZ" dirty="0" smtClean="0"/>
              <a:t>vybraného poskytovatele</a:t>
            </a:r>
          </a:p>
          <a:p>
            <a:r>
              <a:rPr lang="cs-CZ" dirty="0" smtClean="0"/>
              <a:t>Uplatnění </a:t>
            </a:r>
            <a:r>
              <a:rPr lang="cs-CZ" dirty="0" smtClean="0"/>
              <a:t>metod </a:t>
            </a:r>
            <a:r>
              <a:rPr lang="cs-CZ" dirty="0" err="1" smtClean="0"/>
              <a:t>vícekriteriálního</a:t>
            </a:r>
            <a:r>
              <a:rPr lang="cs-CZ" dirty="0" smtClean="0"/>
              <a:t> rozhodování při výběru poskytovatele outsourcingu</a:t>
            </a:r>
          </a:p>
          <a:p>
            <a:r>
              <a:rPr lang="cs-CZ" dirty="0" smtClean="0"/>
              <a:t>Zjištění možných rizik outsourcingu pro danou </a:t>
            </a:r>
            <a:r>
              <a:rPr lang="cs-CZ" dirty="0" smtClean="0"/>
              <a:t>společnost</a:t>
            </a:r>
          </a:p>
          <a:p>
            <a:r>
              <a:rPr lang="cs-CZ" dirty="0" smtClean="0"/>
              <a:t>Upozornění na nutnost důkladné analýzy nabídek poskytovatelů outsourcingu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445224"/>
            <a:ext cx="801865" cy="8018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Závěr prezentace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4" name="Obrázek 3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445224"/>
            <a:ext cx="801865" cy="8018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627</TotalTime>
  <Words>221</Words>
  <Application>Microsoft Office PowerPoint</Application>
  <PresentationFormat>Předvádění na obrazovce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Outsourcing logistických činností internetového obchodu </vt:lpstr>
      <vt:lpstr>Motivace a důvody řešeného tématu</vt:lpstr>
      <vt:lpstr>Cíl práce</vt:lpstr>
      <vt:lpstr>Výzkumný problém</vt:lpstr>
      <vt:lpstr>Metodika</vt:lpstr>
      <vt:lpstr>   Dosažené výsledky - výzkumný problém I.   </vt:lpstr>
      <vt:lpstr>Dosažené výsledky– výzkumný problém II. </vt:lpstr>
      <vt:lpstr>Přínosy bakalářské práce</vt:lpstr>
      <vt:lpstr>Závěr prezentace</vt:lpstr>
      <vt:lpstr>Doplňující otázky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Outsourcing logistických činností internetového obchodu</dc:title>
  <dc:creator>Olga Poláková</dc:creator>
  <cp:lastModifiedBy>Olga Poláková</cp:lastModifiedBy>
  <cp:revision>68</cp:revision>
  <dcterms:created xsi:type="dcterms:W3CDTF">2017-04-24T17:03:51Z</dcterms:created>
  <dcterms:modified xsi:type="dcterms:W3CDTF">2017-06-18T20:04:52Z</dcterms:modified>
</cp:coreProperties>
</file>