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6.xml" ContentType="application/vnd.openxmlformats-officedocument.presentationml.notesSl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7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8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9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notesSlides/notesSlide10.xml" ContentType="application/vnd.openxmlformats-officedocument.presentationml.notesSlide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notesSlides/notesSlide11.xml" ContentType="application/vnd.openxmlformats-officedocument.presentationml.notesSlide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notesSlides/notesSlide12.xml" ContentType="application/vnd.openxmlformats-officedocument.presentationml.notesSlid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261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8" r:id="rId13"/>
    <p:sldId id="29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01" autoAdjust="0"/>
    <p:restoredTop sz="83986" autoAdjust="0"/>
  </p:normalViewPr>
  <p:slideViewPr>
    <p:cSldViewPr>
      <p:cViewPr varScale="1">
        <p:scale>
          <a:sx n="61" d="100"/>
          <a:sy n="61" d="100"/>
        </p:scale>
        <p:origin x="-171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D83FDC75-7F73-4A4A-A77C-09AADF00E0EA}" type="datetimeFigureOut">
              <a:rPr lang="cs-CZ" smtClean="0"/>
              <a:pPr/>
              <a:t>20. 6. 2017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459226BF-1F13-42D3-80DC-373E7ADD1EB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81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cs-CZ" sz="1200"/>
            </a:lvl1pPr>
          </a:lstStyle>
          <a:p>
            <a:fld id="{48AEF76B-3757-4A0B-AF93-28494465C1DD}" type="datetimeFigureOut">
              <a:pPr/>
              <a:t>20. 6. 2017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cs-CZ"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cs-CZ" sz="1200"/>
            </a:lvl1pPr>
          </a:lstStyle>
          <a:p>
            <a:fld id="{75693FD4-8F83-4EF7-AC3F-0DC0388986B0}" type="slidenum"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924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cs-CZ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cs-CZ" dirty="0" smtClean="0"/>
              <a:t>Microsoft </a:t>
            </a:r>
            <a:r>
              <a:rPr lang="cs-CZ" b="1" dirty="0" smtClean="0"/>
              <a:t>Konstrukční dokonalost</a:t>
            </a:r>
            <a:endParaRPr lang="cs-CZ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cs-CZ" dirty="0" smtClean="0"/>
              <a:t>Důvěrné informace společnosti Microsoft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cs-CZ" smtClean="0"/>
              <a:pPr/>
              <a:t>12</a:t>
            </a:fld>
            <a:endParaRPr lang="cs-CZ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cs-CZ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cs-CZ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cs-CZ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cs-CZ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cs-CZ" smtClean="0"/>
              <a:t>Kliknutím lze upravit styl předlohy.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2000" baseline="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uze pozad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cs-CZ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cs-CZ" sz="3500"/>
              <a:t>Po kliknutí lze upravit styl předlohy nadpisů.</a:t>
            </a:r>
            <a:endParaRPr kumimoji="0"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cs-CZ" sz="1800"/>
            </a:lvl1pPr>
          </a:lstStyle>
          <a:p>
            <a:r>
              <a:rPr kumimoji="0" lang="cs-CZ"/>
              <a:t>Logo společnosti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cs-CZ"/>
            </a:lvl1pPr>
          </a:lstStyle>
          <a:p>
            <a:r>
              <a:rPr kumimoji="0" lang="cs-CZ"/>
              <a:t>Po kliknutí lze upravit styl předlohy nadpisů.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cs-CZ" sz="3200">
                <a:latin typeface="+mn-lt"/>
              </a:defRPr>
            </a:lvl1pPr>
            <a:lvl2pPr eaLnBrk="1" latinLnBrk="0" hangingPunct="1">
              <a:defRPr kumimoji="0" lang="cs-CZ" sz="2800">
                <a:latin typeface="+mn-lt"/>
              </a:defRPr>
            </a:lvl2pPr>
            <a:lvl3pPr eaLnBrk="1" latinLnBrk="0" hangingPunct="1">
              <a:defRPr kumimoji="0" lang="cs-CZ" sz="2400">
                <a:latin typeface="+mn-lt"/>
              </a:defRPr>
            </a:lvl3pPr>
            <a:lvl4pPr eaLnBrk="1" latinLnBrk="0" hangingPunct="1">
              <a:defRPr kumimoji="0" lang="cs-CZ" sz="2400">
                <a:latin typeface="+mn-lt"/>
              </a:defRPr>
            </a:lvl4pPr>
            <a:lvl5pPr eaLnBrk="1" latinLnBrk="0" hangingPunct="1">
              <a:defRPr kumimoji="0" lang="cs-CZ" sz="2400">
                <a:latin typeface="+mn-lt"/>
              </a:defRPr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cs-CZ" sz="2800"/>
            </a:lvl1pPr>
            <a:lvl2pPr eaLnBrk="1" latinLnBrk="0" hangingPunct="1">
              <a:defRPr kumimoji="0" lang="cs-CZ" sz="2400"/>
            </a:lvl2pPr>
            <a:lvl3pPr eaLnBrk="1" latinLnBrk="0" hangingPunct="1">
              <a:defRPr kumimoji="0" lang="cs-CZ" sz="2000"/>
            </a:lvl3pPr>
            <a:lvl4pPr eaLnBrk="1" latinLnBrk="0" hangingPunct="1">
              <a:defRPr kumimoji="0" lang="cs-CZ" sz="1800"/>
            </a:lvl4pPr>
            <a:lvl5pPr eaLnBrk="1" latinLnBrk="0" hangingPunct="1">
              <a:defRPr kumimoji="0" lang="cs-CZ" sz="1800"/>
            </a:lvl5pPr>
            <a:lvl6pPr eaLnBrk="1" latinLnBrk="0" hangingPunct="1">
              <a:defRPr kumimoji="0" lang="cs-CZ" sz="1800"/>
            </a:lvl6pPr>
            <a:lvl7pPr eaLnBrk="1" latinLnBrk="0" hangingPunct="1">
              <a:defRPr kumimoji="0" lang="cs-CZ" sz="1800"/>
            </a:lvl7pPr>
            <a:lvl8pPr eaLnBrk="1" latinLnBrk="0" hangingPunct="1">
              <a:defRPr kumimoji="0" lang="cs-CZ" sz="1800"/>
            </a:lvl8pPr>
            <a:lvl9pPr eaLnBrk="1" latinLnBrk="0" hangingPunct="1">
              <a:defRPr kumimoji="0" lang="cs-CZ" sz="18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cs-CZ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cs-CZ" sz="2400" b="1"/>
            </a:lvl1pPr>
            <a:lvl2pPr marL="457200" indent="0" eaLnBrk="1" latinLnBrk="0" hangingPunct="1">
              <a:buNone/>
              <a:defRPr kumimoji="0" lang="cs-CZ" sz="2000" b="1"/>
            </a:lvl2pPr>
            <a:lvl3pPr marL="914400" indent="0" eaLnBrk="1" latinLnBrk="0" hangingPunct="1">
              <a:buNone/>
              <a:defRPr kumimoji="0" lang="cs-CZ" sz="1800" b="1"/>
            </a:lvl3pPr>
            <a:lvl4pPr marL="1371600" indent="0" eaLnBrk="1" latinLnBrk="0" hangingPunct="1">
              <a:buNone/>
              <a:defRPr kumimoji="0" lang="cs-CZ" sz="1600" b="1"/>
            </a:lvl4pPr>
            <a:lvl5pPr marL="1828800" indent="0" eaLnBrk="1" latinLnBrk="0" hangingPunct="1">
              <a:buNone/>
              <a:defRPr kumimoji="0" lang="cs-CZ" sz="1600" b="1"/>
            </a:lvl5pPr>
            <a:lvl6pPr marL="2286000" indent="0" eaLnBrk="1" latinLnBrk="0" hangingPunct="1">
              <a:buNone/>
              <a:defRPr kumimoji="0" lang="cs-CZ" sz="1600" b="1"/>
            </a:lvl6pPr>
            <a:lvl7pPr marL="2743200" indent="0" eaLnBrk="1" latinLnBrk="0" hangingPunct="1">
              <a:buNone/>
              <a:defRPr kumimoji="0" lang="cs-CZ" sz="1600" b="1"/>
            </a:lvl7pPr>
            <a:lvl8pPr marL="3200400" indent="0" eaLnBrk="1" latinLnBrk="0" hangingPunct="1">
              <a:buNone/>
              <a:defRPr kumimoji="0" lang="cs-CZ" sz="1600" b="1"/>
            </a:lvl8pPr>
            <a:lvl9pPr marL="3657600" indent="0" eaLnBrk="1" latinLnBrk="0" hangingPunct="1">
              <a:buNone/>
              <a:defRPr kumimoji="0" lang="cs-CZ" sz="1600" b="1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cs-CZ" sz="2400"/>
            </a:lvl1pPr>
            <a:lvl2pPr eaLnBrk="1" latinLnBrk="0" hangingPunct="1">
              <a:defRPr kumimoji="0" lang="cs-CZ" sz="2000"/>
            </a:lvl2pPr>
            <a:lvl3pPr eaLnBrk="1" latinLnBrk="0" hangingPunct="1">
              <a:defRPr kumimoji="0" lang="cs-CZ" sz="1800"/>
            </a:lvl3pPr>
            <a:lvl4pPr eaLnBrk="1" latinLnBrk="0" hangingPunct="1">
              <a:defRPr kumimoji="0" lang="cs-CZ" sz="1600"/>
            </a:lvl4pPr>
            <a:lvl5pPr eaLnBrk="1" latinLnBrk="0" hangingPunct="1">
              <a:defRPr kumimoji="0" lang="cs-CZ" sz="1600"/>
            </a:lvl5pPr>
            <a:lvl6pPr eaLnBrk="1" latinLnBrk="0" hangingPunct="1">
              <a:defRPr kumimoji="0" lang="cs-CZ" sz="1600"/>
            </a:lvl6pPr>
            <a:lvl7pPr eaLnBrk="1" latinLnBrk="0" hangingPunct="1">
              <a:defRPr kumimoji="0" lang="cs-CZ" sz="1600"/>
            </a:lvl7pPr>
            <a:lvl8pPr eaLnBrk="1" latinLnBrk="0" hangingPunct="1">
              <a:defRPr kumimoji="0" lang="cs-CZ" sz="1600"/>
            </a:lvl8pPr>
            <a:lvl9pPr eaLnBrk="1" latinLnBrk="0" hangingPunct="1">
              <a:defRPr kumimoji="0" lang="cs-CZ" sz="16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cs-CZ" sz="3200"/>
            </a:lvl1pPr>
            <a:lvl2pPr eaLnBrk="1" latinLnBrk="0" hangingPunct="1">
              <a:defRPr kumimoji="0" lang="cs-CZ" sz="2800"/>
            </a:lvl2pPr>
            <a:lvl3pPr eaLnBrk="1" latinLnBrk="0" hangingPunct="1">
              <a:defRPr kumimoji="0" lang="cs-CZ" sz="2400"/>
            </a:lvl3pPr>
            <a:lvl4pPr eaLnBrk="1" latinLnBrk="0" hangingPunct="1">
              <a:defRPr kumimoji="0" lang="cs-CZ" sz="2000"/>
            </a:lvl4pPr>
            <a:lvl5pPr eaLnBrk="1" latinLnBrk="0" hangingPunct="1">
              <a:defRPr kumimoji="0" lang="cs-CZ" sz="2000"/>
            </a:lvl5pPr>
            <a:lvl6pPr eaLnBrk="1" latinLnBrk="0" hangingPunct="1">
              <a:defRPr kumimoji="0" lang="cs-CZ" sz="2000"/>
            </a:lvl6pPr>
            <a:lvl7pPr eaLnBrk="1" latinLnBrk="0" hangingPunct="1">
              <a:defRPr kumimoji="0" lang="cs-CZ" sz="2000"/>
            </a:lvl7pPr>
            <a:lvl8pPr eaLnBrk="1" latinLnBrk="0" hangingPunct="1">
              <a:defRPr kumimoji="0" lang="cs-CZ" sz="2000"/>
            </a:lvl8pPr>
            <a:lvl9pPr eaLnBrk="1" latinLnBrk="0" hangingPunct="1">
              <a:defRPr kumimoji="0" lang="cs-CZ" sz="20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cs-CZ" sz="2000" b="1"/>
            </a:lvl1pPr>
          </a:lstStyle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cs-CZ" sz="3200"/>
            </a:lvl1pPr>
            <a:lvl2pPr marL="457200" indent="0" eaLnBrk="1" latinLnBrk="0" hangingPunct="1">
              <a:buNone/>
              <a:defRPr kumimoji="0" lang="cs-CZ" sz="2800"/>
            </a:lvl2pPr>
            <a:lvl3pPr marL="914400" indent="0" eaLnBrk="1" latinLnBrk="0" hangingPunct="1">
              <a:buNone/>
              <a:defRPr kumimoji="0" lang="cs-CZ" sz="2400"/>
            </a:lvl3pPr>
            <a:lvl4pPr marL="1371600" indent="0" eaLnBrk="1" latinLnBrk="0" hangingPunct="1">
              <a:buNone/>
              <a:defRPr kumimoji="0" lang="cs-CZ" sz="2000"/>
            </a:lvl4pPr>
            <a:lvl5pPr marL="1828800" indent="0" eaLnBrk="1" latinLnBrk="0" hangingPunct="1">
              <a:buNone/>
              <a:defRPr kumimoji="0" lang="cs-CZ" sz="2000"/>
            </a:lvl5pPr>
            <a:lvl6pPr marL="2286000" indent="0" eaLnBrk="1" latinLnBrk="0" hangingPunct="1">
              <a:buNone/>
              <a:defRPr kumimoji="0" lang="cs-CZ" sz="2000"/>
            </a:lvl6pPr>
            <a:lvl7pPr marL="2743200" indent="0" eaLnBrk="1" latinLnBrk="0" hangingPunct="1">
              <a:buNone/>
              <a:defRPr kumimoji="0" lang="cs-CZ" sz="2000"/>
            </a:lvl7pPr>
            <a:lvl8pPr marL="3200400" indent="0" eaLnBrk="1" latinLnBrk="0" hangingPunct="1">
              <a:buNone/>
              <a:defRPr kumimoji="0" lang="cs-CZ" sz="2000"/>
            </a:lvl8pPr>
            <a:lvl9pPr marL="3657600" indent="0" eaLnBrk="1" latinLnBrk="0" hangingPunct="1">
              <a:buNone/>
              <a:defRPr kumimoji="0" lang="cs-CZ" sz="2000"/>
            </a:lvl9pPr>
          </a:lstStyle>
          <a:p>
            <a:pPr eaLnBrk="1" latinLnBrk="0" hangingPunct="1"/>
            <a:r>
              <a:rPr lang="cs-CZ" smtClean="0"/>
              <a:t>Kliknutím na ikonu přidáte obrázek.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cs-CZ" sz="1400"/>
            </a:lvl1pPr>
            <a:lvl2pPr marL="457200" indent="0" eaLnBrk="1" latinLnBrk="0" hangingPunct="1">
              <a:buNone/>
              <a:defRPr kumimoji="0" lang="cs-CZ" sz="1200"/>
            </a:lvl2pPr>
            <a:lvl3pPr marL="914400" indent="0" eaLnBrk="1" latinLnBrk="0" hangingPunct="1">
              <a:buNone/>
              <a:defRPr kumimoji="0" lang="cs-CZ" sz="1000"/>
            </a:lvl3pPr>
            <a:lvl4pPr marL="1371600" indent="0" eaLnBrk="1" latinLnBrk="0" hangingPunct="1">
              <a:buNone/>
              <a:defRPr kumimoji="0" lang="cs-CZ" sz="900"/>
            </a:lvl4pPr>
            <a:lvl5pPr marL="1828800" indent="0" eaLnBrk="1" latinLnBrk="0" hangingPunct="1">
              <a:buNone/>
              <a:defRPr kumimoji="0" lang="cs-CZ" sz="900"/>
            </a:lvl5pPr>
            <a:lvl6pPr marL="2286000" indent="0" eaLnBrk="1" latinLnBrk="0" hangingPunct="1">
              <a:buNone/>
              <a:defRPr kumimoji="0" lang="cs-CZ" sz="900"/>
            </a:lvl6pPr>
            <a:lvl7pPr marL="2743200" indent="0" eaLnBrk="1" latinLnBrk="0" hangingPunct="1">
              <a:buNone/>
              <a:defRPr kumimoji="0" lang="cs-CZ" sz="900"/>
            </a:lvl7pPr>
            <a:lvl8pPr marL="3200400" indent="0" eaLnBrk="1" latinLnBrk="0" hangingPunct="1">
              <a:buNone/>
              <a:defRPr kumimoji="0" lang="cs-CZ" sz="900"/>
            </a:lvl8pPr>
            <a:lvl9pPr marL="3657600" indent="0" eaLnBrk="1" latinLnBrk="0" hangingPunct="1">
              <a:buNone/>
              <a:defRPr kumimoji="0" lang="cs-CZ" sz="900"/>
            </a:lvl9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cs-CZ" smtClean="0"/>
              <a:t>Kliknutím lze upravit styl.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cs-CZ" smtClean="0"/>
              <a:t>Kliknutím lze upravit styl.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20. 6. 2017</a:t>
            </a:fld>
            <a:endParaRPr kumimoji="0"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cs-CZ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‹#›</a:t>
            </a:fld>
            <a:endParaRPr kumimoji="0" lang="cs-CZ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cs-CZ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cs-CZ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cs-CZ"/>
      </a:defPPr>
      <a:lvl1pPr marL="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cs-CZ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11.pn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image" Target="../media/image10.jpe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5.xml"/><Relationship Id="rId1" Type="http://schemas.openxmlformats.org/officeDocument/2006/relationships/tags" Target="../tags/tag34.xml"/><Relationship Id="rId4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7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image" Target="../media/image8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9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3059832" y="1988840"/>
            <a:ext cx="6192688" cy="2448272"/>
          </a:xfrm>
        </p:spPr>
        <p:txBody>
          <a:bodyPr>
            <a:normAutofit fontScale="90000"/>
          </a:bodyPr>
          <a:lstStyle/>
          <a:p>
            <a:pPr algn="l"/>
            <a:r>
              <a:rPr lang="cs-CZ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</a:t>
            </a: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bezpečnostních </a:t>
            </a:r>
            <a:r>
              <a:rPr lang="cs-CZ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prvků silničních </a:t>
            </a:r>
            <a:r>
              <a:rPr lang="cs-CZ" cap="none" dirty="0">
                <a:latin typeface="Arial" panose="020B0604020202020204" pitchFamily="34" charset="0"/>
                <a:cs typeface="Arial" panose="020B0604020202020204" pitchFamily="34" charset="0"/>
              </a:rPr>
              <a:t>motorových vozidel</a:t>
            </a:r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779912" y="4797152"/>
            <a:ext cx="5364088" cy="1838672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Autor bakalářské práce: 	Josef František</a:t>
            </a:r>
          </a:p>
          <a:p>
            <a:pPr algn="l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Vedoucí bakalářské práce: 	Ing. Martina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Hlatká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l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Oponent bakalářské práce:  	Ing. Vladimír Faltus, Ph.D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. 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endParaRPr lang="cs-CZ" sz="24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  <a:buClr>
                <a:schemeClr val="accent1">
                  <a:lumMod val="75000"/>
                </a:schemeClr>
              </a:buClr>
              <a:defRPr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České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Budějovice, červen 2017</a:t>
            </a:r>
            <a:endParaRPr lang="fr-CA" sz="2400" b="1" dirty="0">
              <a:latin typeface="Arial" panose="020B0604020202020204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664"/>
            <a:ext cx="6523037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Návrhy nových bezpečnostních prvků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Aktivní sedadlo řidiče</a:t>
            </a:r>
          </a:p>
          <a:p>
            <a:pPr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Vzájemná komunikace mezi vozidly</a:t>
            </a:r>
          </a:p>
          <a:p>
            <a:pPr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Airbagy pro posádku vozidla na zadních sedadlech</a:t>
            </a:r>
          </a:p>
          <a:p>
            <a:pPr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Parkovací asistent pro nákladní vozidla</a:t>
            </a:r>
          </a:p>
          <a:p>
            <a:pPr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Omezení výkonu</a:t>
            </a:r>
          </a:p>
          <a:p>
            <a:pPr lvl="0">
              <a:lnSpc>
                <a:spcPct val="80000"/>
              </a:lnSpc>
            </a:pPr>
            <a:endParaRPr lang="cs-CZ" sz="3000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437112"/>
            <a:ext cx="3456000" cy="2160000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1336" y="4437112"/>
            <a:ext cx="3338183" cy="216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2954429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5144955"/>
          </a:xfrm>
        </p:spPr>
        <p:txBody>
          <a:bodyPr>
            <a:normAutofit/>
          </a:bodyPr>
          <a:lstStyle/>
          <a:p>
            <a:pPr lvl="0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Cílem bylo zjištění povědomí veřejnosti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bezpečnostních prvcích. Ukázalo se, že jich běžně znají zhruba polovinu z již existujících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Ačkoliv počet bezpečnostních prvků hraje významnou roli z hlediska pocitu bezpečí pasažérů, primárním kritériem při výběru vozidla je stále jeho cena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Z analýzy bezpečnostních prvků vyplynulo, že </a:t>
            </a:r>
            <a:r>
              <a:rPr lang="cs-CZ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jsou v </a:t>
            </a:r>
            <a:r>
              <a:rPr lang="cs-CZ" sz="2600" dirty="0">
                <a:latin typeface="Arial" panose="020B0604020202020204" pitchFamily="34" charset="0"/>
                <a:cs typeface="Arial" panose="020B0604020202020204" pitchFamily="34" charset="0"/>
              </a:rPr>
              <a:t>bezpečnostních systémech rezervy a je nutné je neustále zdokonalovat a vyvíjet nové (vyšší rychlost vozidel a hustota provozu, nespolehlivost elektronických systémů).</a:t>
            </a:r>
          </a:p>
          <a:p>
            <a:pPr lvl="0">
              <a:lnSpc>
                <a:spcPct val="80000"/>
              </a:lnSpc>
            </a:pPr>
            <a:endParaRPr lang="cs-CZ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8010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971600" y="3717032"/>
            <a:ext cx="7200800" cy="864096"/>
          </a:xfrm>
        </p:spPr>
        <p:txBody>
          <a:bodyPr>
            <a:noAutofit/>
          </a:bodyPr>
          <a:lstStyle/>
          <a:p>
            <a:pPr algn="ctr">
              <a:defRPr lang="cs-CZ"/>
            </a:pPr>
            <a:r>
              <a:rPr lang="cs-CZ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Děkuji Vám za pozornost.</a:t>
            </a:r>
            <a:endParaRPr lang="cs-CZ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31485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Proč si myslíte, že omezení výkonu je vhodným bezpečnostním řešením?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Proč se práce zaměřuje pouze na prvky pasivní a aktivní bezpečnosti, když dále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uvádíte,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že komfort a další faktory jsou pro bezpečnost důležité stejně tak, jako prvky aktivní a pasivní bezpečnosti?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Co autora vedlo k tomu, že se věnuje pouze kategorii vozidel N a M1 - zda u jiných kategorií jsou jiné bezpečnostní prvky nebo ne. </a:t>
            </a: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Dokázal byste vysvětlit pojem kooperativní systémy?</a:t>
            </a:r>
          </a:p>
          <a:p>
            <a:pPr lvl="0">
              <a:lnSpc>
                <a:spcPct val="80000"/>
              </a:lnSpc>
            </a:pPr>
            <a:endParaRPr lang="cs-CZ" sz="3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689086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Důvody řešení problému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Neustále zvyšovaní počtu dopravních prostředků – nutnost vyšší ochrany účastníků silničního provozu.</a:t>
            </a:r>
          </a:p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Porovnání vlastních znalostí dané problematiky s postoji neodborné veřejnosti.</a:t>
            </a:r>
          </a:p>
          <a:p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Možnost rozvinutí výzkumného problému do praxe.</a:t>
            </a:r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práce je analyzovat bezpečnostní prvky osobních a nákladních vozidel </a:t>
            </a: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navrhnout </a:t>
            </a: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technická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technologická </a:t>
            </a: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opatření, která přispějí ke zvýšení bezpečnosti silničního provozu.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926321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Hypotézy a výzkumné otázky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5261587"/>
          </a:xfrm>
        </p:spPr>
        <p:txBody>
          <a:bodyPr>
            <a:normAutofit fontScale="92500"/>
          </a:bodyPr>
          <a:lstStyle/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Analýza a zhodnocení objektivních výhod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nevýhod jednotlivých bezpečnostních prvků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jejich porovnání s výsledky průzkumu mezi veřejností.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Výzkumný problém je zkoumán prostřednictvím potvrzení nebo vyvrácení odpovědí na </a:t>
            </a:r>
            <a:r>
              <a:rPr lang="cs-CZ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otázky: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Budou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uživatelé používat bezpečnostní pásy a proč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Jaké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jsou nejdůležitější aspekty při nákupu vozidla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Považují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uživatelé novější typy bezpečnostních prvků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přínos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Které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bezpečnostní prvky by uživatelé uvítali ve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standardní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výbavě vozidla?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454235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  <a:endParaRPr 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Teoreticko-metodologická část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Odborná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literatura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Sběr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informací od výrobců vozidel</a:t>
            </a:r>
          </a:p>
          <a:p>
            <a:pPr marL="82296" indent="0">
              <a:buNone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80000"/>
              </a:lnSpc>
            </a:pPr>
            <a:r>
              <a:rPr lang="cs-CZ" sz="3000" dirty="0">
                <a:latin typeface="Arial" panose="020B0604020202020204" pitchFamily="34" charset="0"/>
                <a:cs typeface="Arial" panose="020B0604020202020204" pitchFamily="34" charset="0"/>
              </a:rPr>
              <a:t>Aplikační část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Dotazníkové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šetření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Vlastní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analýza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Zhodnocení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0088516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Dosažené výsledky </a:t>
            </a: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077200" cy="5000939"/>
          </a:xfrm>
        </p:spPr>
        <p:txBody>
          <a:bodyPr>
            <a:normAutofit/>
          </a:bodyPr>
          <a:lstStyle/>
          <a:p>
            <a:pPr lvl="0"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V rámci průzkumu veřejnosti bylo zjištěno: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Postoje veřejnosti k používání bezpečnostních prvků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jejich motivace.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Hodnocení jednotlivých druhů bezpečnostních prvků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Analýza a vyhodnocení bezpečnostních prvků dle jejich charakteristiky a vlastní zkušenosti s technickým řešením motorových vozidel: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Nejpřínosnější: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ABS, ESP, BLIS, Hlavové airbagy</a:t>
            </a: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anose="020B0604020202020204" pitchFamily="34" charset="0"/>
                <a:cs typeface="Arial" panose="020B0604020202020204" pitchFamily="34" charset="0"/>
              </a:rPr>
              <a:t>Nejméně přínosné: 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Asistent jízdních pruhů, Asistent jízdy do kopce a z kopce, Alkohol-</a:t>
            </a:r>
            <a:r>
              <a:rPr lang="cs-CZ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lock</a:t>
            </a:r>
            <a: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700" dirty="0">
                <a:latin typeface="Arial" panose="020B0604020202020204" pitchFamily="34" charset="0"/>
                <a:cs typeface="Arial" panose="020B0604020202020204" pitchFamily="34" charset="0"/>
              </a:rPr>
              <a:t>Návrh nových bezpečnostních prvků.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9249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Hodnocení vozidel z hlediska bezpečnosti pro pasažéry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44643" y="6165304"/>
            <a:ext cx="8077200" cy="536443"/>
          </a:xfrm>
        </p:spPr>
        <p:txBody>
          <a:bodyPr>
            <a:normAutofit fontScale="85000" lnSpcReduction="10000"/>
          </a:bodyPr>
          <a:lstStyle/>
          <a:p>
            <a:pPr marL="0" lvl="2" indent="0">
              <a:lnSpc>
                <a:spcPct val="80000"/>
              </a:lnSpc>
              <a:buNone/>
            </a:pPr>
            <a:r>
              <a:rPr lang="pl-P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3000" dirty="0">
                <a:latin typeface="Arial" panose="020B0604020202020204" pitchFamily="34" charset="0"/>
                <a:cs typeface="Arial" panose="020B0604020202020204" pitchFamily="34" charset="0"/>
              </a:rPr>
              <a:t>Respondenti známkovali od 1 do 5 jako ve škole.)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cs-CZ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800"/>
            <a:ext cx="7632848" cy="446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1603084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2000" y="269632"/>
            <a:ext cx="8382000" cy="1143000"/>
          </a:xfrm>
        </p:spPr>
        <p:txBody>
          <a:bodyPr>
            <a:noAutofit/>
          </a:bodyPr>
          <a:lstStyle/>
          <a:p>
            <a:r>
              <a:rPr lang="cs-CZ" sz="3600" b="1" dirty="0">
                <a:latin typeface="Arial" panose="020B0604020202020204" pitchFamily="34" charset="0"/>
                <a:cs typeface="Arial" panose="020B0604020202020204" pitchFamily="34" charset="0"/>
              </a:rPr>
              <a:t>Faktory, které hrají při pořizování vozidla pro respondenty největší roli</a:t>
            </a:r>
            <a:endParaRPr lang="cs-CZ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44643" y="6165304"/>
            <a:ext cx="8077200" cy="536443"/>
          </a:xfrm>
        </p:spPr>
        <p:txBody>
          <a:bodyPr>
            <a:normAutofit fontScale="85000" lnSpcReduction="10000"/>
          </a:bodyPr>
          <a:lstStyle/>
          <a:p>
            <a:pPr marL="0" lvl="2" indent="0">
              <a:lnSpc>
                <a:spcPct val="80000"/>
              </a:lnSpc>
              <a:buNone/>
            </a:pPr>
            <a:r>
              <a:rPr lang="pl-P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3000" dirty="0">
                <a:latin typeface="Arial" panose="020B0604020202020204" pitchFamily="34" charset="0"/>
                <a:cs typeface="Arial" panose="020B0604020202020204" pitchFamily="34" charset="0"/>
              </a:rPr>
              <a:t>Respondenti známkovali od 1 do 5 jako ve škole.)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cs-CZ" sz="3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28798"/>
            <a:ext cx="7579511" cy="446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664663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Hodnocení bezpečnostních prvků z hlediska potřeby jejich instalace v rámci standardní výbavy dvoustopých motorových vozidel</a:t>
            </a:r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944643" y="6165304"/>
            <a:ext cx="8077200" cy="536443"/>
          </a:xfrm>
        </p:spPr>
        <p:txBody>
          <a:bodyPr>
            <a:normAutofit/>
          </a:bodyPr>
          <a:lstStyle/>
          <a:p>
            <a:pPr marL="0" lvl="2" indent="0">
              <a:lnSpc>
                <a:spcPct val="80000"/>
              </a:lnSpc>
              <a:buNone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(Celkové počty.)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lnSpc>
                <a:spcPct val="80000"/>
              </a:lnSpc>
              <a:buNone/>
            </a:pPr>
            <a:endParaRPr lang="cs-CZ" sz="3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91532"/>
            <a:ext cx="8532440" cy="4056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680700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heme/theme1.xml><?xml version="1.0" encoding="utf-8"?>
<a:theme xmlns:a="http://schemas.openxmlformats.org/drawingml/2006/main" name="Školení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291</Words>
  <Application>Microsoft Office PowerPoint</Application>
  <PresentationFormat>Předvádění na obrazovce (4:3)</PresentationFormat>
  <Paragraphs>73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Školení</vt:lpstr>
      <vt:lpstr>Analýza bezpečnostních prvků silničních motorových vozidel</vt:lpstr>
      <vt:lpstr>Důvody řešení problému</vt:lpstr>
      <vt:lpstr>Cíl práce</vt:lpstr>
      <vt:lpstr>Hypotézy a výzkumné otázky</vt:lpstr>
      <vt:lpstr>Použité metody</vt:lpstr>
      <vt:lpstr>Dosažené výsledky a přínos práce</vt:lpstr>
      <vt:lpstr>Hodnocení vozidel z hlediska bezpečnosti pro pasažéry</vt:lpstr>
      <vt:lpstr>Faktory, které hrají při pořizování vozidla pro respondenty největší roli</vt:lpstr>
      <vt:lpstr>Hodnocení bezpečnostních prvků z hlediska potřeby jejich instalace v rámci standardní výbavy dvoustopých motorových vozidel</vt:lpstr>
      <vt:lpstr>Návrhy nových bezpečnostních prvků</vt:lpstr>
      <vt:lpstr>Shrnutí</vt:lpstr>
      <vt:lpstr>Děkuji Vám za pozornost.</vt:lpstr>
      <vt:lpstr>Doplňující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2017-06-20T19:33:03Z</dcterms:created>
  <dcterms:modified xsi:type="dcterms:W3CDTF">2017-06-20T20:26:33Z</dcterms:modified>
</cp:coreProperties>
</file>