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9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0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1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2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9" r:id="rId2"/>
    <p:sldId id="261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8" r:id="rId13"/>
    <p:sldId id="29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01" autoAdjust="0"/>
    <p:restoredTop sz="83986" autoAdjust="0"/>
  </p:normalViewPr>
  <p:slideViewPr>
    <p:cSldViewPr>
      <p:cViewPr varScale="1">
        <p:scale>
          <a:sx n="61" d="100"/>
          <a:sy n="61" d="100"/>
        </p:scale>
        <p:origin x="-17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D83FDC75-7F73-4A4A-A77C-09AADF00E0EA}" type="datetimeFigureOut">
              <a:rPr lang="cs-CZ" smtClean="0"/>
              <a:pPr/>
              <a:t>20. 6. 2017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459226BF-1F13-42D3-80DC-373E7ADD1EB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81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48AEF76B-3757-4A0B-AF93-28494465C1DD}" type="datetimeFigureOut">
              <a:pPr/>
              <a:t>20. 6. 2017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75693FD4-8F83-4EF7-AC3F-0DC0388986B0}" type="slidenum"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248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cs-CZ" dirty="0" smtClean="0"/>
              <a:t>Microsoft </a:t>
            </a:r>
            <a:r>
              <a:rPr lang="cs-CZ" b="1" dirty="0" smtClean="0"/>
              <a:t>Konstrukční dokonalost</a:t>
            </a:r>
            <a:endParaRPr lang="cs-CZ" dirty="0" smtClean="0"/>
          </a:p>
        </p:txBody>
      </p:sp>
      <p:sp>
        <p:nvSpPr>
          <p:cNvPr id="43011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cs-CZ" dirty="0" smtClean="0"/>
              <a:t>Důvěrné informace společnosti Microsoft</a:t>
            </a:r>
          </a:p>
        </p:txBody>
      </p:sp>
      <p:sp>
        <p:nvSpPr>
          <p:cNvPr id="43012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FF76F4-FC11-42FE-9D94-04E3E6D16C06}" type="slidenum">
              <a:rPr lang="cs-CZ" smtClean="0"/>
              <a:pPr/>
              <a:t>12</a:t>
            </a:fld>
            <a:endParaRPr lang="cs-CZ" dirty="0" smtClean="0"/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3"/>
            <a:ext cx="6261652" cy="4603230"/>
          </a:xfrm>
          <a:noFill/>
          <a:ln/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cs-CZ" smtClean="0"/>
              <a:t>Kliknutím lze upravit styl předlohy.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2000" baseline="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20. 6. 2017</a:t>
            </a:fld>
            <a:endParaRPr kumimoji="0"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20. 6. 2017</a:t>
            </a:fld>
            <a:endParaRPr kumimoji="0"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20. 6. 2017</a:t>
            </a:fld>
            <a:endParaRPr kumimoji="0"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 sz="3500"/>
              <a:t>Po kliknutí lze upravit styl předlohy nadpisů.</a:t>
            </a:r>
            <a:endParaRPr kumimoji="0"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20. 6. 2017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180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cs-CZ"/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cs-CZ" sz="3200">
                <a:latin typeface="+mn-lt"/>
              </a:defRPr>
            </a:lvl1pPr>
            <a:lvl2pPr eaLnBrk="1" latinLnBrk="0" hangingPunct="1">
              <a:defRPr kumimoji="0" lang="cs-CZ" sz="2800">
                <a:latin typeface="+mn-lt"/>
              </a:defRPr>
            </a:lvl2pPr>
            <a:lvl3pPr eaLnBrk="1" latinLnBrk="0" hangingPunct="1">
              <a:defRPr kumimoji="0" lang="cs-CZ" sz="2400">
                <a:latin typeface="+mn-lt"/>
              </a:defRPr>
            </a:lvl3pPr>
            <a:lvl4pPr eaLnBrk="1" latinLnBrk="0" hangingPunct="1">
              <a:defRPr kumimoji="0" lang="cs-CZ" sz="2400">
                <a:latin typeface="+mn-lt"/>
              </a:defRPr>
            </a:lvl4pPr>
            <a:lvl5pPr eaLnBrk="1" latinLnBrk="0" hangingPunct="1">
              <a:defRPr kumimoji="0" lang="cs-CZ" sz="2400">
                <a:latin typeface="+mn-lt"/>
              </a:defRPr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20. 6. 2017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20. 6. 2017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cs-CZ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20. 6. 2017</a:t>
            </a:fld>
            <a:endParaRPr kumimoji="0"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cs-CZ" sz="3200"/>
            </a:lvl1pPr>
            <a:lvl2pPr eaLnBrk="1" latinLnBrk="0" hangingPunct="1">
              <a:defRPr kumimoji="0" lang="cs-CZ" sz="2800"/>
            </a:lvl2pPr>
            <a:lvl3pPr eaLnBrk="1" latinLnBrk="0" hangingPunct="1">
              <a:defRPr kumimoji="0" lang="cs-CZ" sz="2400"/>
            </a:lvl3pPr>
            <a:lvl4pPr eaLnBrk="1" latinLnBrk="0" hangingPunct="1">
              <a:defRPr kumimoji="0" lang="cs-CZ" sz="2000"/>
            </a:lvl4pPr>
            <a:lvl5pPr eaLnBrk="1" latinLnBrk="0" hangingPunct="1">
              <a:defRPr kumimoji="0" lang="cs-CZ" sz="2000"/>
            </a:lvl5pPr>
            <a:lvl6pPr eaLnBrk="1" latinLnBrk="0" hangingPunct="1">
              <a:defRPr kumimoji="0" lang="cs-CZ" sz="2000"/>
            </a:lvl6pPr>
            <a:lvl7pPr eaLnBrk="1" latinLnBrk="0" hangingPunct="1">
              <a:defRPr kumimoji="0" lang="cs-CZ" sz="2000"/>
            </a:lvl7pPr>
            <a:lvl8pPr eaLnBrk="1" latinLnBrk="0" hangingPunct="1">
              <a:defRPr kumimoji="0" lang="cs-CZ" sz="2000"/>
            </a:lvl8pPr>
            <a:lvl9pPr eaLnBrk="1" latinLnBrk="0" hangingPunct="1">
              <a:defRPr kumimoji="0" lang="cs-CZ" sz="20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20. 6. 2017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cs-CZ" sz="3200"/>
            </a:lvl1pPr>
            <a:lvl2pPr marL="457200" indent="0" eaLnBrk="1" latinLnBrk="0" hangingPunct="1">
              <a:buNone/>
              <a:defRPr kumimoji="0" lang="cs-CZ" sz="2800"/>
            </a:lvl2pPr>
            <a:lvl3pPr marL="914400" indent="0" eaLnBrk="1" latinLnBrk="0" hangingPunct="1">
              <a:buNone/>
              <a:defRPr kumimoji="0" lang="cs-CZ" sz="2400"/>
            </a:lvl3pPr>
            <a:lvl4pPr marL="1371600" indent="0" eaLnBrk="1" latinLnBrk="0" hangingPunct="1">
              <a:buNone/>
              <a:defRPr kumimoji="0" lang="cs-CZ" sz="2000"/>
            </a:lvl4pPr>
            <a:lvl5pPr marL="1828800" indent="0" eaLnBrk="1" latinLnBrk="0" hangingPunct="1">
              <a:buNone/>
              <a:defRPr kumimoji="0" lang="cs-CZ" sz="2000"/>
            </a:lvl5pPr>
            <a:lvl6pPr marL="2286000" indent="0" eaLnBrk="1" latinLnBrk="0" hangingPunct="1">
              <a:buNone/>
              <a:defRPr kumimoji="0" lang="cs-CZ" sz="2000"/>
            </a:lvl6pPr>
            <a:lvl7pPr marL="2743200" indent="0" eaLnBrk="1" latinLnBrk="0" hangingPunct="1">
              <a:buNone/>
              <a:defRPr kumimoji="0" lang="cs-CZ" sz="2000"/>
            </a:lvl7pPr>
            <a:lvl8pPr marL="3200400" indent="0" eaLnBrk="1" latinLnBrk="0" hangingPunct="1">
              <a:buNone/>
              <a:defRPr kumimoji="0" lang="cs-CZ" sz="2000"/>
            </a:lvl8pPr>
            <a:lvl9pPr marL="3657600" indent="0" eaLnBrk="1" latinLnBrk="0" hangingPunct="1">
              <a:buNone/>
              <a:defRPr kumimoji="0" lang="cs-CZ" sz="2000"/>
            </a:lvl9pPr>
          </a:lstStyle>
          <a:p>
            <a:pPr eaLnBrk="1" latinLnBrk="0" hangingPunct="1"/>
            <a:r>
              <a:rPr lang="cs-CZ" smtClean="0"/>
              <a:t>Kliknutím na ikonu přidáte obrázek.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20. 6. 2017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20. 6. 2017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20. 6. 2017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cs-CZ" smtClean="0"/>
              <a:t>Kliknutím lze upravit styl.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20. 6. 2017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cs-CZ"/>
      </a:defPPr>
      <a:lvl1pPr marL="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image" Target="../media/image11.png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image" Target="../media/image10.jpe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8.pn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9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3059832" y="1988840"/>
            <a:ext cx="6192688" cy="2448272"/>
          </a:xfrm>
        </p:spPr>
        <p:txBody>
          <a:bodyPr>
            <a:normAutofit fontScale="90000"/>
          </a:bodyPr>
          <a:lstStyle/>
          <a:p>
            <a:pPr algn="l"/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bezpečnostních </a:t>
            </a:r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prvků silničních </a:t>
            </a:r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motorových vozidel</a:t>
            </a:r>
            <a:endParaRPr lang="cs-CZ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779912" y="4797152"/>
            <a:ext cx="5364088" cy="1838672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15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Autor bakalářské práce: 	Josef František</a:t>
            </a:r>
          </a:p>
          <a:p>
            <a:pPr algn="l">
              <a:lnSpc>
                <a:spcPct val="15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Vedoucí bakalářské práce: 	Ing. Martina </a:t>
            </a:r>
            <a:r>
              <a:rPr lang="cs-CZ" sz="2400" b="1" dirty="0" err="1">
                <a:latin typeface="Arial" pitchFamily="34" charset="0"/>
                <a:cs typeface="Arial" pitchFamily="34" charset="0"/>
              </a:rPr>
              <a:t>Hlatká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l">
              <a:lnSpc>
                <a:spcPct val="15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Oponent bakalářské práce:  	Ing. Vladimír Faltus, Ph.D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. 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buClr>
                <a:schemeClr val="accent1">
                  <a:lumMod val="75000"/>
                </a:schemeClr>
              </a:buClr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České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Budějovice, červen 2017</a:t>
            </a:r>
            <a:endParaRPr lang="fr-CA" sz="2400" b="1" dirty="0">
              <a:latin typeface="Arial" panose="020B0604020202020204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4664"/>
            <a:ext cx="6523037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Návrhy nových bezpečnostních prvků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Aktivní sedadlo řidiče</a:t>
            </a:r>
          </a:p>
          <a:p>
            <a:pPr>
              <a:lnSpc>
                <a:spcPct val="80000"/>
              </a:lnSpc>
            </a:pP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Vzájemná komunikace mezi vozidly</a:t>
            </a:r>
          </a:p>
          <a:p>
            <a:pPr>
              <a:lnSpc>
                <a:spcPct val="80000"/>
              </a:lnSpc>
            </a:pP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Airbagy pro posádku vozidla na zadních sedadlech</a:t>
            </a:r>
          </a:p>
          <a:p>
            <a:pPr>
              <a:lnSpc>
                <a:spcPct val="80000"/>
              </a:lnSpc>
            </a:pP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Parkovací asistent pro nákladní vozidla</a:t>
            </a:r>
          </a:p>
          <a:p>
            <a:pPr>
              <a:lnSpc>
                <a:spcPct val="80000"/>
              </a:lnSpc>
            </a:pP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Omezení výkonu</a:t>
            </a:r>
          </a:p>
          <a:p>
            <a:pPr lvl="0">
              <a:lnSpc>
                <a:spcPct val="80000"/>
              </a:lnSpc>
            </a:pPr>
            <a:endParaRPr lang="cs-CZ" sz="3000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437112"/>
            <a:ext cx="3456000" cy="2160000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336" y="4437112"/>
            <a:ext cx="3338183" cy="21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2954429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Shrnutí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077200" cy="5144955"/>
          </a:xfrm>
        </p:spPr>
        <p:txBody>
          <a:bodyPr>
            <a:normAutofit/>
          </a:bodyPr>
          <a:lstStyle/>
          <a:p>
            <a:pPr lvl="0"/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Cílem bylo zjištění povědomí veřejnosti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bezpečnostních prvcích. Ukázalo se, že jich běžně znají zhruba polovinu z již existujících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Ačkoliv počet bezpečnostních prvků hraje významnou roli z hlediska pocitu bezpečí pasažérů, primárním kritériem při výběru vozidla je stále jeho cena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Z analýzy bezpečnostních prvků vyplynulo, že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jsou v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bezpečnostních systémech rezervy a je nutné je neustále zdokonalovat a vyvíjet nové (vyšší rychlost vozidel a hustota provozu, nespolehlivost elektronických systémů).</a:t>
            </a:r>
          </a:p>
          <a:p>
            <a:pPr lvl="0">
              <a:lnSpc>
                <a:spcPct val="80000"/>
              </a:lnSpc>
            </a:pPr>
            <a:endParaRPr lang="cs-CZ" sz="3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80102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971600" y="3717032"/>
            <a:ext cx="7200800" cy="864096"/>
          </a:xfrm>
        </p:spPr>
        <p:txBody>
          <a:bodyPr>
            <a:noAutofit/>
          </a:bodyPr>
          <a:lstStyle/>
          <a:p>
            <a:pPr algn="ctr">
              <a:defRPr lang="cs-CZ"/>
            </a:pPr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Děkuji Vám za pozornost.</a:t>
            </a:r>
            <a:endParaRPr lang="cs-CZ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31485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Doplňující otázky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Proč si myslíte, že omezení výkonu je vhodným bezpečnostním řešením?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Proč se práce zaměřuje pouze na prvky pasivní a aktivní bezpečnosti, když dále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uvádíte,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že komfort a další faktory jsou pro bezpečnost důležité stejně tak, jako prvky aktivní a pasivní bezpečnosti? 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Co autora vedlo k tomu, že se věnuje pouze kategorii vozidel N a M1 - zda u jiných kategorií jsou jiné bezpečnostní prvky nebo ne. 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Dokázal byste vysvětlit pojem kooperativní systémy?</a:t>
            </a:r>
          </a:p>
          <a:p>
            <a:pPr lvl="0">
              <a:lnSpc>
                <a:spcPct val="80000"/>
              </a:lnSpc>
            </a:pPr>
            <a:endParaRPr lang="cs-CZ" sz="3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689086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Důvody řešení problému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Neustále zvyšovaní počtu dopravních prostředků – nutnost vyšší ochrany účastníků silničního provozu.</a:t>
            </a:r>
          </a:p>
          <a:p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Porovnání vlastních znalostí dané problematiky s postoji neodborné veřejnosti.</a:t>
            </a:r>
          </a:p>
          <a:p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Možnost rozvinutí výzkumného problému do praxe.</a:t>
            </a:r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Cílem </a:t>
            </a: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práce je analyzovat bezpečnostní prvky osobních a nákladních vozidel </a:t>
            </a:r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navrhnout </a:t>
            </a:r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technická </a:t>
            </a: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technologická </a:t>
            </a: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opatření, která přispějí ke zvýšení bezpečnosti silničního provozu.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92632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Hypotézy a výzkumné otázky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077200" cy="5261587"/>
          </a:xfrm>
        </p:spPr>
        <p:txBody>
          <a:bodyPr>
            <a:normAutofit fontScale="92500"/>
          </a:bodyPr>
          <a:lstStyle/>
          <a:p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Analýza a zhodnocení objektivních výhod </a:t>
            </a: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nevýhod jednotlivých bezpečnostních prvků </a:t>
            </a: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jejich porovnání s výsledky průzkumu mezi veřejností.</a:t>
            </a:r>
          </a:p>
          <a:p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Výzkumný problém je zkoumán prostřednictvím potvrzení nebo vyvrácení odpovědí na </a:t>
            </a: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otázky: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Budou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uživatelé používat bezpečnostní pásy a proč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Jaké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jsou nejdůležitější aspekty při nákupu vozidla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Považují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uživatelé novější typy bezpečnostních prvků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přínos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Které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bezpečnostní prvky by uživatelé uvítali ve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standardní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výbavě vozidla?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45423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Teoreticko-metodologická část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Odborná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literatura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Sběr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informací od výrobců vozidel</a:t>
            </a:r>
          </a:p>
          <a:p>
            <a:pPr marL="82296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Aplikační část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Dotazníkové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šetření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Vlastní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analýza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Zhodnocení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088516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9632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Dosažené výsledky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přínos práce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077200" cy="5000939"/>
          </a:xfrm>
        </p:spPr>
        <p:txBody>
          <a:bodyPr>
            <a:normAutofit/>
          </a:bodyPr>
          <a:lstStyle/>
          <a:p>
            <a:pPr lvl="0">
              <a:lnSpc>
                <a:spcPct val="80000"/>
              </a:lnSpc>
            </a:pP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V rámci průzkumu veřejnosti bylo zjištěno: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Postoje veřejnosti k používání bezpečnostních prvků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jejich motivace.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Hodnocení jednotlivých druhů bezpečnostních prvků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Analýza a vyhodnocení bezpečnostních prvků dle jejich charakteristiky a vlastní zkušenosti s technickým řešením motorových vozidel: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Nejpřínosnější: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ABS, ESP, BLIS, Hlavové airbagy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Nejméně přínosné: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Asistent jízdních pruhů, Asistent jízdy do kopce a z kopce, Alkohol-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lock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Návrh nových bezpečnostních prvků.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924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Hodnocení vozidel z hlediska bezpečnosti pro pasažéry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44643" y="6165304"/>
            <a:ext cx="8077200" cy="536443"/>
          </a:xfrm>
        </p:spPr>
        <p:txBody>
          <a:bodyPr>
            <a:normAutofit fontScale="85000" lnSpcReduction="10000"/>
          </a:bodyPr>
          <a:lstStyle/>
          <a:p>
            <a:pPr marL="0" lvl="2" indent="0">
              <a:lnSpc>
                <a:spcPct val="80000"/>
              </a:lnSpc>
              <a:buNone/>
            </a:pPr>
            <a:r>
              <a:rPr lang="pl-PL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3000" dirty="0">
                <a:latin typeface="Arial" panose="020B0604020202020204" pitchFamily="34" charset="0"/>
                <a:cs typeface="Arial" panose="020B0604020202020204" pitchFamily="34" charset="0"/>
              </a:rPr>
              <a:t>Respondenti známkovali od 1 do 5 jako ve škole.)</a:t>
            </a:r>
          </a:p>
          <a:p>
            <a:pPr marL="914400" lvl="2" indent="0">
              <a:lnSpc>
                <a:spcPct val="80000"/>
              </a:lnSpc>
              <a:buNone/>
            </a:pPr>
            <a:endParaRPr lang="cs-CZ" sz="3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7632848" cy="4464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1603084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9632"/>
            <a:ext cx="8382000" cy="1143000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Faktory, které hrají při pořizování vozidla pro respondenty největší roli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44643" y="6165304"/>
            <a:ext cx="8077200" cy="536443"/>
          </a:xfrm>
        </p:spPr>
        <p:txBody>
          <a:bodyPr>
            <a:normAutofit fontScale="85000" lnSpcReduction="10000"/>
          </a:bodyPr>
          <a:lstStyle/>
          <a:p>
            <a:pPr marL="0" lvl="2" indent="0">
              <a:lnSpc>
                <a:spcPct val="80000"/>
              </a:lnSpc>
              <a:buNone/>
            </a:pPr>
            <a:r>
              <a:rPr lang="pl-PL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3000" dirty="0">
                <a:latin typeface="Arial" panose="020B0604020202020204" pitchFamily="34" charset="0"/>
                <a:cs typeface="Arial" panose="020B0604020202020204" pitchFamily="34" charset="0"/>
              </a:rPr>
              <a:t>Respondenti známkovali od 1 do 5 jako ve škole.)</a:t>
            </a:r>
          </a:p>
          <a:p>
            <a:pPr marL="914400" lvl="2" indent="0">
              <a:lnSpc>
                <a:spcPct val="80000"/>
              </a:lnSpc>
              <a:buNone/>
            </a:pPr>
            <a:endParaRPr lang="cs-CZ" sz="3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798"/>
            <a:ext cx="7579511" cy="446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664663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Hodnocení bezpečnostních prvků z hlediska potřeby jejich instalace v rámci standardní výbavy dvoustopých motorových vozidel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44643" y="6165304"/>
            <a:ext cx="8077200" cy="536443"/>
          </a:xfrm>
        </p:spPr>
        <p:txBody>
          <a:bodyPr>
            <a:normAutofit/>
          </a:bodyPr>
          <a:lstStyle/>
          <a:p>
            <a:pPr marL="0" lvl="2" indent="0">
              <a:lnSpc>
                <a:spcPct val="80000"/>
              </a:lnSpc>
              <a:buNone/>
            </a:pP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(Celkové počty.)</a:t>
            </a:r>
            <a:endParaRPr lang="pl-PL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lnSpc>
                <a:spcPct val="80000"/>
              </a:lnSpc>
              <a:buNone/>
            </a:pPr>
            <a:endParaRPr lang="cs-CZ" sz="30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91532"/>
            <a:ext cx="8532440" cy="4056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680700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48BxRTjzwKhAarpC8SPOi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FUQynbDZ7CnnKAa7cx9MM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Školení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291</Words>
  <Application>Microsoft Office PowerPoint</Application>
  <PresentationFormat>Předvádění na obrazovce (4:3)</PresentationFormat>
  <Paragraphs>73</Paragraphs>
  <Slides>13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Školení</vt:lpstr>
      <vt:lpstr>Analýza bezpečnostních prvků silničních motorových vozidel</vt:lpstr>
      <vt:lpstr>Důvody řešení problému</vt:lpstr>
      <vt:lpstr>Cíl práce</vt:lpstr>
      <vt:lpstr>Hypotézy a výzkumné otázky</vt:lpstr>
      <vt:lpstr>Použité metody</vt:lpstr>
      <vt:lpstr>Dosažené výsledky a přínos práce</vt:lpstr>
      <vt:lpstr>Hodnocení vozidel z hlediska bezpečnosti pro pasažéry</vt:lpstr>
      <vt:lpstr>Faktory, které hrají při pořizování vozidla pro respondenty největší roli</vt:lpstr>
      <vt:lpstr>Hodnocení bezpečnostních prvků z hlediska potřeby jejich instalace v rámci standardní výbavy dvoustopých motorových vozidel</vt:lpstr>
      <vt:lpstr>Návrhy nových bezpečnostních prvků</vt:lpstr>
      <vt:lpstr>Shrnutí</vt:lpstr>
      <vt:lpstr>Děkuji Vám za pozornost.</vt:lpstr>
      <vt:lpstr>Doplňující otázky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2017-06-20T19:33:03Z</dcterms:created>
  <dcterms:modified xsi:type="dcterms:W3CDTF">2017-06-20T20:26:33Z</dcterms:modified>
</cp:coreProperties>
</file>