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54" r:id="rId1"/>
  </p:sldMasterIdLst>
  <p:notesMasterIdLst>
    <p:notesMasterId r:id="rId11"/>
  </p:notesMasterIdLst>
  <p:sldIdLst>
    <p:sldId id="267" r:id="rId2"/>
    <p:sldId id="260" r:id="rId3"/>
    <p:sldId id="259" r:id="rId4"/>
    <p:sldId id="258" r:id="rId5"/>
    <p:sldId id="261" r:id="rId6"/>
    <p:sldId id="269" r:id="rId7"/>
    <p:sldId id="271" r:id="rId8"/>
    <p:sldId id="268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Délka trasy [m]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6000"/>
                    <a:lumMod val="100000"/>
                  </a:schemeClr>
                </a:gs>
                <a:gs pos="78000">
                  <a:schemeClr val="accent2">
                    <a:shade val="94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List1!$A$2:$A$4</c:f>
              <c:strCache>
                <c:ptCount val="3"/>
                <c:pt idx="0">
                  <c:v>Trasa 2 [m]</c:v>
                </c:pt>
                <c:pt idx="1">
                  <c:v>Trasa 1 [m]</c:v>
                </c:pt>
                <c:pt idx="2">
                  <c:v>Trasa po úpravě[m]</c:v>
                </c:pt>
              </c:strCache>
            </c:strRef>
          </c:cat>
          <c:val>
            <c:numRef>
              <c:f>List1!$B$2:$B$4</c:f>
              <c:numCache>
                <c:formatCode>General</c:formatCode>
                <c:ptCount val="3"/>
                <c:pt idx="0">
                  <c:v>100</c:v>
                </c:pt>
                <c:pt idx="1">
                  <c:v>28</c:v>
                </c:pt>
                <c:pt idx="2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6B-4614-8185-924B1247FD90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Doba jízdy 8FDF25 [s]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96000"/>
                    <a:lumMod val="100000"/>
                  </a:schemeClr>
                </a:gs>
                <a:gs pos="78000">
                  <a:schemeClr val="accent4">
                    <a:shade val="94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List1!$A$2:$A$4</c:f>
              <c:strCache>
                <c:ptCount val="3"/>
                <c:pt idx="0">
                  <c:v>Trasa 2 [m]</c:v>
                </c:pt>
                <c:pt idx="1">
                  <c:v>Trasa 1 [m]</c:v>
                </c:pt>
                <c:pt idx="2">
                  <c:v>Trasa po úpravě[m]</c:v>
                </c:pt>
              </c:strCache>
            </c:strRef>
          </c:cat>
          <c:val>
            <c:numRef>
              <c:f>List1!$C$2:$C$4</c:f>
              <c:numCache>
                <c:formatCode>General</c:formatCode>
                <c:ptCount val="3"/>
                <c:pt idx="0">
                  <c:v>21.19</c:v>
                </c:pt>
                <c:pt idx="1">
                  <c:v>5.93</c:v>
                </c:pt>
                <c:pt idx="2">
                  <c:v>4.24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46B-4614-8185-924B1247FD90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Doba jízdy 8FDF15 [s]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tint val="96000"/>
                    <a:lumMod val="100000"/>
                  </a:schemeClr>
                </a:gs>
                <a:gs pos="78000">
                  <a:schemeClr val="accent6">
                    <a:shade val="94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List1!$A$2:$A$4</c:f>
              <c:strCache>
                <c:ptCount val="3"/>
                <c:pt idx="0">
                  <c:v>Trasa 2 [m]</c:v>
                </c:pt>
                <c:pt idx="1">
                  <c:v>Trasa 1 [m]</c:v>
                </c:pt>
                <c:pt idx="2">
                  <c:v>Trasa po úpravě[m]</c:v>
                </c:pt>
              </c:strCache>
            </c:strRef>
          </c:cat>
          <c:val>
            <c:numRef>
              <c:f>List1!$D$2:$D$4</c:f>
              <c:numCache>
                <c:formatCode>General</c:formatCode>
                <c:ptCount val="3"/>
                <c:pt idx="0">
                  <c:v>20</c:v>
                </c:pt>
                <c:pt idx="1">
                  <c:v>5.6</c:v>
                </c:pt>
                <c:pt idx="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46B-4614-8185-924B1247FD9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443300960"/>
        <c:axId val="1451502960"/>
      </c:barChart>
      <c:catAx>
        <c:axId val="1443300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451502960"/>
        <c:crosses val="autoZero"/>
        <c:auto val="1"/>
        <c:lblAlgn val="ctr"/>
        <c:lblOffset val="100"/>
        <c:noMultiLvlLbl val="0"/>
      </c:catAx>
      <c:valAx>
        <c:axId val="1451502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4433009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230FBF-090E-4144-9B3B-630C2E7AA92E}" type="datetimeFigureOut">
              <a:rPr lang="cs-CZ" smtClean="0"/>
              <a:t>21.06.2017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558A28-6397-43BE-95F7-9D336A5D52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5503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081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286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186201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6109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65696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9532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6/21/2017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1768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729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6/21/2017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609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040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6/21/2017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91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748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434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976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6/21/2017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32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734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888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577839-94E7-4BBB-B5DD-E025A7EF45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80592" y="238540"/>
            <a:ext cx="9090992" cy="4081670"/>
          </a:xfrm>
        </p:spPr>
        <p:txBody>
          <a:bodyPr>
            <a:normAutofit/>
          </a:bodyPr>
          <a:lstStyle/>
          <a:p>
            <a:pPr lvl="0" algn="ctr" defTabSz="914400">
              <a:spcBef>
                <a:spcPct val="20000"/>
              </a:spcBef>
              <a:defRPr/>
            </a:pPr>
            <a:r>
              <a:rPr lang="cs-CZ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Vysoká škola technická a ekonomická v Českých Budějovicích</a:t>
            </a:r>
            <a:br>
              <a:rPr lang="cs-CZ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cs-CZ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Ústav </a:t>
            </a:r>
            <a:r>
              <a:rPr lang="cs-CZ" sz="2400" dirty="0" err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technicko</a:t>
            </a:r>
            <a:r>
              <a:rPr lang="cs-CZ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technologický</a:t>
            </a:r>
            <a:br>
              <a:rPr lang="cs-CZ" sz="200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</a:br>
            <a:br>
              <a:rPr lang="cs-CZ" sz="200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</a:br>
            <a:br>
              <a:rPr lang="cs-CZ" sz="200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</a:br>
            <a:br>
              <a:rPr lang="cs-CZ" sz="200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</a:br>
            <a:br>
              <a:rPr lang="cs-CZ" sz="200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</a:br>
            <a:r>
              <a:rPr lang="cs-CZ" sz="48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Racionalizace skladového hospodářství ve vybrané firmě</a:t>
            </a:r>
            <a:br>
              <a:rPr lang="cs-CZ" sz="2000" dirty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</a:b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9FFF383-432A-423E-A501-569A6976D5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0927" y="4823791"/>
            <a:ext cx="8473075" cy="1749287"/>
          </a:xfrm>
        </p:spPr>
        <p:txBody>
          <a:bodyPr>
            <a:normAutofit/>
          </a:bodyPr>
          <a:lstStyle/>
          <a:p>
            <a:pPr algn="l"/>
            <a:r>
              <a:rPr lang="cs-CZ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 práce: </a:t>
            </a:r>
            <a:r>
              <a:rPr lang="cs-CZ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Šárka Štěrbová</a:t>
            </a:r>
          </a:p>
          <a:p>
            <a:pPr algn="l"/>
            <a:r>
              <a:rPr lang="cs-CZ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Vedoucí práce: </a:t>
            </a:r>
            <a:r>
              <a:rPr lang="cs-CZ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doc. Ing. Ján </a:t>
            </a:r>
            <a:r>
              <a:rPr lang="cs-CZ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Ližbetin</a:t>
            </a:r>
            <a:r>
              <a:rPr lang="cs-CZ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PhD. </a:t>
            </a:r>
          </a:p>
          <a:p>
            <a:pPr algn="l"/>
            <a:r>
              <a:rPr lang="cs-CZ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Oponent práce: </a:t>
            </a:r>
            <a:r>
              <a:rPr lang="cs-CZ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Ing. Martina </a:t>
            </a:r>
            <a:r>
              <a:rPr lang="cs-CZ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Hlatká</a:t>
            </a:r>
            <a:endParaRPr lang="cs-CZ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cs-CZ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České Budějovice, červen 2017</a:t>
            </a:r>
          </a:p>
          <a:p>
            <a:pPr algn="l"/>
            <a:endParaRPr lang="cs-CZ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EF203C1-630A-4ADB-94E3-8E85339D91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927" y="443485"/>
            <a:ext cx="1438781" cy="143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373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59E9B5-B8B7-4C70-9802-5E6143467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400051"/>
            <a:ext cx="8596668" cy="1628774"/>
          </a:xfrm>
        </p:spPr>
        <p:txBody>
          <a:bodyPr>
            <a:normAutofit fontScale="90000"/>
          </a:bodyPr>
          <a:lstStyle/>
          <a:p>
            <a:pPr algn="ctr"/>
            <a:r>
              <a:rPr lang="cs-CZ" sz="4400" dirty="0">
                <a:latin typeface="Arial" panose="020B0604020202020204" pitchFamily="34" charset="0"/>
                <a:cs typeface="Arial" panose="020B0604020202020204" pitchFamily="34" charset="0"/>
              </a:rPr>
              <a:t>Motivace k řešení daného problému</a:t>
            </a:r>
            <a:br>
              <a:rPr lang="cs-CZ" sz="5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AAACAB4-1E36-4835-AB80-6ED4E61311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Zajímavé téma</a:t>
            </a:r>
          </a:p>
          <a:p>
            <a:pPr marL="0" indent="0">
              <a:buNone/>
            </a:pPr>
            <a:endParaRPr lang="cs-CZ" sz="24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Využití získaných znalostí v praxi</a:t>
            </a:r>
          </a:p>
          <a:p>
            <a:pPr marL="0" indent="0">
              <a:buNone/>
            </a:pPr>
            <a:endParaRPr lang="cs-CZ" sz="24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Prohloubení znalostí</a:t>
            </a:r>
          </a:p>
          <a:p>
            <a:pPr marL="0" indent="0">
              <a:buNone/>
            </a:pPr>
            <a:endParaRPr lang="cs-CZ" sz="24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Lokalita vybraného podniku</a:t>
            </a:r>
          </a:p>
        </p:txBody>
      </p:sp>
    </p:spTree>
    <p:extLst>
      <p:ext uri="{BB962C8B-B14F-4D97-AF65-F5344CB8AC3E}">
        <p14:creationId xmlns:p14="http://schemas.microsoft.com/office/powerpoint/2010/main" val="4147627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8CC6AA-79D8-473A-85F0-2B75A9DD7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566737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Cíl práce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8FBAE7B-6E5E-48C7-A52B-B02B266EC0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cs-CZ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Cílem bakalářské práce je provést analýzu skladového hospodářství v konkrétním podniku, definovat možné nedostatky a kritická místa a navrhnout racionalizační opatření na zefektivnění skladového hospodářství.</a:t>
            </a:r>
          </a:p>
          <a:p>
            <a:pPr marL="0" indent="0">
              <a:buNone/>
            </a:pP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352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006EC8-6171-4C8E-A0F5-AEA27DDBE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Výzkumný problém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8305961-25AD-4103-AC84-ABA7D824D3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použití příslušných obalů a práce s nimi efektivní?</a:t>
            </a:r>
          </a:p>
          <a:p>
            <a:pPr marL="0" indent="0">
              <a:buNone/>
            </a:pPr>
            <a:endParaRPr lang="cs-CZ" sz="24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používaná manipulační technika vyhovující?</a:t>
            </a:r>
          </a:p>
          <a:p>
            <a:endParaRPr lang="cs-CZ" sz="24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Jsou stávající prostory vhodně řešeny?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38855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6EE7A9-0116-4E44-A400-83EF1D967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Použité metody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9981F80-AC1A-413D-A14F-45BCC409AC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Sběr dat: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Pozorování provozu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Rozhovor se skladníky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Odborná literatura</a:t>
            </a:r>
          </a:p>
          <a:p>
            <a:pPr marL="0" indent="0">
              <a:buNone/>
            </a:pPr>
            <a:endParaRPr lang="cs-CZ" sz="24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Analýza současného stavu skladového hospodářství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02231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09DA74-60A8-4C9B-B793-9877A5ED5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48139"/>
          </a:xfrm>
        </p:spPr>
        <p:txBody>
          <a:bodyPr>
            <a:normAutofit/>
          </a:bodyPr>
          <a:lstStyle/>
          <a:p>
            <a:pPr algn="ctr"/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Přínos práce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B973B001-9AEB-46EB-BD82-4692798DBA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5745" y="1789043"/>
            <a:ext cx="4185623" cy="636105"/>
          </a:xfrm>
        </p:spPr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Stavební uspořádání skladu</a:t>
            </a:r>
          </a:p>
        </p:txBody>
      </p:sp>
      <p:pic>
        <p:nvPicPr>
          <p:cNvPr id="7" name="Zástupný symbol pro obsah 6">
            <a:extLst>
              <a:ext uri="{FF2B5EF4-FFF2-40B4-BE49-F238E27FC236}">
                <a16:creationId xmlns:a16="http://schemas.microsoft.com/office/drawing/2014/main" id="{DA55DFCA-6142-49CB-B5C1-2666E29F13E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5744" y="2737245"/>
            <a:ext cx="4185624" cy="3304117"/>
          </a:xfrm>
          <a:prstGeom prst="rect">
            <a:avLst/>
          </a:prstGeom>
        </p:spPr>
      </p:pic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B6817AA8-B117-4AEA-BF70-080DA9CE12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88383" y="1789043"/>
            <a:ext cx="4185618" cy="636105"/>
          </a:xfrm>
        </p:spPr>
        <p:txBody>
          <a:bodyPr/>
          <a:lstStyle/>
          <a:p>
            <a:r>
              <a:rPr lang="cs-CZ" dirty="0"/>
              <a:t>Délka trasy a doba jízdy </a:t>
            </a:r>
            <a:r>
              <a:rPr lang="cs-CZ" dirty="0" err="1"/>
              <a:t>vvz</a:t>
            </a:r>
            <a:endParaRPr lang="cs-CZ" dirty="0"/>
          </a:p>
        </p:txBody>
      </p:sp>
      <p:graphicFrame>
        <p:nvGraphicFramePr>
          <p:cNvPr id="9" name="Zástupný symbol pro obsah 8">
            <a:extLst>
              <a:ext uri="{FF2B5EF4-FFF2-40B4-BE49-F238E27FC236}">
                <a16:creationId xmlns:a16="http://schemas.microsoft.com/office/drawing/2014/main" id="{B3548A44-BCE7-45F9-B30B-4E212135CEDD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500322281"/>
              </p:ext>
            </p:extLst>
          </p:nvPr>
        </p:nvGraphicFramePr>
        <p:xfrm>
          <a:off x="5088383" y="2737245"/>
          <a:ext cx="4186237" cy="3305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12A0D7D-22FC-48D7-8559-C01848C94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Zdroj: Vlastní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655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1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graphicEl>
                                              <a:chart seriesIdx="1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graphicEl>
                                              <a:chart seriesIdx="1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1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graphicEl>
                                              <a:chart seriesIdx="1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graphicEl>
                                              <a:chart seriesIdx="1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2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>
                                            <p:graphicEl>
                                              <a:chart seriesIdx="2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>
                                            <p:graphicEl>
                                              <a:chart seriesIdx="2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2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>
                                            <p:graphicEl>
                                              <a:chart seriesIdx="2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>
                                            <p:graphicEl>
                                              <a:chart seriesIdx="2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2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>
                                            <p:graphicEl>
                                              <a:chart seriesIdx="2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>
                                            <p:graphicEl>
                                              <a:chart seriesIdx="2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Chart bld="seriesEl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C663B0DF-5F08-459C-8CA6-6A0D63543C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1978" y="2663358"/>
            <a:ext cx="2761727" cy="381033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4E8324F-B53C-4EDA-8204-3CF22EC81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4000" dirty="0">
                <a:solidFill>
                  <a:srgbClr val="F496CB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Shrnutí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F5E934C-3940-4E8A-A90A-EAB415215B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lr>
                <a:srgbClr val="F496CB">
                  <a:lumMod val="75000"/>
                </a:srgbClr>
              </a:buClr>
            </a:pPr>
            <a:r>
              <a:rPr lang="cs-CZ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Stavební úprava skladu</a:t>
            </a:r>
          </a:p>
          <a:p>
            <a:pPr marL="0" lvl="0" indent="0">
              <a:buClr>
                <a:srgbClr val="F496CB">
                  <a:lumMod val="75000"/>
                </a:srgbClr>
              </a:buClr>
              <a:buNone/>
            </a:pPr>
            <a:endParaRPr lang="cs-CZ" sz="2400" dirty="0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>
                <a:srgbClr val="F496CB">
                  <a:lumMod val="75000"/>
                </a:srgbClr>
              </a:buClr>
            </a:pPr>
            <a:r>
              <a:rPr lang="cs-CZ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Redukce vysokozdvižných vozíků</a:t>
            </a:r>
          </a:p>
          <a:p>
            <a:pPr marL="0" lvl="0" indent="0">
              <a:buClr>
                <a:srgbClr val="F496CB">
                  <a:lumMod val="75000"/>
                </a:srgbClr>
              </a:buClr>
              <a:buNone/>
            </a:pPr>
            <a:endParaRPr lang="cs-CZ" sz="2400" dirty="0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>
                <a:srgbClr val="F496CB">
                  <a:lumMod val="75000"/>
                </a:srgbClr>
              </a:buClr>
            </a:pPr>
            <a:r>
              <a:rPr lang="cs-CZ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Sjednocení nabídky</a:t>
            </a:r>
          </a:p>
          <a:p>
            <a:pPr marL="0" lvl="0" indent="0">
              <a:buClr>
                <a:srgbClr val="F496CB">
                  <a:lumMod val="75000"/>
                </a:srgbClr>
              </a:buClr>
              <a:buNone/>
            </a:pPr>
            <a:endParaRPr lang="cs-CZ" sz="2400" dirty="0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>
                <a:srgbClr val="F496CB">
                  <a:lumMod val="75000"/>
                </a:srgbClr>
              </a:buClr>
            </a:pPr>
            <a:r>
              <a:rPr lang="cs-CZ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Zjednodušení a urychlení manipulace</a:t>
            </a: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D8D294B-A15F-4665-8F4F-76CE0C89C4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7886" y="1075690"/>
            <a:ext cx="3334801" cy="2798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509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88E2321D-3E4F-4C70-87A1-7A7644335C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9189" y="1510748"/>
            <a:ext cx="5274365" cy="499607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56BB2FF0-71E6-4209-9CF2-7BD73644D8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662609"/>
            <a:ext cx="7766936" cy="848139"/>
          </a:xfrm>
        </p:spPr>
        <p:txBody>
          <a:bodyPr/>
          <a:lstStyle/>
          <a:p>
            <a:pPr algn="ctr"/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Děkuji za pozornost.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4D3B84D-FA60-41F9-9C41-CDBA01DEFE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6042990"/>
            <a:ext cx="7862220" cy="655983"/>
          </a:xfrm>
        </p:spPr>
        <p:txBody>
          <a:bodyPr>
            <a:normAutofit/>
          </a:bodyPr>
          <a:lstStyle/>
          <a:p>
            <a:r>
              <a:rPr lang="cs-CZ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Šárka Štěrbová</a:t>
            </a:r>
          </a:p>
        </p:txBody>
      </p:sp>
    </p:spTree>
    <p:extLst>
      <p:ext uri="{BB962C8B-B14F-4D97-AF65-F5344CB8AC3E}">
        <p14:creationId xmlns:p14="http://schemas.microsoft.com/office/powerpoint/2010/main" val="30571269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41B3FE-CD97-4563-B7E3-932FB2D9B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19163"/>
          </a:xfrm>
        </p:spPr>
        <p:txBody>
          <a:bodyPr>
            <a:normAutofit/>
          </a:bodyPr>
          <a:lstStyle/>
          <a:p>
            <a:pPr algn="ctr"/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Doplňující otázky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935EC616-7666-427F-A9E1-C12E339612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5745" y="1528763"/>
            <a:ext cx="8598256" cy="894157"/>
          </a:xfrm>
        </p:spPr>
        <p:txBody>
          <a:bodyPr/>
          <a:lstStyle/>
          <a:p>
            <a:pPr algn="ctr"/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doc. Ing. Ján </a:t>
            </a:r>
            <a:r>
              <a:rPr lang="cs-CZ" sz="3600" dirty="0" err="1">
                <a:latin typeface="Arial" panose="020B0604020202020204" pitchFamily="34" charset="0"/>
                <a:cs typeface="Arial" panose="020B0604020202020204" pitchFamily="34" charset="0"/>
              </a:rPr>
              <a:t>Ližbetin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, PhD.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52DDF98E-B108-4BEC-94FD-D96E011D40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6475" y="2810469"/>
            <a:ext cx="8598256" cy="1063228"/>
          </a:xfrm>
        </p:spPr>
        <p:txBody>
          <a:bodyPr>
            <a:normAutofit/>
          </a:bodyPr>
          <a:lstStyle/>
          <a:p>
            <a:r>
              <a:rPr lang="cs-CZ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Jak se k Vašemu návrhu vyjádřila společnost?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9D49614D-1F93-4703-9DCA-BD5376FBB5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5745" y="4114803"/>
            <a:ext cx="8598256" cy="857248"/>
          </a:xfrm>
        </p:spPr>
        <p:txBody>
          <a:bodyPr/>
          <a:lstStyle/>
          <a:p>
            <a:pPr algn="ctr"/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Ing. Martina </a:t>
            </a:r>
            <a:r>
              <a:rPr lang="cs-CZ" sz="3600" dirty="0" err="1">
                <a:latin typeface="Arial" panose="020B0604020202020204" pitchFamily="34" charset="0"/>
                <a:cs typeface="Arial" panose="020B0604020202020204" pitchFamily="34" charset="0"/>
              </a:rPr>
              <a:t>Hlatká</a:t>
            </a:r>
            <a:endParaRPr lang="cs-CZ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0F5AFDB8-E6DD-42B1-8C50-A5A793FF85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5745" y="5286379"/>
            <a:ext cx="8598256" cy="1071562"/>
          </a:xfrm>
        </p:spPr>
        <p:txBody>
          <a:bodyPr>
            <a:normAutofit/>
          </a:bodyPr>
          <a:lstStyle/>
          <a:p>
            <a:r>
              <a:rPr lang="cs-CZ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Budou Vámi navržená opatření v praxi realizována?</a:t>
            </a:r>
          </a:p>
        </p:txBody>
      </p:sp>
    </p:spTree>
    <p:extLst>
      <p:ext uri="{BB962C8B-B14F-4D97-AF65-F5344CB8AC3E}">
        <p14:creationId xmlns:p14="http://schemas.microsoft.com/office/powerpoint/2010/main" val="4264218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</p:bldLst>
  </p:timing>
</p:sld>
</file>

<file path=ppt/theme/theme1.xml><?xml version="1.0" encoding="utf-8"?>
<a:theme xmlns:a="http://schemas.openxmlformats.org/drawingml/2006/main" name="Fazeta">
  <a:themeElements>
    <a:clrScheme name="Faz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1723</TotalTime>
  <Words>170</Words>
  <Application>Microsoft Office PowerPoint</Application>
  <PresentationFormat>Širokoúhlá obrazovka</PresentationFormat>
  <Paragraphs>47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5" baseType="lpstr">
      <vt:lpstr>Arial</vt:lpstr>
      <vt:lpstr>Calibri</vt:lpstr>
      <vt:lpstr>Trebuchet MS</vt:lpstr>
      <vt:lpstr>Wingdings</vt:lpstr>
      <vt:lpstr>Wingdings 3</vt:lpstr>
      <vt:lpstr>Fazeta</vt:lpstr>
      <vt:lpstr>Vysoká škola technická a ekonomická v Českých Budějovicích Ústav technicko – technologický     Racionalizace skladového hospodářství ve vybrané firmě </vt:lpstr>
      <vt:lpstr>Motivace k řešení daného problému </vt:lpstr>
      <vt:lpstr>Cíl práce</vt:lpstr>
      <vt:lpstr>Výzkumný problém</vt:lpstr>
      <vt:lpstr>Použité metody</vt:lpstr>
      <vt:lpstr>Přínos práce</vt:lpstr>
      <vt:lpstr>Shrnutí</vt:lpstr>
      <vt:lpstr>Děkuji za pozornost.</vt:lpstr>
      <vt:lpstr>Doplňující otázky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RACIONALIZACE SKLADOVÉHO HOSPODÁŘSTVÍ  VE VYBRANÉ FIRMĚ</dc:title>
  <dc:creator>ASUS</dc:creator>
  <cp:lastModifiedBy>ASUS</cp:lastModifiedBy>
  <cp:revision>64</cp:revision>
  <dcterms:created xsi:type="dcterms:W3CDTF">2017-06-12T12:38:30Z</dcterms:created>
  <dcterms:modified xsi:type="dcterms:W3CDTF">2017-06-21T16:54:08Z</dcterms:modified>
  <cp:category/>
</cp:coreProperties>
</file>