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64" r:id="rId5"/>
    <p:sldId id="278" r:id="rId6"/>
    <p:sldId id="266" r:id="rId7"/>
    <p:sldId id="274" r:id="rId8"/>
    <p:sldId id="273" r:id="rId9"/>
    <p:sldId id="275" r:id="rId10"/>
    <p:sldId id="277" r:id="rId11"/>
    <p:sldId id="27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Skola%20VSTE\BP%20bakalarka\Prezentace\vysledky%20graf%20kr&#225;t%20de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Skola%20VSTE\BP%20bakalarka\Prezentace\kouriv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cs-CZ" sz="4000" dirty="0" smtClean="0">
                <a:latin typeface="+mj-lt"/>
              </a:rPr>
              <a:t>Dosažené výsledky měření </a:t>
            </a:r>
            <a:r>
              <a:rPr lang="cs-CZ" sz="4000" dirty="0">
                <a:latin typeface="+mj-lt"/>
              </a:rPr>
              <a:t>na dynamometru</a:t>
            </a:r>
          </a:p>
          <a:p>
            <a:pPr>
              <a:defRPr sz="4000">
                <a:latin typeface="+mj-lt"/>
              </a:defRPr>
            </a:pPr>
            <a:endParaRPr lang="cs-CZ" sz="4000" dirty="0">
              <a:latin typeface="+mj-lt"/>
            </a:endParaRPr>
          </a:p>
        </c:rich>
      </c:tx>
      <c:layout>
        <c:manualLayout>
          <c:xMode val="edge"/>
          <c:yMode val="edge"/>
          <c:x val="0.14973439512726816"/>
          <c:y val="1.0800717909650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7318512081248112E-2"/>
          <c:y val="9.8249663279480731E-2"/>
          <c:w val="0.92050451966057101"/>
          <c:h val="0.73765829266215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1. měření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List1!$D$2:$E$2</c:f>
              <c:strCache>
                <c:ptCount val="2"/>
                <c:pt idx="0">
                  <c:v>Max. výkon [kW]</c:v>
                </c:pt>
                <c:pt idx="1">
                  <c:v>Max. točivý moment [Nm]</c:v>
                </c:pt>
              </c:strCache>
            </c:strRef>
          </c:cat>
          <c:val>
            <c:numRef>
              <c:f>List1!$D$3:$E$3</c:f>
              <c:numCache>
                <c:formatCode>General</c:formatCode>
                <c:ptCount val="2"/>
                <c:pt idx="0">
                  <c:v>228.6</c:v>
                </c:pt>
                <c:pt idx="1">
                  <c:v>550.58000000000004</c:v>
                </c:pt>
              </c:numCache>
            </c:numRef>
          </c:val>
        </c:ser>
        <c:ser>
          <c:idx val="1"/>
          <c:order val="1"/>
          <c:tx>
            <c:strRef>
              <c:f>List1!$C$4</c:f>
              <c:strCache>
                <c:ptCount val="1"/>
                <c:pt idx="0">
                  <c:v>2. měření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List1!$D$2:$E$2</c:f>
              <c:strCache>
                <c:ptCount val="2"/>
                <c:pt idx="0">
                  <c:v>Max. výkon [kW]</c:v>
                </c:pt>
                <c:pt idx="1">
                  <c:v>Max. točivý moment [Nm]</c:v>
                </c:pt>
              </c:strCache>
            </c:strRef>
          </c:cat>
          <c:val>
            <c:numRef>
              <c:f>List1!$D$4:$E$4</c:f>
              <c:numCache>
                <c:formatCode>General</c:formatCode>
                <c:ptCount val="2"/>
                <c:pt idx="0">
                  <c:v>247.4</c:v>
                </c:pt>
                <c:pt idx="1">
                  <c:v>557.65</c:v>
                </c:pt>
              </c:numCache>
            </c:numRef>
          </c:val>
        </c:ser>
        <c:ser>
          <c:idx val="2"/>
          <c:order val="2"/>
          <c:tx>
            <c:strRef>
              <c:f>List1!$C$5</c:f>
              <c:strCache>
                <c:ptCount val="1"/>
                <c:pt idx="0">
                  <c:v>3. měření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List1!$D$2:$E$2</c:f>
              <c:strCache>
                <c:ptCount val="2"/>
                <c:pt idx="0">
                  <c:v>Max. výkon [kW]</c:v>
                </c:pt>
                <c:pt idx="1">
                  <c:v>Max. točivý moment [Nm]</c:v>
                </c:pt>
              </c:strCache>
            </c:strRef>
          </c:cat>
          <c:val>
            <c:numRef>
              <c:f>List1!$D$5:$E$5</c:f>
              <c:numCache>
                <c:formatCode>General</c:formatCode>
                <c:ptCount val="2"/>
                <c:pt idx="0">
                  <c:v>270.3</c:v>
                </c:pt>
                <c:pt idx="1">
                  <c:v>627.92999999999995</c:v>
                </c:pt>
              </c:numCache>
            </c:numRef>
          </c:val>
        </c:ser>
        <c:ser>
          <c:idx val="3"/>
          <c:order val="3"/>
          <c:tx>
            <c:strRef>
              <c:f>List1!$C$6</c:f>
              <c:strCache>
                <c:ptCount val="1"/>
                <c:pt idx="0">
                  <c:v>4. měření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List1!$D$2:$E$2</c:f>
              <c:strCache>
                <c:ptCount val="2"/>
                <c:pt idx="0">
                  <c:v>Max. výkon [kW]</c:v>
                </c:pt>
                <c:pt idx="1">
                  <c:v>Max. točivý moment [Nm]</c:v>
                </c:pt>
              </c:strCache>
            </c:strRef>
          </c:cat>
          <c:val>
            <c:numRef>
              <c:f>List1!$D$6:$E$6</c:f>
              <c:numCache>
                <c:formatCode>General</c:formatCode>
                <c:ptCount val="2"/>
                <c:pt idx="0">
                  <c:v>269.43</c:v>
                </c:pt>
                <c:pt idx="1">
                  <c:v>632.42999999999995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396640"/>
        <c:axId val="146397200"/>
      </c:barChart>
      <c:catAx>
        <c:axId val="1463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46397200"/>
        <c:crosses val="autoZero"/>
        <c:auto val="1"/>
        <c:lblAlgn val="ctr"/>
        <c:lblOffset val="100"/>
        <c:noMultiLvlLbl val="0"/>
      </c:catAx>
      <c:valAx>
        <c:axId val="1463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463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13481474641345"/>
          <c:y val="0.92043252996858027"/>
          <c:w val="0.6747194034717644"/>
          <c:h val="7.758579258983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aseline="0">
          <a:solidFill>
            <a:srgbClr val="000000"/>
          </a:solidFill>
          <a:latin typeface="Arial Black" panose="020B0A040201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cs-CZ" sz="4000" dirty="0" smtClean="0">
                <a:latin typeface="+mj-lt"/>
              </a:rPr>
              <a:t>Dosažené výsledky měření</a:t>
            </a:r>
            <a:r>
              <a:rPr lang="cs-CZ" sz="4000" baseline="0" dirty="0" smtClean="0">
                <a:latin typeface="+mj-lt"/>
              </a:rPr>
              <a:t> emisí</a:t>
            </a:r>
            <a:endParaRPr lang="cs-CZ" sz="400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List1!$B$9</c:f>
              <c:strCache>
                <c:ptCount val="1"/>
                <c:pt idx="0">
                  <c:v>1. měření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20" b="0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List1!$A$10</c:f>
              <c:strCache>
                <c:ptCount val="1"/>
                <c:pt idx="0">
                  <c:v>Kouřivost [m-1]</c:v>
                </c:pt>
              </c:strCache>
            </c:strRef>
          </c:cat>
          <c:val>
            <c:numRef>
              <c:f>List1!$B$10</c:f>
              <c:numCache>
                <c:formatCode>General</c:formatCode>
                <c:ptCount val="1"/>
                <c:pt idx="0">
                  <c:v>6.63</c:v>
                </c:pt>
              </c:numCache>
            </c:numRef>
          </c:val>
        </c:ser>
        <c:ser>
          <c:idx val="1"/>
          <c:order val="1"/>
          <c:tx>
            <c:strRef>
              <c:f>List1!$C$9</c:f>
              <c:strCache>
                <c:ptCount val="1"/>
                <c:pt idx="0">
                  <c:v>2. měření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20" b="0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List1!$A$10</c:f>
              <c:strCache>
                <c:ptCount val="1"/>
                <c:pt idx="0">
                  <c:v>Kouřivost [m-1]</c:v>
                </c:pt>
              </c:strCache>
            </c:strRef>
          </c:cat>
          <c:val>
            <c:numRef>
              <c:f>List1!$C$10</c:f>
              <c:numCache>
                <c:formatCode>General</c:formatCode>
                <c:ptCount val="1"/>
                <c:pt idx="0">
                  <c:v>5.29</c:v>
                </c:pt>
              </c:numCache>
            </c:numRef>
          </c:val>
        </c:ser>
        <c:ser>
          <c:idx val="2"/>
          <c:order val="2"/>
          <c:tx>
            <c:strRef>
              <c:f>List1!$D$9</c:f>
              <c:strCache>
                <c:ptCount val="1"/>
                <c:pt idx="0">
                  <c:v>3. měření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20" b="0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List1!$A$10</c:f>
              <c:strCache>
                <c:ptCount val="1"/>
                <c:pt idx="0">
                  <c:v>Kouřivost [m-1]</c:v>
                </c:pt>
              </c:strCache>
            </c:strRef>
          </c:cat>
          <c:val>
            <c:numRef>
              <c:f>List1!$D$10</c:f>
              <c:numCache>
                <c:formatCode>General</c:formatCode>
                <c:ptCount val="1"/>
                <c:pt idx="0">
                  <c:v>4.01</c:v>
                </c:pt>
              </c:numCache>
            </c:numRef>
          </c:val>
        </c:ser>
        <c:ser>
          <c:idx val="3"/>
          <c:order val="3"/>
          <c:tx>
            <c:strRef>
              <c:f>List1!$E$9</c:f>
              <c:strCache>
                <c:ptCount val="1"/>
                <c:pt idx="0">
                  <c:v>4. měření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20" b="0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List1!$A$10</c:f>
              <c:strCache>
                <c:ptCount val="1"/>
                <c:pt idx="0">
                  <c:v>Kouřivost [m-1]</c:v>
                </c:pt>
              </c:strCache>
            </c:strRef>
          </c:cat>
          <c:val>
            <c:numRef>
              <c:f>List1!$E$10</c:f>
              <c:numCache>
                <c:formatCode>General</c:formatCode>
                <c:ptCount val="1"/>
                <c:pt idx="0">
                  <c:v>3.57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401120"/>
        <c:axId val="113353904"/>
      </c:barChart>
      <c:catAx>
        <c:axId val="1464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20" b="0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13353904"/>
        <c:crosses val="autoZero"/>
        <c:auto val="1"/>
        <c:lblAlgn val="ctr"/>
        <c:lblOffset val="100"/>
        <c:noMultiLvlLbl val="0"/>
      </c:catAx>
      <c:valAx>
        <c:axId val="1133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20" b="0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464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7759796236632"/>
          <c:y val="0.91852542177853258"/>
          <c:w val="0.88014706184909497"/>
          <c:h val="6.8876771628549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baseline="0">
              <a:solidFill>
                <a:schemeClr val="tx2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920" baseline="0">
          <a:solidFill>
            <a:schemeClr val="tx2"/>
          </a:solidFill>
          <a:latin typeface="Arial Black" panose="020B0A040201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19.6.2017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19.6.2017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 smtClean="0">
                <a:solidFill>
                  <a:schemeClr val="tx2"/>
                </a:solidFill>
              </a:rPr>
              <a:t>Bakalářská práce </a:t>
            </a:r>
            <a:br>
              <a:rPr lang="cs-CZ" sz="4000" b="1" dirty="0" smtClean="0">
                <a:solidFill>
                  <a:schemeClr val="tx2"/>
                </a:solidFill>
              </a:rPr>
            </a:br>
            <a:r>
              <a:rPr lang="cs-CZ" sz="4000" b="1" dirty="0" smtClean="0">
                <a:solidFill>
                  <a:schemeClr val="tx2"/>
                </a:solidFill>
              </a:rPr>
              <a:t>Měření výkonu a emisí vznětového motoru s použitím oxidu dusného </a:t>
            </a:r>
            <a:endParaRPr lang="cs-CZ" sz="4000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3" y="5085184"/>
            <a:ext cx="7848600" cy="1143000"/>
          </a:xfrm>
        </p:spPr>
        <p:txBody>
          <a:bodyPr/>
          <a:lstStyle/>
          <a:p>
            <a:r>
              <a:rPr lang="cs-CZ" b="1" dirty="0" smtClean="0"/>
              <a:t>Autor: Petr </a:t>
            </a:r>
            <a:r>
              <a:rPr lang="cs-CZ" b="1" dirty="0" err="1" smtClean="0"/>
              <a:t>Šelepa</a:t>
            </a:r>
            <a:r>
              <a:rPr lang="cs-CZ" b="1" dirty="0" smtClean="0"/>
              <a:t>, </a:t>
            </a:r>
            <a:r>
              <a:rPr lang="cs-CZ" b="1" dirty="0" err="1" smtClean="0"/>
              <a:t>DiS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Vedoucí práce: Ing. Ladislav Bartuška</a:t>
            </a:r>
          </a:p>
          <a:p>
            <a:r>
              <a:rPr lang="cs-CZ" b="1" dirty="0" smtClean="0"/>
              <a:t>Oponent: Ing. Ondřej Stopka, PhD.  </a:t>
            </a:r>
          </a:p>
        </p:txBody>
      </p:sp>
      <p:pic>
        <p:nvPicPr>
          <p:cNvPr id="5" name="Picture 3" descr="V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43272"/>
            <a:ext cx="1808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991320" y="190768"/>
            <a:ext cx="6092825" cy="1733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  <a:spcAft>
                <a:spcPts val="1000"/>
              </a:spcAft>
            </a:pPr>
            <a:r>
              <a:rPr lang="cs-CZ" sz="2000" b="1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Vysoká škola technická a ekonomická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sz="2000" b="1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 Českých </a:t>
            </a:r>
            <a:r>
              <a:rPr lang="cs-CZ" sz="2000" b="1" cap="all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Budějovicích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sz="2000" b="1" cap="all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Ústav </a:t>
            </a:r>
            <a:r>
              <a:rPr lang="cs-CZ" sz="2000" b="1" cap="all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technicko-technologický</a:t>
            </a:r>
            <a:endParaRPr lang="cs-CZ" sz="2000" b="1" cap="all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65107" y="5942074"/>
            <a:ext cx="6092825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  <a:spcAft>
                <a:spcPts val="1000"/>
              </a:spcAft>
            </a:pPr>
            <a:r>
              <a:rPr lang="cs-CZ" sz="2000" b="1" cap="all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České Budějovice, Červen 2017</a:t>
            </a:r>
            <a:endParaRPr lang="cs-CZ" sz="2000" b="1" cap="all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60648"/>
            <a:ext cx="9753600" cy="1325562"/>
          </a:xfrm>
        </p:spPr>
        <p:txBody>
          <a:bodyPr/>
          <a:lstStyle/>
          <a:p>
            <a:r>
              <a:rPr lang="cs-CZ" b="1" dirty="0" smtClean="0"/>
              <a:t>Doplňující dotazy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10421414" cy="4696544"/>
          </a:xfrm>
        </p:spPr>
        <p:txBody>
          <a:bodyPr>
            <a:normAutofit fontScale="92500"/>
          </a:bodyPr>
          <a:lstStyle/>
          <a:p>
            <a:r>
              <a:rPr lang="cs-CZ" b="1" u="sng" dirty="0" smtClean="0">
                <a:solidFill>
                  <a:schemeClr val="tx2"/>
                </a:solidFill>
              </a:rPr>
              <a:t>vedoucí práce: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i="1" dirty="0" smtClean="0">
                <a:solidFill>
                  <a:schemeClr val="tx2"/>
                </a:solidFill>
              </a:rPr>
              <a:t>Jaké další měření by se v případě použití oxidu dusného dalo aplikovat? </a:t>
            </a:r>
          </a:p>
          <a:p>
            <a:r>
              <a:rPr lang="cs-CZ" b="1" u="sng" dirty="0" smtClean="0">
                <a:solidFill>
                  <a:schemeClr val="tx2"/>
                </a:solidFill>
              </a:rPr>
              <a:t>oponent: </a:t>
            </a:r>
          </a:p>
          <a:p>
            <a:pPr marL="45720" indent="0">
              <a:buNone/>
            </a:pPr>
            <a:r>
              <a:rPr lang="cs-CZ" b="1" i="1" dirty="0" smtClean="0">
                <a:solidFill>
                  <a:schemeClr val="tx2"/>
                </a:solidFill>
              </a:rPr>
              <a:t>1) Jakým způsobem byly vyhodnocovány jednotlivé výsledky měření? Jak byly zanášeny výsledky do grafů?</a:t>
            </a:r>
          </a:p>
          <a:p>
            <a:pPr marL="45720" indent="0">
              <a:buNone/>
            </a:pPr>
            <a:r>
              <a:rPr lang="cs-CZ" b="1" i="1" dirty="0" smtClean="0">
                <a:solidFill>
                  <a:schemeClr val="tx2"/>
                </a:solidFill>
              </a:rPr>
              <a:t>2) Objasněte Vaše tvrzení na str. 44: “Jednalo se o trysku velkosti 26“. Dle vašeho názoru, nezainteresovaný čtenář si s tímto údajem hravě poradí? </a:t>
            </a:r>
          </a:p>
          <a:p>
            <a:pPr marL="45720" indent="0">
              <a:buNone/>
            </a:pPr>
            <a:r>
              <a:rPr lang="cs-CZ" b="1" i="1" dirty="0" smtClean="0">
                <a:solidFill>
                  <a:schemeClr val="tx2"/>
                </a:solidFill>
              </a:rPr>
              <a:t>3) V BP absentují navrhovaná řešení a finální grafické vyhodnocení dosažených výsledků. Můžete si v rámci obhajoby práce připravit pro komisi stručné technické (grafické) zhodnocení a dodatečné doporučení pro praxi? 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17614" y="236002"/>
            <a:ext cx="9753600" cy="1325562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Motivace a důvody řešení daného problému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</a:t>
            </a:r>
            <a:r>
              <a:rPr lang="cs-CZ" b="1" dirty="0" smtClean="0">
                <a:solidFill>
                  <a:schemeClr val="tx2"/>
                </a:solidFill>
              </a:rPr>
              <a:t>áliba v motorsportu</a:t>
            </a:r>
          </a:p>
          <a:p>
            <a:r>
              <a:rPr lang="cs-CZ" b="1" dirty="0">
                <a:solidFill>
                  <a:schemeClr val="tx2"/>
                </a:solidFill>
              </a:rPr>
              <a:t>v</a:t>
            </a:r>
            <a:r>
              <a:rPr lang="cs-CZ" b="1" dirty="0" smtClean="0">
                <a:solidFill>
                  <a:schemeClr val="tx2"/>
                </a:solidFill>
              </a:rPr>
              <a:t>lastní zájem o rozšíření znalostí v oboru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cs-CZ" b="1" dirty="0" smtClean="0">
                <a:solidFill>
                  <a:schemeClr val="tx2"/>
                </a:solidFill>
              </a:rPr>
              <a:t>raktické zkoušení</a:t>
            </a:r>
          </a:p>
          <a:p>
            <a:r>
              <a:rPr lang="cs-CZ" b="1" dirty="0">
                <a:solidFill>
                  <a:schemeClr val="tx2"/>
                </a:solidFill>
              </a:rPr>
              <a:t>d</a:t>
            </a:r>
            <a:r>
              <a:rPr lang="cs-CZ" b="1" dirty="0" smtClean="0">
                <a:solidFill>
                  <a:schemeClr val="tx2"/>
                </a:solidFill>
              </a:rPr>
              <a:t>ostupnost testovaného vozidla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996952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512068"/>
            <a:ext cx="9753600" cy="706090"/>
          </a:xfrm>
        </p:spPr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556792"/>
            <a:ext cx="9753600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2"/>
                </a:solidFill>
              </a:rPr>
              <a:t>Cílem práce je zjistit vliv oxidu dusného na výkon a emise motoru po jeho přidání do spalovacího motoru. Součástí BP bude i porovnání naměřených hodnot před použitím a po použití oxidu dusného. </a:t>
            </a:r>
            <a:endParaRPr lang="cs-CZ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>
            <a:off x="1053852" y="26064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/>
                </a:solidFill>
              </a:rPr>
              <a:t>Výzkumné problémy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1082809" y="1838496"/>
            <a:ext cx="101333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2"/>
                </a:solidFill>
              </a:rPr>
              <a:t>porovnání výkonu motoru při spalování oxidu dusného a bez něho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porovnání točivého momentu při spalování oxidu dusného a bez něho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porovnání emisí s použitím oxidu dusného a bez něho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149080"/>
            <a:ext cx="4832151" cy="25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metodika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u="sng" dirty="0" smtClean="0">
                <a:solidFill>
                  <a:schemeClr val="tx2"/>
                </a:solidFill>
              </a:rPr>
              <a:t>Teoretická část: </a:t>
            </a:r>
            <a:r>
              <a:rPr lang="cs-CZ" b="1" dirty="0" smtClean="0">
                <a:solidFill>
                  <a:schemeClr val="tx2"/>
                </a:solidFill>
              </a:rPr>
              <a:t>metoda sběru dat 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– nastudování odborné literatury, české i zahraniční</a:t>
            </a:r>
          </a:p>
          <a:p>
            <a:pPr marL="45720" indent="0">
              <a:buNone/>
            </a:pPr>
            <a:r>
              <a:rPr lang="cs-CZ" b="1" dirty="0">
                <a:solidFill>
                  <a:schemeClr val="tx2"/>
                </a:solidFill>
              </a:rPr>
              <a:t>–</a:t>
            </a:r>
            <a:r>
              <a:rPr lang="cs-CZ" b="1" dirty="0" smtClean="0">
                <a:solidFill>
                  <a:schemeClr val="tx2"/>
                </a:solidFill>
              </a:rPr>
              <a:t> konzultace s majitelem vozidla</a:t>
            </a:r>
          </a:p>
          <a:p>
            <a:pPr marL="45720" indent="0">
              <a:buNone/>
            </a:pPr>
            <a:r>
              <a:rPr lang="cs-CZ" b="1" u="sng" dirty="0" smtClean="0">
                <a:solidFill>
                  <a:schemeClr val="tx2"/>
                </a:solidFill>
              </a:rPr>
              <a:t>Praktická část: </a:t>
            </a:r>
            <a:r>
              <a:rPr lang="cs-CZ" b="1" dirty="0" smtClean="0">
                <a:solidFill>
                  <a:schemeClr val="tx2"/>
                </a:solidFill>
              </a:rPr>
              <a:t>metoda sběru dat a metoda zpracování dat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– zjišťování způsobů dopravy oxidu dusného do motoru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– měření na dynamometru</a:t>
            </a:r>
          </a:p>
          <a:p>
            <a:pPr marL="4572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– měření na </a:t>
            </a:r>
            <a:r>
              <a:rPr lang="cs-CZ" b="1" dirty="0" err="1" smtClean="0">
                <a:solidFill>
                  <a:schemeClr val="tx2"/>
                </a:solidFill>
              </a:rPr>
              <a:t>opacimetru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53574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72302"/>
              </p:ext>
            </p:extLst>
          </p:nvPr>
        </p:nvGraphicFramePr>
        <p:xfrm>
          <a:off x="477788" y="188640"/>
          <a:ext cx="1108923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76180"/>
              </p:ext>
            </p:extLst>
          </p:nvPr>
        </p:nvGraphicFramePr>
        <p:xfrm>
          <a:off x="909836" y="188640"/>
          <a:ext cx="105851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6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prokázal se vliv oxidu dusného na výkon, točivý moment 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a kouřivost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nelze oxid dusný použít jako palivo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nutnost použití vhodného množství paliva a oxidu dusného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pouze krátkodobé použití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vysoká cena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nemožnost použití v běžném provozu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80" y="3617640"/>
            <a:ext cx="431874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2044" y="404664"/>
            <a:ext cx="9753600" cy="1325562"/>
          </a:xfrm>
        </p:spPr>
        <p:txBody>
          <a:bodyPr/>
          <a:lstStyle/>
          <a:p>
            <a:r>
              <a:rPr lang="cs-CZ" b="1" dirty="0" smtClean="0"/>
              <a:t>Děkuji za pozornost 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2204864"/>
            <a:ext cx="6192688" cy="3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194</Words>
  <Application>Microsoft Office PowerPoint</Application>
  <PresentationFormat>Vlastní</PresentationFormat>
  <Paragraphs>44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Continental_Europe_16x9</vt:lpstr>
      <vt:lpstr>Bakalářská práce  Měření výkonu a emisí vznětového motoru s použitím oxidu dusného </vt:lpstr>
      <vt:lpstr>Motivace a důvody řešení daného problému</vt:lpstr>
      <vt:lpstr>Cíl práce</vt:lpstr>
      <vt:lpstr>Prezentace aplikace PowerPoint</vt:lpstr>
      <vt:lpstr>metodika </vt:lpstr>
      <vt:lpstr>Prezentace aplikace PowerPoint</vt:lpstr>
      <vt:lpstr>Prezentace aplikace PowerPoint</vt:lpstr>
      <vt:lpstr>Závěrečné shrnutí</vt:lpstr>
      <vt:lpstr>Děkuji za pozornost </vt:lpstr>
      <vt:lpstr>Doplňující dotazy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2017-06-04T15:19:40Z</dcterms:created>
  <dcterms:modified xsi:type="dcterms:W3CDTF">2017-06-19T12:15:15Z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