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464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2606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>
            <a:spLocks noGrp="1"/>
          </p:cNvSpPr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>
            <a:spLocks noGrp="1"/>
          </p:cNvSpPr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sef Novák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r>
              <a:t>-Josef Novák</a:t>
            </a:r>
          </a:p>
        </p:txBody>
      </p:sp>
      <p:sp>
        <p:nvSpPr>
          <p:cNvPr id="94" name="„Sem napište citát.“"/>
          <p:cNvSpPr>
            <a:spLocks noGrp="1"/>
          </p:cNvSpPr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sz="4800" i="1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„Sem napište citát.“</a:t>
            </a:r>
          </a:p>
        </p:txBody>
      </p:sp>
      <p:sp>
        <p:nvSpPr>
          <p:cNvPr id="95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– na šířk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>
            <a:spLocks noGrp="1"/>
          </p:cNvSpPr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Text názvu</a:t>
            </a:r>
          </a:p>
        </p:txBody>
      </p:sp>
      <p:sp>
        <p:nvSpPr>
          <p:cNvPr id="22" name="Text úrovně 1…"/>
          <p:cNvSpPr>
            <a:spLocks noGrp="1"/>
          </p:cNvSpPr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>
            <a:spLocks noGrp="1"/>
          </p:cNvSpPr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Text názvu</a:t>
            </a:r>
          </a:p>
        </p:txBody>
      </p:sp>
      <p:sp>
        <p:nvSpPr>
          <p:cNvPr id="31" name="Číslo snímku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výšk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>
            <a:spLocks noGrp="1"/>
          </p:cNvSpPr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>
            <a:spLocks noGrp="1"/>
          </p:cNvSpPr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>
            <a:spLocks noGrp="1"/>
          </p:cNvSpPr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>
            <a:spLocks noGrp="1"/>
          </p:cNvSpPr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>
            <a:spLocks noGrp="1"/>
          </p:cNvSpPr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>
            <a:spLocks noGrp="1"/>
          </p:cNvSpPr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ek"/>
          <p:cNvSpPr>
            <a:spLocks noGrp="1"/>
          </p:cNvSpPr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ek"/>
          <p:cNvSpPr>
            <a:spLocks noGrp="1"/>
          </p:cNvSpPr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ě 1…"/>
          <p:cNvSpPr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" name="Text názvu"/>
          <p:cNvSpPr>
            <a:spLocks noGrp="1"/>
          </p:cNvSpPr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Číslo snímku"/>
          <p:cNvSpPr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ptimalizace logistiky Armády České republiky"/>
          <p:cNvSpPr>
            <a:spLocks noGrp="1"/>
          </p:cNvSpPr>
          <p:nvPr>
            <p:ph type="ctrTitle"/>
          </p:nvPr>
        </p:nvSpPr>
        <p:spPr>
          <a:xfrm>
            <a:off x="1016000" y="820694"/>
            <a:ext cx="10972800" cy="3225801"/>
          </a:xfrm>
          <a:prstGeom prst="rect">
            <a:avLst/>
          </a:prstGeom>
        </p:spPr>
        <p:txBody>
          <a:bodyPr anchor="ctr"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Optimalizace logistiky Armády České republiky</a:t>
            </a:r>
          </a:p>
        </p:txBody>
      </p:sp>
      <p:sp>
        <p:nvSpPr>
          <p:cNvPr id="120" name="Autor práce: Lukáš Balda…"/>
          <p:cNvSpPr>
            <a:spLocks noGrp="1"/>
          </p:cNvSpPr>
          <p:nvPr>
            <p:ph type="subTitle" sz="half" idx="1"/>
          </p:nvPr>
        </p:nvSpPr>
        <p:spPr>
          <a:xfrm>
            <a:off x="1111473" y="5588000"/>
            <a:ext cx="10781854" cy="32258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Autor práce: Lukáš Balda</a:t>
            </a:r>
          </a:p>
          <a:p>
            <a:pPr algn="just">
              <a:lnSpc>
                <a:spcPct val="150000"/>
              </a:lnSpc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Vedoucí práce: Ing. Ladislav Bartuška</a:t>
            </a:r>
          </a:p>
          <a:p>
            <a:pPr algn="just">
              <a:lnSpc>
                <a:spcPct val="150000"/>
              </a:lnSpc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Oponent práce: Ing. Jindřich Ježek, Ph.D.</a:t>
            </a:r>
          </a:p>
          <a:p>
            <a:pPr algn="just">
              <a:lnSpc>
                <a:spcPct val="150000"/>
              </a:lnSpc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České Budějovice, červen 2017</a:t>
            </a:r>
          </a:p>
        </p:txBody>
      </p:sp>
      <p:pic>
        <p:nvPicPr>
          <p:cNvPr id="121" name="vste.png" descr="vs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8024" y="7694876"/>
            <a:ext cx="1828801" cy="166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oplňující dotazy k BP"/>
          <p:cNvSpPr>
            <a:spLocks noGrp="1"/>
          </p:cNvSpPr>
          <p:nvPr>
            <p:ph type="ctrTitle"/>
          </p:nvPr>
        </p:nvSpPr>
        <p:spPr>
          <a:xfrm>
            <a:off x="1016000" y="304090"/>
            <a:ext cx="10972800" cy="3225801"/>
          </a:xfrm>
          <a:prstGeom prst="rect">
            <a:avLst/>
          </a:prstGeom>
        </p:spPr>
        <p:txBody>
          <a:bodyPr anchor="ctr"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Doplňující dotazy </a:t>
            </a:r>
          </a:p>
        </p:txBody>
      </p:sp>
      <p:sp>
        <p:nvSpPr>
          <p:cNvPr id="147" name="Vedoucí práce:…"/>
          <p:cNvSpPr>
            <a:spLocks noGrp="1"/>
          </p:cNvSpPr>
          <p:nvPr>
            <p:ph type="subTitle" idx="1"/>
          </p:nvPr>
        </p:nvSpPr>
        <p:spPr>
          <a:xfrm>
            <a:off x="824565" y="3529891"/>
            <a:ext cx="11355670" cy="522851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defTabSz="508254">
              <a:lnSpc>
                <a:spcPct val="150000"/>
              </a:lnSpc>
              <a:defRPr sz="3132">
                <a:solidFill>
                  <a:srgbClr val="FFFFFF"/>
                </a:solidFill>
                <a:effectLst>
                  <a:outerShdw blurRad="22098" dist="22098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Vedoucí práce:</a:t>
            </a:r>
          </a:p>
          <a:p>
            <a:pPr marL="328155" indent="-328155" algn="just" defTabSz="508254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132">
                <a:solidFill>
                  <a:srgbClr val="FFFFFF"/>
                </a:solidFill>
                <a:effectLst>
                  <a:outerShdw blurRad="22098" dist="22098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Budou některé Vaše návrhy uplatněné v praxi?</a:t>
            </a:r>
          </a:p>
          <a:p>
            <a:pPr marL="328155" indent="-328155" algn="just" defTabSz="508254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132">
                <a:solidFill>
                  <a:srgbClr val="FFFFFF"/>
                </a:solidFill>
                <a:effectLst>
                  <a:outerShdw blurRad="22098" dist="22098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Co by obecně obnášelo zavedení vybraných návrhů?</a:t>
            </a:r>
          </a:p>
          <a:p>
            <a:pPr marL="328155" indent="-328155" algn="just" defTabSz="508254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132">
                <a:solidFill>
                  <a:srgbClr val="FFFFFF"/>
                </a:solidFill>
                <a:effectLst>
                  <a:outerShdw blurRad="22098" dist="22098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endParaRPr dirty="0"/>
          </a:p>
          <a:p>
            <a:pPr algn="just" defTabSz="508254">
              <a:lnSpc>
                <a:spcPct val="150000"/>
              </a:lnSpc>
              <a:defRPr sz="3132">
                <a:solidFill>
                  <a:srgbClr val="FFFFFF"/>
                </a:solidFill>
                <a:effectLst>
                  <a:outerShdw blurRad="22098" dist="22098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Oponent práce:</a:t>
            </a:r>
          </a:p>
          <a:p>
            <a:pPr marL="198881" indent="-198881" algn="just" defTabSz="508254">
              <a:lnSpc>
                <a:spcPct val="150000"/>
              </a:lnSpc>
              <a:buSzPct val="100000"/>
              <a:buChar char="•"/>
              <a:defRPr sz="3132">
                <a:solidFill>
                  <a:srgbClr val="FFFFFF"/>
                </a:solidFill>
                <a:effectLst>
                  <a:outerShdw blurRad="22098" dist="22098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Dle názoru autora je hlavní příčinou používání zastaralé techniky, nedostatek finančních prostředků plynoucích do AČR nebo složité legislativní podmínky pro obnovu techniky?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Motivace a důvody k řešení daného problému"/>
          <p:cNvSpPr>
            <a:spLocks noGrp="1"/>
          </p:cNvSpPr>
          <p:nvPr>
            <p:ph type="ctrTitle"/>
          </p:nvPr>
        </p:nvSpPr>
        <p:spPr>
          <a:xfrm>
            <a:off x="1016000" y="282564"/>
            <a:ext cx="10972800" cy="3225801"/>
          </a:xfrm>
          <a:prstGeom prst="rect">
            <a:avLst/>
          </a:prstGeom>
        </p:spPr>
        <p:txBody>
          <a:bodyPr anchor="ctr"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Motivace a důvody k řešení daného problému</a:t>
            </a:r>
          </a:p>
        </p:txBody>
      </p:sp>
      <p:sp>
        <p:nvSpPr>
          <p:cNvPr id="124" name="Aktuálnost tématu…"/>
          <p:cNvSpPr>
            <a:spLocks noGrp="1"/>
          </p:cNvSpPr>
          <p:nvPr>
            <p:ph type="subTitle" sz="half" idx="1"/>
          </p:nvPr>
        </p:nvSpPr>
        <p:spPr>
          <a:xfrm>
            <a:off x="1016000" y="3741585"/>
            <a:ext cx="10972800" cy="2643238"/>
          </a:xfrm>
          <a:prstGeom prst="rect">
            <a:avLst/>
          </a:prstGeom>
        </p:spPr>
        <p:txBody>
          <a:bodyPr/>
          <a:lstStyle/>
          <a:p>
            <a:pPr marL="377189" indent="-377189" algn="just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Aktuálnost tématu</a:t>
            </a:r>
          </a:p>
          <a:p>
            <a:pPr marL="377189" indent="-377189" algn="just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Prohloubení znalostí</a:t>
            </a:r>
          </a:p>
          <a:p>
            <a:pPr marL="377189" indent="-377189" algn="just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Osobní zájem o dané téma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íl práce"/>
          <p:cNvSpPr>
            <a:spLocks noGrp="1"/>
          </p:cNvSpPr>
          <p:nvPr>
            <p:ph type="title"/>
          </p:nvPr>
        </p:nvSpPr>
        <p:spPr>
          <a:xfrm>
            <a:off x="1016000" y="231649"/>
            <a:ext cx="10972800" cy="3225801"/>
          </a:xfrm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Cíl práce</a:t>
            </a:r>
          </a:p>
        </p:txBody>
      </p:sp>
      <p:sp>
        <p:nvSpPr>
          <p:cNvPr id="127" name="Popis vývoje a funkcí logistiky AČR…"/>
          <p:cNvSpPr>
            <a:spLocks noGrp="1"/>
          </p:cNvSpPr>
          <p:nvPr>
            <p:ph type="body" sz="half" idx="4294967295"/>
          </p:nvPr>
        </p:nvSpPr>
        <p:spPr>
          <a:xfrm>
            <a:off x="1016000" y="3672702"/>
            <a:ext cx="10972800" cy="3454104"/>
          </a:xfrm>
          <a:prstGeom prst="rect">
            <a:avLst/>
          </a:prstGeom>
        </p:spPr>
        <p:txBody>
          <a:bodyPr anchor="t"/>
          <a:lstStyle/>
          <a:p>
            <a:pPr marL="377189" indent="-377189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30000"/>
              <a:defRPr sz="3600">
                <a:solidFill>
                  <a:srgbClr val="FFFFFF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Popis vývoje a funkcí logistiky AČR </a:t>
            </a:r>
          </a:p>
          <a:p>
            <a:pPr marL="377189" indent="-377189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30000"/>
              <a:defRPr sz="3600">
                <a:solidFill>
                  <a:srgbClr val="FFFFFF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Analýza a popis technického vybavení a logistických řetězců 532. praporu elektronického boje</a:t>
            </a:r>
          </a:p>
          <a:p>
            <a:pPr marL="377189" indent="-377189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30000"/>
              <a:defRPr sz="3600">
                <a:solidFill>
                  <a:srgbClr val="FFFFFF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Navrhnutí optimalizace variant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ýzkumný problém"/>
          <p:cNvSpPr>
            <a:spLocks noGrp="1"/>
          </p:cNvSpPr>
          <p:nvPr>
            <p:ph type="ctrTitle"/>
          </p:nvPr>
        </p:nvSpPr>
        <p:spPr>
          <a:xfrm>
            <a:off x="1016000" y="304089"/>
            <a:ext cx="10972800" cy="3225801"/>
          </a:xfrm>
          <a:prstGeom prst="rect">
            <a:avLst/>
          </a:prstGeom>
        </p:spPr>
        <p:txBody>
          <a:bodyPr anchor="ctr"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Výzkumný problém</a:t>
            </a:r>
          </a:p>
        </p:txBody>
      </p:sp>
      <p:sp>
        <p:nvSpPr>
          <p:cNvPr id="130" name="Zhodnocení aktuálního stavu technických prostředků a logistických řetězců 532. praporu EB…"/>
          <p:cNvSpPr>
            <a:spLocks noGrp="1"/>
          </p:cNvSpPr>
          <p:nvPr>
            <p:ph type="subTitle" sz="half" idx="1"/>
          </p:nvPr>
        </p:nvSpPr>
        <p:spPr>
          <a:xfrm>
            <a:off x="1016000" y="3737277"/>
            <a:ext cx="10972800" cy="4475023"/>
          </a:xfrm>
          <a:prstGeom prst="rect">
            <a:avLst/>
          </a:prstGeom>
        </p:spPr>
        <p:txBody>
          <a:bodyPr/>
          <a:lstStyle/>
          <a:p>
            <a:pPr marL="377189" indent="-377189" algn="just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Zhodnocení aktuálního stavu technických prostředků a logistických řetězců 532. praporu EB</a:t>
            </a:r>
          </a:p>
          <a:p>
            <a:pPr marL="377189" indent="-377189" algn="just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V případě potřeby navrhnutí optimalizace roty logistiky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oužité metody"/>
          <p:cNvSpPr>
            <a:spLocks noGrp="1"/>
          </p:cNvSpPr>
          <p:nvPr>
            <p:ph type="ctrTitle"/>
          </p:nvPr>
        </p:nvSpPr>
        <p:spPr>
          <a:xfrm>
            <a:off x="1016000" y="301176"/>
            <a:ext cx="10972800" cy="3225801"/>
          </a:xfrm>
          <a:prstGeom prst="rect">
            <a:avLst/>
          </a:prstGeom>
        </p:spPr>
        <p:txBody>
          <a:bodyPr anchor="ctr"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Použité metody</a:t>
            </a:r>
          </a:p>
        </p:txBody>
      </p:sp>
      <p:sp>
        <p:nvSpPr>
          <p:cNvPr id="133" name="Sběr, zpracování a  vyhodnocení dat z:…"/>
          <p:cNvSpPr>
            <a:spLocks noGrp="1"/>
          </p:cNvSpPr>
          <p:nvPr>
            <p:ph type="subTitle" idx="1"/>
          </p:nvPr>
        </p:nvSpPr>
        <p:spPr>
          <a:xfrm>
            <a:off x="838434" y="3083062"/>
            <a:ext cx="11327932" cy="57236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Sběr, zpracování a  vyhodnocení dat z:</a:t>
            </a:r>
          </a:p>
          <a:p>
            <a:pPr marL="377189" indent="-377189" algn="just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odborné literatury</a:t>
            </a:r>
          </a:p>
          <a:p>
            <a:pPr marL="377189" indent="-377189" algn="just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vnitropodnikových materiálů</a:t>
            </a:r>
          </a:p>
          <a:p>
            <a:pPr marL="377189" indent="-377189" algn="just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webových stránek</a:t>
            </a:r>
          </a:p>
          <a:p>
            <a:pPr marL="377189" indent="-377189" algn="just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 dirty="0"/>
          </a:p>
          <a:p>
            <a:pPr algn="just">
              <a:lnSpc>
                <a:spcPct val="150000"/>
              </a:lnSpc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Kvantitativní metoda analýzy:</a:t>
            </a:r>
          </a:p>
          <a:p>
            <a:pPr marL="228600" indent="-228600" algn="just">
              <a:lnSpc>
                <a:spcPct val="150000"/>
              </a:lnSpc>
              <a:buSzPct val="100000"/>
              <a:buChar char="•"/>
              <a:defRPr sz="36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anonymní dotazníkové šetření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sažené výsledky"/>
          <p:cNvSpPr>
            <a:spLocks noGrp="1"/>
          </p:cNvSpPr>
          <p:nvPr>
            <p:ph type="ctrTitle"/>
          </p:nvPr>
        </p:nvSpPr>
        <p:spPr>
          <a:xfrm>
            <a:off x="1016000" y="429403"/>
            <a:ext cx="10972800" cy="3225801"/>
          </a:xfrm>
          <a:prstGeom prst="rect">
            <a:avLst/>
          </a:prstGeom>
        </p:spPr>
        <p:txBody>
          <a:bodyPr anchor="ctr"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Dosažené výsledky </a:t>
            </a:r>
          </a:p>
        </p:txBody>
      </p:sp>
      <p:sp>
        <p:nvSpPr>
          <p:cNvPr id="136" name="Časté závady technických prostředků…"/>
          <p:cNvSpPr>
            <a:spLocks noGrp="1"/>
          </p:cNvSpPr>
          <p:nvPr>
            <p:ph type="subTitle" idx="1"/>
          </p:nvPr>
        </p:nvSpPr>
        <p:spPr>
          <a:xfrm>
            <a:off x="1016000" y="3504528"/>
            <a:ext cx="10972800" cy="48947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54558" indent="-354558" algn="just" defTabSz="549148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384">
                <a:solidFill>
                  <a:srgbClr val="FFFFFF"/>
                </a:solidFill>
                <a:effectLst>
                  <a:outerShdw blurRad="23876" dist="23876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Časté závady technických prostředků</a:t>
            </a:r>
          </a:p>
          <a:p>
            <a:pPr marL="354558" indent="-354558" algn="just" defTabSz="549148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384">
                <a:solidFill>
                  <a:srgbClr val="FFFFFF"/>
                </a:solidFill>
                <a:effectLst>
                  <a:outerShdw blurRad="23876" dist="23876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70% příslušníků praporu nevěří bojeschopnosti současné techniky</a:t>
            </a:r>
          </a:p>
          <a:p>
            <a:pPr marL="354558" indent="-354558" algn="just" defTabSz="549148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384">
                <a:solidFill>
                  <a:srgbClr val="FFFFFF"/>
                </a:solidFill>
                <a:effectLst>
                  <a:outerShdw blurRad="23876" dist="23876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85% respondentů doporučuje nákup nové techniky</a:t>
            </a:r>
          </a:p>
          <a:p>
            <a:pPr marL="354558" indent="-354558" algn="just" defTabSz="549148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384">
                <a:solidFill>
                  <a:srgbClr val="FFFFFF"/>
                </a:solidFill>
                <a:effectLst>
                  <a:outerShdw blurRad="23876" dist="23876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50% respondentů zhodnotilo logistické řetězce jako dostačující, 30% jako nedostačující </a:t>
            </a:r>
          </a:p>
          <a:p>
            <a:pPr marL="354558" indent="-354558" algn="just" defTabSz="549148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384">
                <a:solidFill>
                  <a:srgbClr val="FFFFFF"/>
                </a:solidFill>
                <a:effectLst>
                  <a:outerShdw blurRad="23876" dist="23876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Potřeba optimalizace roty logistiky 532. praporu EB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oupis aktuální bojové techniky 532. prEB…"/>
          <p:cNvSpPr>
            <a:spLocks noGrp="1"/>
          </p:cNvSpPr>
          <p:nvPr>
            <p:ph type="subTitle" idx="1"/>
          </p:nvPr>
        </p:nvSpPr>
        <p:spPr>
          <a:xfrm>
            <a:off x="1016000" y="3508366"/>
            <a:ext cx="10972800" cy="503931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58330" indent="-358330" algn="just" defTabSz="554990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420">
                <a:solidFill>
                  <a:srgbClr val="FFFFFF"/>
                </a:solidFill>
                <a:effectLst>
                  <a:outerShdw blurRad="24130" dist="24130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Soupis aktuální bojové techniky 532. prEB</a:t>
            </a:r>
          </a:p>
          <a:p>
            <a:pPr marL="358330" indent="-358330" algn="just" defTabSz="554990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420">
                <a:solidFill>
                  <a:srgbClr val="FFFFFF"/>
                </a:solidFill>
                <a:effectLst>
                  <a:outerShdw blurRad="24130" dist="24130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Zjištění názorů příslušníků praporu </a:t>
            </a:r>
          </a:p>
          <a:p>
            <a:pPr marL="358330" indent="-358330" algn="just" defTabSz="554990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420">
                <a:solidFill>
                  <a:srgbClr val="FFFFFF"/>
                </a:solidFill>
                <a:effectLst>
                  <a:outerShdw blurRad="24130" dist="24130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Vytvoření schématu s příkladem rozhodovacího procesu při opravě techniky</a:t>
            </a:r>
          </a:p>
          <a:p>
            <a:pPr marL="358330" indent="-358330" algn="just" defTabSz="554990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420">
                <a:solidFill>
                  <a:srgbClr val="FFFFFF"/>
                </a:solidFill>
                <a:effectLst>
                  <a:outerShdw blurRad="24130" dist="24130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Návrhy optimalizací v rámci praporu, i obecně v rámci AČR</a:t>
            </a:r>
          </a:p>
          <a:p>
            <a:pPr marL="358330" indent="-358330" algn="just" defTabSz="554990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420">
                <a:solidFill>
                  <a:srgbClr val="FFFFFF"/>
                </a:solidFill>
                <a:effectLst>
                  <a:outerShdw blurRad="24130" dist="24130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Podnět k včasnější obměně technických prostředků</a:t>
            </a:r>
          </a:p>
        </p:txBody>
      </p:sp>
      <p:sp>
        <p:nvSpPr>
          <p:cNvPr id="139" name="Přínos práce"/>
          <p:cNvSpPr>
            <a:spLocks noGrp="1"/>
          </p:cNvSpPr>
          <p:nvPr>
            <p:ph type="ctrTitle"/>
          </p:nvPr>
        </p:nvSpPr>
        <p:spPr>
          <a:xfrm>
            <a:off x="1016000" y="282565"/>
            <a:ext cx="10972800" cy="3225801"/>
          </a:xfrm>
          <a:prstGeom prst="rect">
            <a:avLst/>
          </a:prstGeom>
        </p:spPr>
        <p:txBody>
          <a:bodyPr anchor="ctr"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Přínos práce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Závěr"/>
          <p:cNvSpPr>
            <a:spLocks noGrp="1"/>
          </p:cNvSpPr>
          <p:nvPr>
            <p:ph type="ctrTitle"/>
          </p:nvPr>
        </p:nvSpPr>
        <p:spPr>
          <a:xfrm>
            <a:off x="1016000" y="282565"/>
            <a:ext cx="10972800" cy="3225801"/>
          </a:xfrm>
          <a:prstGeom prst="rect">
            <a:avLst/>
          </a:prstGeom>
        </p:spPr>
        <p:txBody>
          <a:bodyPr anchor="ctr"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Závěr</a:t>
            </a:r>
          </a:p>
        </p:txBody>
      </p:sp>
      <p:sp>
        <p:nvSpPr>
          <p:cNvPr id="142" name="Doporučení k obměně zastaralé a poruchové techniky…"/>
          <p:cNvSpPr>
            <a:spLocks noGrp="1"/>
          </p:cNvSpPr>
          <p:nvPr>
            <p:ph type="subTitle" sz="half" idx="1"/>
          </p:nvPr>
        </p:nvSpPr>
        <p:spPr>
          <a:xfrm>
            <a:off x="1016000" y="3535230"/>
            <a:ext cx="10972800" cy="34541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558" indent="-354558" algn="just" defTabSz="549148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384">
                <a:solidFill>
                  <a:srgbClr val="FFFFFF"/>
                </a:solidFill>
                <a:effectLst>
                  <a:outerShdw blurRad="23876" dist="23876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Doporučení k obměně zastaralé a poruchové techniky</a:t>
            </a:r>
          </a:p>
          <a:p>
            <a:pPr marL="354558" indent="-354558" algn="just" defTabSz="549148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384">
                <a:solidFill>
                  <a:srgbClr val="FFFFFF"/>
                </a:solidFill>
                <a:effectLst>
                  <a:outerShdw blurRad="23876" dist="23876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Méně funkční zázemí praporu díky rozdělení do několika posádek na území ČR</a:t>
            </a:r>
          </a:p>
          <a:p>
            <a:pPr marL="354558" indent="-354558" algn="just" defTabSz="549148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384">
                <a:solidFill>
                  <a:srgbClr val="FFFFFF"/>
                </a:solidFill>
                <a:effectLst>
                  <a:outerShdw blurRad="23876" dist="23876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r>
              <a:rPr dirty="0"/>
              <a:t>Složité financování a legislativa v rámci AČR</a:t>
            </a:r>
          </a:p>
          <a:p>
            <a:pPr marL="354558" indent="-354558" algn="just" defTabSz="549148">
              <a:lnSpc>
                <a:spcPct val="150000"/>
              </a:lnSpc>
              <a:buClr>
                <a:srgbClr val="FFFFFF"/>
              </a:buClr>
              <a:buSzPct val="130000"/>
              <a:buChar char="•"/>
              <a:defRPr sz="3384">
                <a:solidFill>
                  <a:srgbClr val="FFFFFF"/>
                </a:solidFill>
                <a:effectLst>
                  <a:outerShdw blurRad="23876" dist="23876" dir="13500000" rotWithShape="0">
                    <a:srgbClr val="424242">
                      <a:alpha val="50000"/>
                    </a:srgbClr>
                  </a:outerShdw>
                </a:effectLst>
                <a:latin typeface="Myriad Pro"/>
                <a:ea typeface="Myriad Pro"/>
                <a:cs typeface="Myriad Pro"/>
                <a:sym typeface="Myriad Pro"/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ěkuji za pozornost"/>
          <p:cNvSpPr>
            <a:spLocks noGrp="1"/>
          </p:cNvSpPr>
          <p:nvPr>
            <p:ph type="ctr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 anchor="ctr"/>
          <a:lstStyle>
            <a:lvl1pPr>
              <a:defRPr sz="64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Děkuji za pozornost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275</Words>
  <Application>Microsoft Macintosh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Vintage</vt:lpstr>
      <vt:lpstr>Optimalizace logistiky Armády České republiky</vt:lpstr>
      <vt:lpstr>Motivace a důvody k řešení daného problému</vt:lpstr>
      <vt:lpstr>Cíl práce</vt:lpstr>
      <vt:lpstr>Výzkumný problém</vt:lpstr>
      <vt:lpstr>Použité metody</vt:lpstr>
      <vt:lpstr>Dosažené výsledky </vt:lpstr>
      <vt:lpstr>Přínos práce </vt:lpstr>
      <vt:lpstr>Závěr</vt:lpstr>
      <vt:lpstr>Děkuji za pozornost</vt:lpstr>
      <vt:lpstr>Doplňující dotazy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logistiky Armády České republiky</dc:title>
  <cp:lastModifiedBy>luko</cp:lastModifiedBy>
  <cp:revision>4</cp:revision>
  <dcterms:modified xsi:type="dcterms:W3CDTF">2017-06-18T21:08:31Z</dcterms:modified>
</cp:coreProperties>
</file>