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825615757510572E-2"/>
          <c:y val="2.9423294175919469E-2"/>
          <c:w val="0.78596806046169987"/>
          <c:h val="0.91699342265704131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Jednostopá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88</c:v>
                </c:pt>
                <c:pt idx="1">
                  <c:v>130</c:v>
                </c:pt>
                <c:pt idx="2">
                  <c:v>79</c:v>
                </c:pt>
                <c:pt idx="3">
                  <c:v>97</c:v>
                </c:pt>
                <c:pt idx="4">
                  <c:v>105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Osobní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  <c:pt idx="0">
                  <c:v>7258</c:v>
                </c:pt>
                <c:pt idx="1">
                  <c:v>8964</c:v>
                </c:pt>
                <c:pt idx="2">
                  <c:v>6747</c:v>
                </c:pt>
                <c:pt idx="3">
                  <c:v>9566</c:v>
                </c:pt>
                <c:pt idx="4">
                  <c:v>6562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Nákladní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  <c:pt idx="0">
                  <c:v>962</c:v>
                </c:pt>
                <c:pt idx="1">
                  <c:v>1165</c:v>
                </c:pt>
                <c:pt idx="2">
                  <c:v>1074</c:v>
                </c:pt>
                <c:pt idx="3">
                  <c:v>1403</c:v>
                </c:pt>
                <c:pt idx="4">
                  <c:v>1087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Jízdní soupravy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List1!$E$2:$E$6</c:f>
              <c:numCache>
                <c:formatCode>General</c:formatCode>
                <c:ptCount val="5"/>
                <c:pt idx="0">
                  <c:v>1391</c:v>
                </c:pt>
                <c:pt idx="1">
                  <c:v>1290</c:v>
                </c:pt>
                <c:pt idx="2">
                  <c:v>1234</c:v>
                </c:pt>
                <c:pt idx="3">
                  <c:v>1493</c:v>
                </c:pt>
                <c:pt idx="4">
                  <c:v>1511</c:v>
                </c:pt>
              </c:numCache>
            </c:numRef>
          </c:val>
        </c:ser>
        <c:axId val="100618240"/>
        <c:axId val="100653312"/>
      </c:barChart>
      <c:catAx>
        <c:axId val="100618240"/>
        <c:scaling>
          <c:orientation val="minMax"/>
        </c:scaling>
        <c:axPos val="b"/>
        <c:numFmt formatCode="General" sourceLinked="1"/>
        <c:tickLblPos val="nextTo"/>
        <c:crossAx val="100653312"/>
        <c:crosses val="autoZero"/>
        <c:auto val="1"/>
        <c:lblAlgn val="ctr"/>
        <c:lblOffset val="100"/>
      </c:catAx>
      <c:valAx>
        <c:axId val="100653312"/>
        <c:scaling>
          <c:orientation val="minMax"/>
        </c:scaling>
        <c:axPos val="l"/>
        <c:majorGridlines/>
        <c:numFmt formatCode="General" sourceLinked="1"/>
        <c:tickLblPos val="nextTo"/>
        <c:crossAx val="100618240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BE69F-3898-4741-A0DA-C38BAD6A1345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E5ABB-FF93-405A-B93A-BB472117C8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E5ABB-FF93-405A-B93A-BB472117C8C1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F58CA-2F18-4DE3-9746-95A0F5A1B951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BA603-0AC0-4F07-9B39-1487DC90F2EB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8A7CB-9B7A-4D44-B04B-FBAAA3F06869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BACF3-ED7D-482C-9B0A-8F9E907DCABF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42917-D7F2-4762-B7A2-D2F76D51E4E5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87AFFA-5CAD-4AF6-9DCD-D26D877067BF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18EA4-540B-404A-8A57-16EF612ED43A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8A760-6371-4EAF-AC4E-5B46CDCF03C3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996CE-A8F9-4715-97E4-6EDC3888F420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44C1B-458E-4A4A-B728-07BDD3218A9F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3A1AE-1BDB-4004-8266-B85EF34EB3FA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B3B5F7-3232-4FFB-9732-DBDA8815F76A}" type="datetime1">
              <a:rPr lang="cs-CZ" smtClean="0"/>
              <a:pPr/>
              <a:t>20.6.2017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4D092B-3486-4D63-82B8-A5500FB63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268760"/>
            <a:ext cx="7704856" cy="5256584"/>
          </a:xfrm>
        </p:spPr>
        <p:txBody>
          <a:bodyPr>
            <a:noAutofit/>
          </a:bodyPr>
          <a:lstStyle/>
          <a:p>
            <a:r>
              <a:rPr lang="cs-CZ" sz="4000" b="1" dirty="0">
                <a:cs typeface="Arial" pitchFamily="34" charset="0"/>
              </a:rPr>
              <a:t>Měření intenzit dopravy na vybrané síti silničních </a:t>
            </a:r>
            <a:r>
              <a:rPr lang="cs-CZ" sz="4000" b="1" dirty="0" smtClean="0">
                <a:cs typeface="Arial" pitchFamily="34" charset="0"/>
              </a:rPr>
              <a:t>komunikací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>
                <a:latin typeface="+mn-lt"/>
                <a:cs typeface="Arial" pitchFamily="34" charset="0"/>
              </a:rPr>
              <a:t>Autor bakalářské práce:	</a:t>
            </a:r>
            <a:r>
              <a:rPr lang="cs-CZ" sz="2000" dirty="0" smtClean="0">
                <a:latin typeface="+mn-lt"/>
                <a:cs typeface="Arial" pitchFamily="34" charset="0"/>
              </a:rPr>
              <a:t>Marina </a:t>
            </a:r>
            <a:r>
              <a:rPr lang="cs-CZ" sz="2000" dirty="0" err="1" smtClean="0">
                <a:latin typeface="+mn-lt"/>
                <a:cs typeface="Arial" pitchFamily="34" charset="0"/>
              </a:rPr>
              <a:t>Macnerová</a:t>
            </a:r>
            <a:r>
              <a:rPr lang="cs-CZ" sz="2000" dirty="0" smtClean="0">
                <a:latin typeface="+mn-lt"/>
                <a:cs typeface="Arial" pitchFamily="34" charset="0"/>
              </a:rPr>
              <a:t/>
            </a:r>
            <a:br>
              <a:rPr lang="cs-CZ" sz="2000" dirty="0" smtClean="0">
                <a:latin typeface="+mn-lt"/>
                <a:cs typeface="Arial" pitchFamily="34" charset="0"/>
              </a:rPr>
            </a:br>
            <a:r>
              <a:rPr lang="cs-CZ" sz="2000" b="1" dirty="0" smtClean="0">
                <a:latin typeface="+mn-lt"/>
                <a:cs typeface="Arial" pitchFamily="34" charset="0"/>
              </a:rPr>
              <a:t>Vedoucí bakalářské práce:	</a:t>
            </a:r>
            <a:r>
              <a:rPr lang="cs-CZ" sz="2000" dirty="0" smtClean="0">
                <a:latin typeface="+mn-lt"/>
                <a:cs typeface="Arial" pitchFamily="34" charset="0"/>
              </a:rPr>
              <a:t>Ing. Ladislav Bartuška</a:t>
            </a:r>
            <a:br>
              <a:rPr lang="cs-CZ" sz="2000" dirty="0" smtClean="0">
                <a:latin typeface="+mn-lt"/>
                <a:cs typeface="Arial" pitchFamily="34" charset="0"/>
              </a:rPr>
            </a:br>
            <a:r>
              <a:rPr lang="cs-CZ" sz="2000" b="1" dirty="0" smtClean="0">
                <a:latin typeface="+mn-lt"/>
                <a:cs typeface="Arial" pitchFamily="34" charset="0"/>
              </a:rPr>
              <a:t>Oponent</a:t>
            </a:r>
            <a:r>
              <a:rPr lang="cs-CZ" sz="2000" dirty="0" smtClean="0">
                <a:latin typeface="+mn-lt"/>
                <a:cs typeface="Arial" pitchFamily="34" charset="0"/>
              </a:rPr>
              <a:t> </a:t>
            </a:r>
            <a:r>
              <a:rPr lang="cs-CZ" sz="2000" b="1" dirty="0" smtClean="0">
                <a:latin typeface="+mn-lt"/>
                <a:cs typeface="Arial" pitchFamily="34" charset="0"/>
              </a:rPr>
              <a:t>bakalářské práce:	</a:t>
            </a:r>
            <a:r>
              <a:rPr lang="cs-CZ" sz="2000" dirty="0" smtClean="0">
                <a:latin typeface="+mn-lt"/>
              </a:rPr>
              <a:t>Ing. Jiří Čejka, </a:t>
            </a:r>
            <a:r>
              <a:rPr lang="cs-CZ" sz="2000" dirty="0" err="1" smtClean="0">
                <a:latin typeface="+mn-lt"/>
              </a:rPr>
              <a:t>Ph.D</a:t>
            </a:r>
            <a:r>
              <a:rPr lang="cs-CZ" sz="2000" dirty="0" smtClean="0">
                <a:latin typeface="+mn-lt"/>
              </a:rPr>
              <a:t>. </a:t>
            </a:r>
            <a:r>
              <a:rPr lang="cs-CZ" sz="2000" dirty="0" smtClean="0">
                <a:latin typeface="+mn-lt"/>
                <a:cs typeface="Arial" pitchFamily="34" charset="0"/>
              </a:rPr>
              <a:t/>
            </a:r>
            <a:br>
              <a:rPr lang="cs-CZ" sz="2000" dirty="0" smtClean="0">
                <a:latin typeface="+mn-lt"/>
                <a:cs typeface="Arial" pitchFamily="34" charset="0"/>
              </a:rPr>
            </a:br>
            <a:r>
              <a:rPr lang="cs-CZ" sz="2000" b="1" dirty="0" smtClean="0">
                <a:latin typeface="+mn-lt"/>
                <a:cs typeface="Arial" pitchFamily="34" charset="0"/>
              </a:rPr>
              <a:t>České Budějovice, červen 2017</a:t>
            </a:r>
            <a:r>
              <a:rPr lang="cs-CZ" sz="2000" dirty="0" smtClean="0">
                <a:latin typeface="+mn-lt"/>
                <a:cs typeface="Arial" pitchFamily="34" charset="0"/>
              </a:rPr>
              <a:t/>
            </a:r>
            <a:br>
              <a:rPr lang="cs-CZ" sz="2000" dirty="0" smtClean="0">
                <a:latin typeface="+mn-lt"/>
                <a:cs typeface="Arial" pitchFamily="34" charset="0"/>
              </a:rPr>
            </a:br>
            <a:endParaRPr lang="cs-CZ" sz="2000" dirty="0">
              <a:latin typeface="+mn-lt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0"/>
            <a:ext cx="6840760" cy="1052736"/>
          </a:xfrm>
        </p:spPr>
        <p:txBody>
          <a:bodyPr/>
          <a:lstStyle/>
          <a:p>
            <a:pPr algn="ctr"/>
            <a:r>
              <a:rPr lang="cs-CZ" b="1" dirty="0" smtClean="0"/>
              <a:t>Vysoká škola technická a ekonomická</a:t>
            </a:r>
            <a:endParaRPr lang="cs-CZ" dirty="0" smtClean="0"/>
          </a:p>
          <a:p>
            <a:pPr algn="ctr"/>
            <a:r>
              <a:rPr lang="cs-CZ" dirty="0" smtClean="0"/>
              <a:t>Ústav technicko-technologický</a:t>
            </a:r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304744" cy="922114"/>
          </a:xfrm>
        </p:spPr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268760"/>
            <a:ext cx="7704856" cy="5328592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>
                <a:solidFill>
                  <a:schemeClr val="accent3"/>
                </a:solidFill>
              </a:rPr>
              <a:t>Vedoucí práce:</a:t>
            </a:r>
          </a:p>
          <a:p>
            <a:pPr>
              <a:buNone/>
            </a:pPr>
            <a:r>
              <a:rPr lang="cs-CZ" sz="3000" dirty="0" smtClean="0"/>
              <a:t>Jaké formy dopravních průzkumů dále existují kromě Vámi použitého profilového sčítání dopravy? </a:t>
            </a:r>
          </a:p>
          <a:p>
            <a:r>
              <a:rPr lang="cs-CZ" sz="3000" dirty="0" smtClean="0">
                <a:solidFill>
                  <a:schemeClr val="accent3"/>
                </a:solidFill>
              </a:rPr>
              <a:t>Oponent práce:</a:t>
            </a:r>
          </a:p>
          <a:p>
            <a:pPr>
              <a:buNone/>
            </a:pPr>
            <a:r>
              <a:rPr lang="cs-CZ" sz="3000" dirty="0" smtClean="0"/>
              <a:t>V rámci měření intenzity silničního provozu charakterizujte poměry mezi typy sledovaných vozidel (osobní automobil, nákladní automobil do 3,5 t, nákladní automobil nad 3,5 t, autobus).</a:t>
            </a:r>
          </a:p>
          <a:p>
            <a:pPr>
              <a:buNone/>
            </a:pPr>
            <a:r>
              <a:rPr lang="cs-CZ" sz="3000" dirty="0" smtClean="0"/>
              <a:t>Je tato komunikace dostatečně vybavena bezpečnostními prvky s ohledem na intenzity provozu?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664784" cy="1138138"/>
          </a:xfrm>
        </p:spPr>
        <p:txBody>
          <a:bodyPr>
            <a:noAutofit/>
          </a:bodyPr>
          <a:lstStyle/>
          <a:p>
            <a:r>
              <a:rPr lang="cs-CZ" sz="4000" dirty="0" smtClean="0"/>
              <a:t>Motivace a důvody k řešení daného problému: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060848"/>
            <a:ext cx="7096832" cy="406943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Aktuální problematika stále rostoucí silniční dopravy</a:t>
            </a:r>
          </a:p>
          <a:p>
            <a:endParaRPr lang="cs-CZ" sz="2800" dirty="0" smtClean="0"/>
          </a:p>
          <a:p>
            <a:r>
              <a:rPr lang="cs-CZ" sz="2800" dirty="0" smtClean="0"/>
              <a:t>Bezpečnost a rozvoj</a:t>
            </a:r>
          </a:p>
          <a:p>
            <a:endParaRPr lang="cs-CZ" sz="2800" dirty="0" smtClean="0"/>
          </a:p>
          <a:p>
            <a:r>
              <a:rPr lang="cs-CZ" sz="2800" dirty="0" smtClean="0"/>
              <a:t>Osobní zainteresovanost a poznatky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664784" cy="106613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Zvolit v silniční síti oblast pozemních komunikací, na kterých je žádoucí provést měření intenzit dopravy.</a:t>
            </a:r>
          </a:p>
          <a:p>
            <a:endParaRPr lang="cs-CZ" sz="2800" dirty="0" smtClean="0"/>
          </a:p>
          <a:p>
            <a:r>
              <a:rPr lang="cs-CZ" sz="2800" dirty="0" smtClean="0"/>
              <a:t>Na základě měření provést analýzu organizace dopravy v dané oblasti a navrhnout případná řešení dopravních nedostatků.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Použité metody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628800"/>
            <a:ext cx="7704856" cy="453650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Měření intenzity </a:t>
            </a:r>
            <a:r>
              <a:rPr lang="cs-CZ" sz="2800" dirty="0" smtClean="0"/>
              <a:t>vozidel (SR4)</a:t>
            </a:r>
            <a:endParaRPr lang="cs-CZ" sz="2800" dirty="0" smtClean="0"/>
          </a:p>
          <a:p>
            <a:r>
              <a:rPr lang="cs-CZ" sz="2800" dirty="0" smtClean="0"/>
              <a:t>Zpracování naměřených dat</a:t>
            </a:r>
          </a:p>
          <a:p>
            <a:endParaRPr lang="cs-CZ" sz="2800" dirty="0" smtClean="0"/>
          </a:p>
          <a:p>
            <a:r>
              <a:rPr lang="cs-CZ" sz="2800" dirty="0" smtClean="0"/>
              <a:t>Postup výpočtu intenzity dopravy dle TP 189</a:t>
            </a:r>
          </a:p>
          <a:p>
            <a:r>
              <a:rPr lang="cs-CZ" sz="2800" dirty="0" smtClean="0"/>
              <a:t>Propočet prognózy vývoje intenzit dopravy dle TP 225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296632" cy="77809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Mapa stanovišť</a:t>
            </a:r>
            <a:endParaRPr lang="cs-CZ" sz="4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Obrázek 21" descr="mapa_stanoviste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980728"/>
            <a:ext cx="4392488" cy="5616624"/>
          </a:xfrm>
          <a:prstGeom prst="rect">
            <a:avLst/>
          </a:prstGeom>
        </p:spPr>
      </p:pic>
      <p:pic>
        <p:nvPicPr>
          <p:cNvPr id="6" name="Obrázek 5" descr="Obrázek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584664" cy="1138138"/>
          </a:xfrm>
        </p:spPr>
        <p:txBody>
          <a:bodyPr>
            <a:normAutofit/>
          </a:bodyPr>
          <a:lstStyle/>
          <a:p>
            <a:r>
              <a:rPr lang="cs-CZ" dirty="0" smtClean="0"/>
              <a:t>Dosažené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204864"/>
            <a:ext cx="6880808" cy="32403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Měření intenzity vozidel a zpracování naměřených dat</a:t>
            </a:r>
          </a:p>
          <a:p>
            <a:r>
              <a:rPr lang="cs-CZ" sz="2800" dirty="0" smtClean="0"/>
              <a:t>Aktuální stav intenzit silniční dopravy</a:t>
            </a:r>
          </a:p>
          <a:p>
            <a:r>
              <a:rPr lang="cs-CZ" sz="2800" dirty="0" smtClean="0"/>
              <a:t>Predikce budoucího využití</a:t>
            </a:r>
          </a:p>
          <a:p>
            <a:r>
              <a:rPr lang="cs-CZ" sz="2800" dirty="0" smtClean="0"/>
              <a:t>Upozornění na nutnost výstavby dálnice D3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52728" cy="1080120"/>
          </a:xfrm>
        </p:spPr>
        <p:txBody>
          <a:bodyPr/>
          <a:lstStyle/>
          <a:p>
            <a:r>
              <a:rPr lang="cs-CZ" dirty="0" smtClean="0"/>
              <a:t>Skladba dopravního proudu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980728"/>
            <a:ext cx="7704856" cy="525658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kategorie vozidel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7</a:t>
            </a:fld>
            <a:endParaRPr lang="cs-CZ"/>
          </a:p>
        </p:txBody>
      </p:sp>
      <p:graphicFrame>
        <p:nvGraphicFramePr>
          <p:cNvPr id="7" name="Graf 6"/>
          <p:cNvGraphicFramePr/>
          <p:nvPr/>
        </p:nvGraphicFramePr>
        <p:xfrm>
          <a:off x="1187624" y="1556792"/>
          <a:ext cx="7344815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7" descr="Obrázek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368640" cy="1138138"/>
          </a:xfrm>
        </p:spPr>
        <p:txBody>
          <a:bodyPr>
            <a:noAutofit/>
          </a:bodyPr>
          <a:lstStyle/>
          <a:p>
            <a:r>
              <a:rPr lang="cs-CZ" sz="4000" dirty="0" smtClean="0"/>
              <a:t>stručné shrnutí  a závěr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096832" cy="4501480"/>
          </a:xfrm>
        </p:spPr>
        <p:txBody>
          <a:bodyPr/>
          <a:lstStyle/>
          <a:p>
            <a:r>
              <a:rPr lang="cs-CZ" sz="2800" dirty="0" smtClean="0"/>
              <a:t>Zvolena oblast pozemních komunikací </a:t>
            </a:r>
            <a:r>
              <a:rPr lang="cs-CZ" sz="2800" dirty="0" err="1" smtClean="0"/>
              <a:t>Krasejovka</a:t>
            </a:r>
            <a:r>
              <a:rPr lang="cs-CZ" sz="2800" dirty="0" smtClean="0"/>
              <a:t> – </a:t>
            </a:r>
            <a:r>
              <a:rPr lang="cs-CZ" sz="2800" dirty="0" err="1" smtClean="0"/>
              <a:t>Velešín</a:t>
            </a:r>
            <a:r>
              <a:rPr lang="cs-CZ" sz="2800" dirty="0" smtClean="0"/>
              <a:t> – Kaplice – Dolní Dvořiště – státní hranice byla podrobená aktuálnímu měření intenzit </a:t>
            </a:r>
            <a:r>
              <a:rPr lang="cs-CZ" sz="2800" dirty="0" smtClean="0"/>
              <a:t>dopravy</a:t>
            </a:r>
          </a:p>
          <a:p>
            <a:r>
              <a:rPr lang="cs-CZ" sz="2800" dirty="0" smtClean="0"/>
              <a:t>Přepočet </a:t>
            </a:r>
            <a:r>
              <a:rPr lang="cs-CZ" sz="2800" dirty="0" smtClean="0"/>
              <a:t>naměřených dat </a:t>
            </a:r>
            <a:r>
              <a:rPr lang="cs-CZ" sz="2800" dirty="0" smtClean="0"/>
              <a:t>dle TP189 a prognózy </a:t>
            </a:r>
            <a:r>
              <a:rPr lang="cs-CZ" sz="2800" dirty="0" smtClean="0"/>
              <a:t>dopravy dle </a:t>
            </a:r>
            <a:r>
              <a:rPr lang="cs-CZ" sz="2800" dirty="0" smtClean="0"/>
              <a:t>TP 225</a:t>
            </a:r>
          </a:p>
          <a:p>
            <a:r>
              <a:rPr lang="cs-CZ" sz="2800" dirty="0" smtClean="0"/>
              <a:t>Upozornění na nehodovost a nutnost výstavby dálnice D3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700808"/>
            <a:ext cx="7416824" cy="3384376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092B-3486-4D63-82B8-A5500FB63C27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8" name="Obrázek 7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5" cy="864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217</TotalTime>
  <Words>242</Words>
  <Application>Microsoft Office PowerPoint</Application>
  <PresentationFormat>Předvádění na obrazovce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Měření intenzit dopravy na vybrané síti silničních komunikací   Autor bakalářské práce: Marina Macnerová Vedoucí bakalářské práce: Ing. Ladislav Bartuška Oponent bakalářské práce: Ing. Jiří Čejka, Ph.D.  České Budějovice, červen 2017 </vt:lpstr>
      <vt:lpstr>Motivace a důvody k řešení daného problému:</vt:lpstr>
      <vt:lpstr>Cíl práce</vt:lpstr>
      <vt:lpstr>Použité metody</vt:lpstr>
      <vt:lpstr>Mapa stanovišť</vt:lpstr>
      <vt:lpstr>Dosažené výsledky</vt:lpstr>
      <vt:lpstr>Skladba dopravního proudu</vt:lpstr>
      <vt:lpstr>stručné shrnutí  a závěr</vt:lpstr>
      <vt:lpstr>Děkuji za pozornost</vt:lpstr>
      <vt:lpstr>Doplňující dotazy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mm</dc:creator>
  <cp:lastModifiedBy>Andy</cp:lastModifiedBy>
  <cp:revision>20</cp:revision>
  <dcterms:created xsi:type="dcterms:W3CDTF">2017-06-19T22:31:02Z</dcterms:created>
  <dcterms:modified xsi:type="dcterms:W3CDTF">2017-06-20T21:17:17Z</dcterms:modified>
</cp:coreProperties>
</file>