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6699FF"/>
    <a:srgbClr val="EDFD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"/>
  <c:chart>
    <c:title>
      <c:tx>
        <c:rich>
          <a:bodyPr/>
          <a:lstStyle/>
          <a:p>
            <a:pPr>
              <a:defRPr sz="2000"/>
            </a:pPr>
            <a:r>
              <a:rPr lang="cs-CZ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Aktuální</a:t>
            </a:r>
            <a:r>
              <a:rPr lang="cs-CZ" sz="2000" baseline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log. řetězec</a:t>
            </a:r>
            <a:endParaRPr lang="en-U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množství spotřebované nafty v litrech</c:v>
                </c:pt>
              </c:strCache>
            </c:strRef>
          </c:tx>
          <c:spPr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c:spPr>
          <c:cat>
            <c:strRef>
              <c:f>List1!$A$2:$A$6</c:f>
              <c:strCache>
                <c:ptCount val="5"/>
                <c:pt idx="0">
                  <c:v>T 815 6x6</c:v>
                </c:pt>
                <c:pt idx="1">
                  <c:v>T 815 8x8</c:v>
                </c:pt>
                <c:pt idx="2">
                  <c:v>T 815 N3T</c:v>
                </c:pt>
                <c:pt idx="3">
                  <c:v>T 815 AD20</c:v>
                </c:pt>
                <c:pt idx="4">
                  <c:v>Land Rover 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1083.3599999999999</c:v>
                </c:pt>
                <c:pt idx="1">
                  <c:v>639</c:v>
                </c:pt>
                <c:pt idx="2">
                  <c:v>1474.8</c:v>
                </c:pt>
                <c:pt idx="3">
                  <c:v>287.27999999999969</c:v>
                </c:pt>
                <c:pt idx="4">
                  <c:v>331.83</c:v>
                </c:pt>
              </c:numCache>
            </c:numRef>
          </c:val>
        </c:ser>
        <c:axId val="71894528"/>
        <c:axId val="71896064"/>
      </c:barChart>
      <c:catAx>
        <c:axId val="7189452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1896064"/>
        <c:crosses val="autoZero"/>
        <c:auto val="1"/>
        <c:lblAlgn val="ctr"/>
        <c:lblOffset val="100"/>
      </c:catAx>
      <c:valAx>
        <c:axId val="718960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1894528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1"/>
  <c:chart>
    <c:title>
      <c:tx>
        <c:rich>
          <a:bodyPr/>
          <a:lstStyle/>
          <a:p>
            <a:pPr>
              <a:defRPr sz="2000"/>
            </a:pPr>
            <a:r>
              <a:rPr lang="cs-CZ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Navrhovaná</a:t>
            </a:r>
            <a:r>
              <a:rPr lang="cs-CZ" sz="2000" baseline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optimalizace</a:t>
            </a:r>
            <a:endParaRPr lang="en-U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28190509041485767"/>
          <c:y val="2.6666480024636747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množství spotřebované nafty a benzínu v litrech</c:v>
                </c:pt>
              </c:strCache>
            </c:strRef>
          </c:tx>
          <c:spPr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c:spPr>
          <c:cat>
            <c:strRef>
              <c:f>List1!$A$2:$A$6</c:f>
              <c:strCache>
                <c:ptCount val="5"/>
                <c:pt idx="0">
                  <c:v>T 815 6x6</c:v>
                </c:pt>
                <c:pt idx="1">
                  <c:v>T 815 8x8</c:v>
                </c:pt>
                <c:pt idx="2">
                  <c:v>T 815 N3T</c:v>
                </c:pt>
                <c:pt idx="3">
                  <c:v>T 815 AD20</c:v>
                </c:pt>
                <c:pt idx="4">
                  <c:v>UAZ 469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1083.3599999999999</c:v>
                </c:pt>
                <c:pt idx="1">
                  <c:v>479.25</c:v>
                </c:pt>
                <c:pt idx="2">
                  <c:v>1065.5999999999999</c:v>
                </c:pt>
                <c:pt idx="3">
                  <c:v>287.27999999999997</c:v>
                </c:pt>
                <c:pt idx="4">
                  <c:v>337.44</c:v>
                </c:pt>
              </c:numCache>
            </c:numRef>
          </c:val>
        </c:ser>
        <c:axId val="71920256"/>
        <c:axId val="75698560"/>
      </c:barChart>
      <c:catAx>
        <c:axId val="7192025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5698560"/>
        <c:crosses val="autoZero"/>
        <c:auto val="1"/>
        <c:lblAlgn val="ctr"/>
        <c:lblOffset val="100"/>
      </c:catAx>
      <c:valAx>
        <c:axId val="756985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1920256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EFF9-8485-4682-835B-23A4EB669497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8481-5B84-485E-BEB1-B8EC552546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EFF9-8485-4682-835B-23A4EB669497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8481-5B84-485E-BEB1-B8EC552546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EFF9-8485-4682-835B-23A4EB669497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8481-5B84-485E-BEB1-B8EC552546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EFF9-8485-4682-835B-23A4EB669497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8481-5B84-485E-BEB1-B8EC552546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EFF9-8485-4682-835B-23A4EB669497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8481-5B84-485E-BEB1-B8EC552546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EFF9-8485-4682-835B-23A4EB669497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8481-5B84-485E-BEB1-B8EC552546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EFF9-8485-4682-835B-23A4EB669497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8481-5B84-485E-BEB1-B8EC552546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EFF9-8485-4682-835B-23A4EB669497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8481-5B84-485E-BEB1-B8EC552546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EFF9-8485-4682-835B-23A4EB669497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8481-5B84-485E-BEB1-B8EC552546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EFF9-8485-4682-835B-23A4EB669497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8481-5B84-485E-BEB1-B8EC552546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EFF9-8485-4682-835B-23A4EB669497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8481-5B84-485E-BEB1-B8EC552546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99FF">
                <a:alpha val="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EFF9-8485-4682-835B-23A4EB669497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78481-5B84-485E-BEB1-B8EC5525461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57224" y="428604"/>
            <a:ext cx="7772400" cy="1470025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Vysoká škola technická a ekonomická </a:t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v Českých Budějovicích</a:t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Ústav technicko - technologický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728" y="2000240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cs-CZ" sz="1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Bakalářská práce</a:t>
            </a:r>
          </a:p>
          <a:p>
            <a:endParaRPr lang="cs-CZ" sz="16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Optimalizace </a:t>
            </a:r>
            <a:r>
              <a:rPr lang="cs-CZ" sz="16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logistiky Armády České republiky</a:t>
            </a:r>
            <a:endParaRPr lang="cs-CZ" sz="16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85786" y="5286388"/>
            <a:ext cx="72866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51075" algn="l"/>
              </a:tabLst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Autor bakalářské práce:	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Ladislav Bárta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51075" algn="l"/>
              </a:tabLst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Vedoucí bakalářské práce:	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Ing. Ladislav Bartuška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51075" algn="l"/>
              </a:tabLst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Oponent bakalářské práce: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	Ing. Pavel Švagr, CSc.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51075" algn="l"/>
              </a:tabLst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České Budějovice, duben 2017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vste.png" descr="vs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58" y="714356"/>
            <a:ext cx="1314966" cy="1196254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5" descr="Znak brigád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571480"/>
            <a:ext cx="1377950" cy="1301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Odpovědi na otázky vedoucího práce </a:t>
            </a:r>
            <a:endParaRPr lang="cs-C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Otázka: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Budou Vaše návrhy alespoň částečně uplatněny v praxi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Odpověď: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Řešení bude pravděpodobně aplikováno jiným způsobem než je navrhovaná varianta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Odpovědi na otázky oponenta</a:t>
            </a:r>
            <a:endParaRPr lang="cs-C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Otázky: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Kdybychom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chtěli situaci vyhodnotit komplexně, jak by vypadal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kalkulační  vzorec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pro propočet nákladů? 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Které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položky by bylo potřeba zahrnout a vyčíslit? 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Jak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by se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toto vyčíslení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zjistilo?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Odpovědi na otázky oponenta</a:t>
            </a:r>
            <a:endParaRPr lang="cs-C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Odpovědi: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>
                <a:latin typeface="Arial" pitchFamily="34" charset="0"/>
                <a:cs typeface="Arial" pitchFamily="34" charset="0"/>
              </a:rPr>
              <a:t>Kalkulaci nákladů pro tuto konkrétní přepravu je vhodné provést tabulkovou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formou (v kalkulačním listu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cs-CZ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Nákladové položky na:</a:t>
            </a:r>
          </a:p>
          <a:p>
            <a:pPr lvl="1">
              <a:buFont typeface="Arial" pitchFamily="34" charset="0"/>
              <a:buChar char="•"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pohonné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hmoty, </a:t>
            </a:r>
          </a:p>
          <a:p>
            <a:pPr lvl="1">
              <a:buFont typeface="Arial" pitchFamily="34" charset="0"/>
              <a:buChar char="•"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opotřebení pneumatik,</a:t>
            </a:r>
          </a:p>
          <a:p>
            <a:pPr lvl="1">
              <a:buFont typeface="Arial" pitchFamily="34" charset="0"/>
              <a:buChar char="•"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opravy a údržbu,</a:t>
            </a:r>
          </a:p>
          <a:p>
            <a:pPr lvl="1">
              <a:buFont typeface="Arial" pitchFamily="34" charset="0"/>
              <a:buChar char="•"/>
            </a:pPr>
            <a:r>
              <a:rPr lang="cs-CZ" sz="2600" dirty="0">
                <a:latin typeface="Arial" pitchFamily="34" charset="0"/>
                <a:cs typeface="Arial" pitchFamily="34" charset="0"/>
              </a:rPr>
              <a:t>c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estovní náhrady posádek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None/>
            </a:pPr>
            <a:endParaRPr lang="cs-CZ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Za zjištění a vyčíslení těchto položek je odpovědné logistické oddělení 26. pluku velení, řízení a průzkumu.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Motivace a důvody k řešení </a:t>
            </a:r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daného </a:t>
            </a:r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problému</a:t>
            </a:r>
            <a:endParaRPr lang="cs-C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Aktuální téma propojující pracovní profesi se studiem,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přímá účast při přesunu radiolokační techniky,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snaha o nalezení jednoduššího a efektivnějšího řešení přesunů radiolokační techniky.</a:t>
            </a:r>
          </a:p>
          <a:p>
            <a:endParaRPr lang="cs-CZ" dirty="0"/>
          </a:p>
        </p:txBody>
      </p:sp>
      <p:pic>
        <p:nvPicPr>
          <p:cNvPr id="6" name="Obrázek 5" descr="https://forum.valka.cz/attachments/7055/2008_10_30_ExpediciaJuta_MP_139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74" y="3571876"/>
            <a:ext cx="3951784" cy="2857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Cíl práce</a:t>
            </a:r>
            <a:endParaRPr lang="cs-C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cs-CZ" sz="8000" dirty="0" smtClean="0">
                <a:latin typeface="Arial" pitchFamily="34" charset="0"/>
                <a:cs typeface="Arial" pitchFamily="34" charset="0"/>
              </a:rPr>
              <a:t>Zhodnocení logistického řetězce Armády České republiky </a:t>
            </a:r>
            <a:endParaRPr lang="cs-CZ" sz="80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70000"/>
              </a:lnSpc>
              <a:buNone/>
            </a:pPr>
            <a:r>
              <a:rPr lang="cs-CZ" sz="8000" dirty="0" smtClean="0">
                <a:latin typeface="Arial" pitchFamily="34" charset="0"/>
                <a:cs typeface="Arial" pitchFamily="34" charset="0"/>
              </a:rPr>
              <a:t>	při přesunu </a:t>
            </a:r>
            <a:r>
              <a:rPr lang="cs-CZ" sz="8000" dirty="0" smtClean="0">
                <a:latin typeface="Arial" pitchFamily="34" charset="0"/>
                <a:cs typeface="Arial" pitchFamily="34" charset="0"/>
              </a:rPr>
              <a:t>radiolokačního výškoměru PRV -17 </a:t>
            </a:r>
            <a:endParaRPr lang="cs-CZ" sz="8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None/>
            </a:pPr>
            <a:r>
              <a:rPr lang="cs-CZ" sz="8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80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cs-CZ" sz="8000" dirty="0" smtClean="0">
                <a:latin typeface="Arial" pitchFamily="34" charset="0"/>
                <a:cs typeface="Arial" pitchFamily="34" charset="0"/>
              </a:rPr>
              <a:t>místa nálezové opravy, 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cs-CZ" sz="8000" dirty="0" smtClean="0">
                <a:latin typeface="Arial" pitchFamily="34" charset="0"/>
                <a:cs typeface="Arial" pitchFamily="34" charset="0"/>
              </a:rPr>
              <a:t>provedení optimalizace logistického řetězce, 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cs-CZ" sz="8000" dirty="0" smtClean="0">
                <a:latin typeface="Arial" pitchFamily="34" charset="0"/>
                <a:cs typeface="Arial" pitchFamily="34" charset="0"/>
              </a:rPr>
              <a:t>orientační propočet nákladů na pohonné hmoty a soupis využití vozidel při aktuálním logistickém procesu, v porovnání s propočtem nákladů na pohonné hmoty s využitím vozidel v optimalizovaném </a:t>
            </a:r>
            <a:endParaRPr lang="cs-CZ" sz="8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None/>
            </a:pPr>
            <a:r>
              <a:rPr lang="cs-CZ" sz="8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8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8000" dirty="0" smtClean="0">
                <a:latin typeface="Arial" pitchFamily="34" charset="0"/>
                <a:cs typeface="Arial" pitchFamily="34" charset="0"/>
              </a:rPr>
              <a:t>inovovaném řešení přepravy,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cs-CZ" sz="8000" dirty="0" smtClean="0">
                <a:latin typeface="Arial" pitchFamily="34" charset="0"/>
                <a:cs typeface="Arial" pitchFamily="34" charset="0"/>
              </a:rPr>
              <a:t> vliv na životní prostředí.</a:t>
            </a:r>
            <a:endParaRPr lang="cs-CZ" sz="8000" dirty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Výzkumné otázky</a:t>
            </a:r>
            <a:endParaRPr lang="cs-C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Proč jsou radiotechnické roty závislé na ostatních útvarech AČR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Jaký je stav vybavení radiotechnických rot přepravní technikou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Jsou radiotechnické roty schopny samostatného řešení přesunů své radiolokační techniky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Jaké jsou možnosti získat speciální přepravní techniku?</a:t>
            </a:r>
          </a:p>
          <a:p>
            <a:endParaRPr lang="cs-CZ" sz="2000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Použité metody</a:t>
            </a:r>
            <a:endParaRPr lang="cs-C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Pozorovací metoda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během přímé účasti při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přesunu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osobní rozhovory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sběr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informací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z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dokumentace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AČR a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odborné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literatury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Zjištění: 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nedostatků ve vybavenosti radiotechnických rot přepravní technikou,</a:t>
            </a:r>
          </a:p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a  v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efektivnosti při přesunech RLT,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velkého počtu potřebné přepravní techniky a jejich osádek,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přibližného množství spotřebovaných pohonných hmot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5">
              <a:buNone/>
            </a:pPr>
            <a:endParaRPr lang="cs-CZ" sz="800" u="sng" dirty="0" smtClean="0">
              <a:latin typeface="Arial" pitchFamily="34" charset="0"/>
              <a:cs typeface="Arial" pitchFamily="34" charset="0"/>
            </a:endParaRPr>
          </a:p>
          <a:p>
            <a:pPr lvl="5">
              <a:buNone/>
            </a:pPr>
            <a:r>
              <a:rPr lang="cs-CZ" u="sng" dirty="0" smtClean="0">
                <a:latin typeface="Arial" pitchFamily="34" charset="0"/>
                <a:cs typeface="Arial" pitchFamily="34" charset="0"/>
              </a:rPr>
              <a:t>Grafy 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spotřebovaných PHM</a:t>
            </a:r>
            <a:endParaRPr lang="cs-CZ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af 4"/>
          <p:cNvGraphicFramePr/>
          <p:nvPr/>
        </p:nvGraphicFramePr>
        <p:xfrm>
          <a:off x="357158" y="3714752"/>
          <a:ext cx="3786214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/>
          <p:cNvGraphicFramePr/>
          <p:nvPr/>
        </p:nvGraphicFramePr>
        <p:xfrm>
          <a:off x="4500562" y="3714752"/>
          <a:ext cx="3786214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Přínos: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poukázání na aktuální problematiku přesunů RLT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r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elativně rychlý způsob na zjednodušení těchto přesunů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e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fektivnější a ekologičtější řešení těchto druhů přeprav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samostatnost radiotechnické roty při realizaci těchto přeprav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snížení potřebného množství pohonných hmot.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Závěrečné shrnutí</a:t>
            </a:r>
            <a:endParaRPr lang="cs-C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Důležitost přesunů RLT do nálezových oprav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přesuny jsou velmi náročné na množství přepravní techniky, osádky a PHM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je potřeba zjednodušit tyto přesuny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v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ýhled do budoucna a využití navrhované optimalizace.  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radiolokator_prv-17_1_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000240"/>
            <a:ext cx="5072098" cy="3429024"/>
          </a:xfrm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Děkuji za pozornost</a:t>
            </a:r>
            <a:endParaRPr lang="cs-C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347</Words>
  <Application>Microsoft Office PowerPoint</Application>
  <PresentationFormat>Předvádění na obrazovce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Vysoká škola technická a ekonomická  v Českých Budějovicích Ústav technicko - technologický</vt:lpstr>
      <vt:lpstr>Motivace a důvody k řešení  daného problému</vt:lpstr>
      <vt:lpstr>Cíl práce</vt:lpstr>
      <vt:lpstr>Výzkumné otázky</vt:lpstr>
      <vt:lpstr>Použité metody</vt:lpstr>
      <vt:lpstr>Dosažené výsledky a přínos práce</vt:lpstr>
      <vt:lpstr>Dosažené výsledky a přínos práce</vt:lpstr>
      <vt:lpstr>Závěrečné shrnutí</vt:lpstr>
      <vt:lpstr>Děkuji za pozornost</vt:lpstr>
      <vt:lpstr>Odpovědi na otázky vedoucího práce </vt:lpstr>
      <vt:lpstr>Odpovědi na otázky oponenta</vt:lpstr>
      <vt:lpstr>Odpovědi na otázky oponenta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Láda</dc:creator>
  <cp:lastModifiedBy>Láda</cp:lastModifiedBy>
  <cp:revision>48</cp:revision>
  <dcterms:created xsi:type="dcterms:W3CDTF">2017-06-18T13:04:30Z</dcterms:created>
  <dcterms:modified xsi:type="dcterms:W3CDTF">2017-06-19T18:05:24Z</dcterms:modified>
</cp:coreProperties>
</file>