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5" r:id="rId9"/>
    <p:sldId id="264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5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 smtClean="0"/>
              <a:t>Přepravené TEU za rok 2016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cat>
            <c:strRef>
              <c:f>List1!$A$2:$A$3</c:f>
              <c:strCache>
                <c:ptCount val="2"/>
                <c:pt idx="0">
                  <c:v>Skutečnost</c:v>
                </c:pt>
                <c:pt idx="1">
                  <c:v>Rozdíl </c:v>
                </c:pt>
              </c:strCache>
            </c:strRef>
          </c:cat>
          <c:val>
            <c:numRef>
              <c:f>List1!$B$2:$B$3</c:f>
              <c:numCache>
                <c:formatCode>#,##0.00</c:formatCode>
                <c:ptCount val="2"/>
                <c:pt idx="0" formatCode="General">
                  <c:v>183583.1</c:v>
                </c:pt>
                <c:pt idx="1">
                  <c:v>69380.899999999994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800" dirty="0" smtClean="0"/>
              <a:t>Srovnání skutečného</a:t>
            </a:r>
            <a:r>
              <a:rPr lang="cs-CZ" sz="1800" baseline="0" dirty="0" smtClean="0"/>
              <a:t> a plného vytížení dopravních prostředků</a:t>
            </a:r>
            <a:endParaRPr lang="cs-CZ" sz="18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Skutečnost</c:v>
                </c:pt>
              </c:strCache>
            </c:strRef>
          </c:tx>
          <c:invertIfNegative val="0"/>
          <c:cat>
            <c:strRef>
              <c:f>List1!$A$2:$A$8</c:f>
              <c:strCache>
                <c:ptCount val="7"/>
                <c:pt idx="0">
                  <c:v>Pondělí</c:v>
                </c:pt>
                <c:pt idx="1">
                  <c:v>Úterý</c:v>
                </c:pt>
                <c:pt idx="2">
                  <c:v>Středa</c:v>
                </c:pt>
                <c:pt idx="3">
                  <c:v>Čtvrtek</c:v>
                </c:pt>
                <c:pt idx="4">
                  <c:v>Pátek</c:v>
                </c:pt>
                <c:pt idx="5">
                  <c:v>Sobota</c:v>
                </c:pt>
                <c:pt idx="6">
                  <c:v>Neděle</c:v>
                </c:pt>
              </c:strCache>
            </c:strRef>
          </c:cat>
          <c:val>
            <c:numRef>
              <c:f>List1!$B$2:$B$8</c:f>
              <c:numCache>
                <c:formatCode>General</c:formatCode>
                <c:ptCount val="7"/>
                <c:pt idx="0">
                  <c:v>1788.4</c:v>
                </c:pt>
                <c:pt idx="1">
                  <c:v>2025.4</c:v>
                </c:pt>
                <c:pt idx="2">
                  <c:v>1778.7</c:v>
                </c:pt>
                <c:pt idx="3">
                  <c:v>2016.8</c:v>
                </c:pt>
                <c:pt idx="4">
                  <c:v>1741.7</c:v>
                </c:pt>
                <c:pt idx="5">
                  <c:v>1892.9</c:v>
                </c:pt>
                <c:pt idx="6">
                  <c:v>1995.3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Plné vytížení</c:v>
                </c:pt>
              </c:strCache>
            </c:strRef>
          </c:tx>
          <c:invertIfNegative val="0"/>
          <c:cat>
            <c:strRef>
              <c:f>List1!$A$2:$A$8</c:f>
              <c:strCache>
                <c:ptCount val="7"/>
                <c:pt idx="0">
                  <c:v>Pondělí</c:v>
                </c:pt>
                <c:pt idx="1">
                  <c:v>Úterý</c:v>
                </c:pt>
                <c:pt idx="2">
                  <c:v>Středa</c:v>
                </c:pt>
                <c:pt idx="3">
                  <c:v>Čtvrtek</c:v>
                </c:pt>
                <c:pt idx="4">
                  <c:v>Pátek</c:v>
                </c:pt>
                <c:pt idx="5">
                  <c:v>Sobota</c:v>
                </c:pt>
                <c:pt idx="6">
                  <c:v>Neděle</c:v>
                </c:pt>
              </c:strCache>
            </c:strRef>
          </c:cat>
          <c:val>
            <c:numRef>
              <c:f>List1!$C$2:$C$8</c:f>
              <c:numCache>
                <c:formatCode>General</c:formatCode>
                <c:ptCount val="7"/>
                <c:pt idx="0">
                  <c:v>2384</c:v>
                </c:pt>
                <c:pt idx="1">
                  <c:v>2688</c:v>
                </c:pt>
                <c:pt idx="2">
                  <c:v>2476</c:v>
                </c:pt>
                <c:pt idx="3">
                  <c:v>2672</c:v>
                </c:pt>
                <c:pt idx="4">
                  <c:v>2404</c:v>
                </c:pt>
                <c:pt idx="5">
                  <c:v>2372</c:v>
                </c:pt>
                <c:pt idx="6">
                  <c:v>2256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310016"/>
        <c:axId val="34311552"/>
      </c:barChart>
      <c:catAx>
        <c:axId val="34310016"/>
        <c:scaling>
          <c:orientation val="minMax"/>
        </c:scaling>
        <c:delete val="0"/>
        <c:axPos val="b"/>
        <c:majorTickMark val="none"/>
        <c:minorTickMark val="none"/>
        <c:tickLblPos val="nextTo"/>
        <c:crossAx val="34311552"/>
        <c:crosses val="autoZero"/>
        <c:auto val="1"/>
        <c:lblAlgn val="ctr"/>
        <c:lblOffset val="100"/>
        <c:noMultiLvlLbl val="0"/>
      </c:catAx>
      <c:valAx>
        <c:axId val="3431155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4310016"/>
        <c:crosses val="autoZero"/>
        <c:crossBetween val="between"/>
        <c:majorUnit val="500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78D08D87-943B-4AB5-A785-B8833A49D84F}" type="datetimeFigureOut">
              <a:rPr lang="cs-CZ" smtClean="0"/>
              <a:t>20. 6. 2017</a:t>
            </a:fld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238F2949-1650-4461-B64B-93DEA508EE1F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08D87-943B-4AB5-A785-B8833A49D84F}" type="datetimeFigureOut">
              <a:rPr lang="cs-CZ" smtClean="0"/>
              <a:t>20. 6. 2017</a:t>
            </a:fld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8F2949-1650-4461-B64B-93DEA508EE1F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08D87-943B-4AB5-A785-B8833A49D84F}" type="datetimeFigureOut">
              <a:rPr lang="cs-CZ" smtClean="0"/>
              <a:t>20. 6. 2017</a:t>
            </a:fld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8F2949-1650-4461-B64B-93DEA508EE1F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08D87-943B-4AB5-A785-B8833A49D84F}" type="datetimeFigureOut">
              <a:rPr lang="cs-CZ" smtClean="0"/>
              <a:t>20. 6. 2017</a:t>
            </a:fld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8F2949-1650-4461-B64B-93DEA508EE1F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78D08D87-943B-4AB5-A785-B8833A49D84F}" type="datetimeFigureOut">
              <a:rPr lang="cs-CZ" smtClean="0"/>
              <a:t>20. 6. 2017</a:t>
            </a:fld>
            <a:endParaRPr lang="cs-CZ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238F2949-1650-4461-B64B-93DEA508EE1F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08D87-943B-4AB5-A785-B8833A49D84F}" type="datetimeFigureOut">
              <a:rPr lang="cs-CZ" smtClean="0"/>
              <a:t>20. 6. 2017</a:t>
            </a:fld>
            <a:endParaRPr lang="cs-CZ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8F2949-1650-4461-B64B-93DEA508EE1F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08D87-943B-4AB5-A785-B8833A49D84F}" type="datetimeFigureOut">
              <a:rPr lang="cs-CZ" smtClean="0"/>
              <a:t>20. 6. 2017</a:t>
            </a:fld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8F2949-1650-4461-B64B-93DEA508EE1F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08D87-943B-4AB5-A785-B8833A49D84F}" type="datetimeFigureOut">
              <a:rPr lang="cs-CZ" smtClean="0"/>
              <a:t>20. 6. 2017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8F2949-1650-4461-B64B-93DEA508EE1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08D87-943B-4AB5-A785-B8833A49D84F}" type="datetimeFigureOut">
              <a:rPr lang="cs-CZ" smtClean="0"/>
              <a:t>20. 6. 2017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8F2949-1650-4461-B64B-93DEA508EE1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08D87-943B-4AB5-A785-B8833A49D84F}" type="datetimeFigureOut">
              <a:rPr lang="cs-CZ" smtClean="0"/>
              <a:t>20. 6. 2017</a:t>
            </a:fld>
            <a:endParaRPr lang="cs-CZ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8F2949-1650-4461-B64B-93DEA508EE1F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08D87-943B-4AB5-A785-B8833A49D84F}" type="datetimeFigureOut">
              <a:rPr lang="cs-CZ" smtClean="0"/>
              <a:t>20. 6. 2017</a:t>
            </a:fld>
            <a:endParaRPr lang="cs-CZ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8F2949-1650-4461-B64B-93DEA508EE1F}" type="slidenum">
              <a:rPr lang="cs-CZ" smtClean="0"/>
              <a:t>‹#›</a:t>
            </a:fld>
            <a:endParaRPr lang="cs-CZ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38F2949-1650-4461-B64B-93DEA508EE1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8D08D87-943B-4AB5-A785-B8833A49D84F}" type="datetimeFigureOut">
              <a:rPr lang="cs-CZ" smtClean="0"/>
              <a:t>20. 6. 2017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11760" y="3717032"/>
            <a:ext cx="4077816" cy="1071736"/>
          </a:xfrm>
        </p:spPr>
        <p:txBody>
          <a:bodyPr>
            <a:normAutofit/>
          </a:bodyPr>
          <a:lstStyle/>
          <a:p>
            <a:r>
              <a:rPr lang="cs-CZ" sz="1600" dirty="0" smtClean="0"/>
              <a:t>Autor práce: Radek Hromádka</a:t>
            </a:r>
          </a:p>
          <a:p>
            <a:r>
              <a:rPr lang="cs-CZ" sz="1600" dirty="0" smtClean="0"/>
              <a:t>Vedoucí práce: Ing. Ondrej Stopka, PhD.</a:t>
            </a:r>
          </a:p>
          <a:p>
            <a:r>
              <a:rPr lang="cs-CZ" sz="1600" dirty="0" smtClean="0"/>
              <a:t>Oponent: Ing. Ladislav Bartuška</a:t>
            </a:r>
            <a:endParaRPr lang="cs-CZ" sz="16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smtClean="0"/>
              <a:t>Návrh manipulace </a:t>
            </a:r>
            <a:br>
              <a:rPr lang="cs-CZ" b="1" dirty="0" smtClean="0"/>
            </a:br>
            <a:r>
              <a:rPr lang="cs-CZ" b="1" dirty="0" smtClean="0"/>
              <a:t>s materiálem v terminále kombinované dopravy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2051720" y="764704"/>
            <a:ext cx="36463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Vysoká škola technická a ekonomická</a:t>
            </a:r>
          </a:p>
          <a:p>
            <a:pPr algn="ctr"/>
            <a:r>
              <a:rPr lang="cs-CZ" dirty="0"/>
              <a:t>v</a:t>
            </a:r>
            <a:r>
              <a:rPr lang="cs-CZ" dirty="0" smtClean="0"/>
              <a:t> Českých Budějovicích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445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Otázky vedoucího: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Prosím autora práce o dodatečné shrnutí nejdůležitějších přínosů plynoucích z provedené analýzy a nastíněných návrhů</a:t>
            </a:r>
            <a:r>
              <a:rPr lang="cs-CZ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Rovněž prosím o stručné ekonomické zhodnocení autorových návrhů v případě jejich realizace, případně návratnost daných investic. </a:t>
            </a:r>
            <a:endParaRPr lang="cs-CZ" dirty="0" smtClean="0"/>
          </a:p>
          <a:p>
            <a:r>
              <a:rPr lang="cs-CZ" dirty="0" smtClean="0"/>
              <a:t>Otázky oponenta: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Jak by se dle Vás mohla zvýšit poptávka v kombinované dopravě, tím pádem i poptávka po službách v terminálu kombinované dopravy v České Třebové?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cap="all" dirty="0"/>
              <a:t>OTÁZKY</a:t>
            </a:r>
          </a:p>
        </p:txBody>
      </p:sp>
    </p:spTree>
    <p:extLst>
      <p:ext uri="{BB962C8B-B14F-4D97-AF65-F5344CB8AC3E}">
        <p14:creationId xmlns:p14="http://schemas.microsoft.com/office/powerpoint/2010/main" val="44840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556792"/>
            <a:ext cx="3960440" cy="4569371"/>
          </a:xfrm>
        </p:spPr>
        <p:txBody>
          <a:bodyPr>
            <a:normAutofit/>
          </a:bodyPr>
          <a:lstStyle/>
          <a:p>
            <a:r>
              <a:rPr lang="cs-CZ" sz="2000" dirty="0" smtClean="0"/>
              <a:t>Zaměstnání 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 smtClean="0"/>
              <a:t>Blízký vztah</a:t>
            </a:r>
          </a:p>
          <a:p>
            <a:endParaRPr lang="cs-CZ" sz="2000" dirty="0"/>
          </a:p>
          <a:p>
            <a:r>
              <a:rPr lang="cs-CZ" sz="2000" dirty="0" smtClean="0"/>
              <a:t>Zájem o dané téma</a:t>
            </a:r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cap="all" dirty="0"/>
              <a:t>Motivace a důvody</a:t>
            </a:r>
          </a:p>
        </p:txBody>
      </p:sp>
    </p:spTree>
    <p:extLst>
      <p:ext uri="{BB962C8B-B14F-4D97-AF65-F5344CB8AC3E}">
        <p14:creationId xmlns:p14="http://schemas.microsoft.com/office/powerpoint/2010/main" val="23433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Analýza vybavenosti konkrétního terminálu </a:t>
            </a:r>
          </a:p>
          <a:p>
            <a:endParaRPr lang="cs-CZ" sz="2000" dirty="0"/>
          </a:p>
          <a:p>
            <a:r>
              <a:rPr lang="cs-CZ" sz="2000" dirty="0" smtClean="0"/>
              <a:t>Navržení ideálního řešení manipulace</a:t>
            </a:r>
          </a:p>
          <a:p>
            <a:endParaRPr lang="cs-CZ" sz="2000" dirty="0"/>
          </a:p>
          <a:p>
            <a:r>
              <a:rPr lang="cs-CZ" sz="2000" dirty="0" smtClean="0"/>
              <a:t>Technické odůvodnění opodstatněnosti</a:t>
            </a:r>
          </a:p>
          <a:p>
            <a:pPr algn="just"/>
            <a:endParaRPr lang="cs-CZ" sz="2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cap="all" dirty="0"/>
              <a:t>Cíl práce</a:t>
            </a:r>
          </a:p>
        </p:txBody>
      </p:sp>
    </p:spTree>
    <p:extLst>
      <p:ext uri="{BB962C8B-B14F-4D97-AF65-F5344CB8AC3E}">
        <p14:creationId xmlns:p14="http://schemas.microsoft.com/office/powerpoint/2010/main" val="390125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3657600" cy="51194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Lepší kvalita a rychlost odbavení pomocí více manipulačních prostředků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Efektivnost zpracování plánovaného počtu manipulací v jiném modulovém řešení terminálu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Úplné vytížení dopravních prostředků pomůže </a:t>
            </a:r>
            <a:r>
              <a:rPr lang="cs-CZ" smtClean="0"/>
              <a:t>odlehčit </a:t>
            </a:r>
            <a:r>
              <a:rPr lang="cs-CZ" smtClean="0"/>
              <a:t>terminál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cap="all" dirty="0" smtClean="0"/>
              <a:t>Výzkumný problém</a:t>
            </a:r>
            <a:endParaRPr lang="cs-CZ" sz="4000" b="1" cap="all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124744"/>
            <a:ext cx="5056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Hypotézy k řešení problému v terminále kombinované dopravy společnosti </a:t>
            </a:r>
            <a:endParaRPr lang="cs-CZ" dirty="0" smtClean="0"/>
          </a:p>
          <a:p>
            <a:r>
              <a:rPr lang="cs-CZ" dirty="0" smtClean="0"/>
              <a:t>Metrans</a:t>
            </a:r>
            <a:r>
              <a:rPr lang="cs-CZ" dirty="0"/>
              <a:t>, a.s</a:t>
            </a:r>
            <a:r>
              <a:rPr lang="cs-CZ" dirty="0" smtClean="0"/>
              <a:t>., Česká Třebová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789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Internetové stránky firmy</a:t>
            </a:r>
          </a:p>
          <a:p>
            <a:endParaRPr lang="cs-CZ" sz="2000" dirty="0"/>
          </a:p>
          <a:p>
            <a:r>
              <a:rPr lang="cs-CZ" sz="2000" dirty="0" smtClean="0"/>
              <a:t>Pozorování</a:t>
            </a:r>
          </a:p>
          <a:p>
            <a:endParaRPr lang="cs-CZ" sz="2000" dirty="0"/>
          </a:p>
          <a:p>
            <a:r>
              <a:rPr lang="cs-CZ" sz="2000" dirty="0" smtClean="0"/>
              <a:t>Analýza dat firmy</a:t>
            </a:r>
          </a:p>
          <a:p>
            <a:endParaRPr lang="cs-CZ" sz="2000" dirty="0"/>
          </a:p>
          <a:p>
            <a:r>
              <a:rPr lang="cs-CZ" sz="2000" dirty="0" smtClean="0"/>
              <a:t>Komparace plánovaného a současného stavu</a:t>
            </a:r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cap="all" dirty="0"/>
              <a:t>POUŽITÉ METODY</a:t>
            </a:r>
          </a:p>
        </p:txBody>
      </p:sp>
    </p:spTree>
    <p:extLst>
      <p:ext uri="{BB962C8B-B14F-4D97-AF65-F5344CB8AC3E}">
        <p14:creationId xmlns:p14="http://schemas.microsoft.com/office/powerpoint/2010/main" val="121197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sz="2000" dirty="0" smtClean="0"/>
          </a:p>
          <a:p>
            <a:r>
              <a:rPr lang="cs-CZ" sz="2000" dirty="0" smtClean="0"/>
              <a:t>Výsledky:</a:t>
            </a:r>
            <a:r>
              <a:rPr lang="cs-CZ" sz="2400" dirty="0" smtClean="0"/>
              <a:t> </a:t>
            </a:r>
          </a:p>
          <a:p>
            <a:pPr lvl="1"/>
            <a:r>
              <a:rPr lang="cs-CZ" sz="1800" dirty="0" smtClean="0"/>
              <a:t>1. hypotéza – zamítnuta</a:t>
            </a:r>
          </a:p>
          <a:p>
            <a:pPr lvl="2"/>
            <a:r>
              <a:rPr lang="cs-CZ" sz="1800" dirty="0"/>
              <a:t>z</a:t>
            </a:r>
            <a:r>
              <a:rPr lang="cs-CZ" sz="1800" dirty="0" smtClean="0"/>
              <a:t> ekonomického hlediska není zcela přijatelné</a:t>
            </a:r>
          </a:p>
          <a:p>
            <a:pPr lvl="1"/>
            <a:r>
              <a:rPr lang="cs-CZ" sz="1800" dirty="0" smtClean="0"/>
              <a:t>2. hypotéza – zamítnuta</a:t>
            </a:r>
          </a:p>
          <a:p>
            <a:pPr lvl="2"/>
            <a:r>
              <a:rPr lang="cs-CZ" sz="1800" dirty="0"/>
              <a:t>n</a:t>
            </a:r>
            <a:r>
              <a:rPr lang="cs-CZ" sz="1800" dirty="0" smtClean="0"/>
              <a:t>edostačující prostory</a:t>
            </a:r>
          </a:p>
          <a:p>
            <a:pPr lvl="1"/>
            <a:r>
              <a:rPr lang="cs-CZ" sz="1800" dirty="0" smtClean="0"/>
              <a:t>3. hypotéza – potvrzena</a:t>
            </a:r>
          </a:p>
          <a:p>
            <a:pPr lvl="2"/>
            <a:r>
              <a:rPr lang="cs-CZ" sz="1800" dirty="0"/>
              <a:t>p</a:t>
            </a:r>
            <a:r>
              <a:rPr lang="cs-CZ" sz="1800" dirty="0" smtClean="0"/>
              <a:t>odmínkou je možnost úplného naložení dopravních prostředků</a:t>
            </a:r>
          </a:p>
          <a:p>
            <a:endParaRPr lang="cs-CZ" dirty="0"/>
          </a:p>
          <a:p>
            <a:r>
              <a:rPr lang="cs-CZ" sz="2000" dirty="0" smtClean="0"/>
              <a:t>Přínos</a:t>
            </a:r>
            <a:r>
              <a:rPr lang="cs-CZ" sz="2400" dirty="0" smtClean="0"/>
              <a:t>: </a:t>
            </a:r>
          </a:p>
          <a:p>
            <a:pPr lvl="1"/>
            <a:r>
              <a:rPr lang="cs-CZ" sz="2000" dirty="0" smtClean="0"/>
              <a:t>Lepší reakce na požadavky zákazníka</a:t>
            </a:r>
          </a:p>
          <a:p>
            <a:pPr lvl="1"/>
            <a:r>
              <a:rPr lang="cs-CZ" sz="2000" dirty="0" smtClean="0"/>
              <a:t>Přehlednější překládky a uložení IPJ</a:t>
            </a:r>
          </a:p>
          <a:p>
            <a:pPr lvl="1"/>
            <a:endParaRPr lang="cs-CZ" sz="1800" dirty="0" smtClean="0"/>
          </a:p>
          <a:p>
            <a:pPr lvl="1"/>
            <a:endParaRPr lang="cs-CZ" sz="1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cap="all" dirty="0"/>
              <a:t>Výsledky </a:t>
            </a:r>
            <a:r>
              <a:rPr lang="cs-CZ" sz="4000" b="1" cap="all" dirty="0" smtClean="0"/>
              <a:t/>
            </a:r>
            <a:br>
              <a:rPr lang="cs-CZ" sz="4000" b="1" cap="all" dirty="0" smtClean="0"/>
            </a:br>
            <a:r>
              <a:rPr lang="cs-CZ" sz="4000" b="1" cap="all" dirty="0" smtClean="0"/>
              <a:t>a </a:t>
            </a:r>
            <a:r>
              <a:rPr lang="cs-CZ" sz="4000" b="1" cap="all" dirty="0"/>
              <a:t>přínos práce</a:t>
            </a:r>
          </a:p>
        </p:txBody>
      </p:sp>
    </p:spTree>
    <p:extLst>
      <p:ext uri="{BB962C8B-B14F-4D97-AF65-F5344CB8AC3E}">
        <p14:creationId xmlns:p14="http://schemas.microsoft.com/office/powerpoint/2010/main" val="190516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58" r="57535"/>
          <a:stretch/>
        </p:blipFill>
        <p:spPr>
          <a:xfrm>
            <a:off x="683568" y="593766"/>
            <a:ext cx="4184878" cy="5571538"/>
          </a:xfrm>
        </p:spPr>
      </p:pic>
      <p:sp>
        <p:nvSpPr>
          <p:cNvPr id="9" name="TextovéPole 8"/>
          <p:cNvSpPr txBox="1"/>
          <p:nvPr/>
        </p:nvSpPr>
        <p:spPr>
          <a:xfrm>
            <a:off x="5004048" y="5338082"/>
            <a:ext cx="31263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Terminál kombinované dopravy</a:t>
            </a:r>
          </a:p>
          <a:p>
            <a:r>
              <a:rPr lang="cs-CZ" dirty="0" smtClean="0"/>
              <a:t>Metrans, a.s., Česká Třebová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169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Zástupný symbol pro obsah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72320233"/>
              </p:ext>
            </p:extLst>
          </p:nvPr>
        </p:nvGraphicFramePr>
        <p:xfrm>
          <a:off x="2051720" y="3645024"/>
          <a:ext cx="4608512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Zástupný symbol pro obsah 5" title="Srovnání skutečného a plného ložení vlaků a tahačů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63497303"/>
              </p:ext>
            </p:extLst>
          </p:nvPr>
        </p:nvGraphicFramePr>
        <p:xfrm>
          <a:off x="755576" y="332656"/>
          <a:ext cx="7283152" cy="3259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3623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63688" y="2996952"/>
            <a:ext cx="3200400" cy="1176536"/>
          </a:xfrm>
        </p:spPr>
        <p:txBody>
          <a:bodyPr>
            <a:noAutofit/>
          </a:bodyPr>
          <a:lstStyle/>
          <a:p>
            <a:pPr algn="l"/>
            <a:r>
              <a:rPr lang="cs-CZ" sz="4000" dirty="0" smtClean="0"/>
              <a:t>DĚKUJI ZA POZORNOST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10178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ožený">
  <a:themeElements>
    <a:clrScheme name="Složený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Složený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ožený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583</TotalTime>
  <Words>247</Words>
  <Application>Microsoft Office PowerPoint</Application>
  <PresentationFormat>Předvádění na obrazovce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Složený</vt:lpstr>
      <vt:lpstr>Návrh manipulace  s materiálem v terminále kombinované dopravy</vt:lpstr>
      <vt:lpstr>Motivace a důvody</vt:lpstr>
      <vt:lpstr>Cíl práce</vt:lpstr>
      <vt:lpstr>Výzkumný problém</vt:lpstr>
      <vt:lpstr>POUŽITÉ METODY</vt:lpstr>
      <vt:lpstr>Výsledky  a přínos práce</vt:lpstr>
      <vt:lpstr>Prezentace aplikace PowerPoint</vt:lpstr>
      <vt:lpstr>Prezentace aplikace PowerPoint</vt:lpstr>
      <vt:lpstr>DĚKUJI ZA POZORNOST</vt:lpstr>
      <vt:lpstr>OTÁZKY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manipulace s materiálem v terminále kombinované dopravy</dc:title>
  <dc:creator>Radek Hromádka</dc:creator>
  <cp:lastModifiedBy>Radek Hromádka</cp:lastModifiedBy>
  <cp:revision>28</cp:revision>
  <dcterms:created xsi:type="dcterms:W3CDTF">2017-06-12T09:03:25Z</dcterms:created>
  <dcterms:modified xsi:type="dcterms:W3CDTF">2017-06-20T17:23:24Z</dcterms:modified>
</cp:coreProperties>
</file>