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71" r:id="rId8"/>
    <p:sldId id="263" r:id="rId9"/>
    <p:sldId id="264" r:id="rId10"/>
    <p:sldId id="272" r:id="rId11"/>
    <p:sldId id="266" r:id="rId12"/>
    <p:sldId id="265" r:id="rId13"/>
    <p:sldId id="267" r:id="rId14"/>
    <p:sldId id="270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29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k-SK"/>
  <c:chart>
    <c:view3D>
      <c:rAngAx val="1"/>
    </c:view3D>
    <c:plotArea>
      <c:layout>
        <c:manualLayout>
          <c:layoutTarget val="inner"/>
          <c:xMode val="edge"/>
          <c:yMode val="edge"/>
          <c:x val="0.15714744187782581"/>
          <c:y val="8.2228251589033297E-2"/>
          <c:w val="0.61771491833662973"/>
          <c:h val="0.55411263953451662"/>
        </c:manualLayout>
      </c:layout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Počet nehod</c:v>
                </c:pt>
              </c:strCache>
            </c:strRef>
          </c:tx>
          <c:spPr>
            <a:gradFill flip="none" rotWithShape="1"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2700000" scaled="0"/>
              <a:tileRect/>
            </a:gradFill>
          </c:spPr>
          <c:dLbls>
            <c:showVal val="1"/>
          </c:dLbls>
          <c:cat>
            <c:strRef>
              <c:f>List1!$A$2:$A$11</c:f>
              <c:strCache>
                <c:ptCount val="10"/>
                <c:pt idx="0">
                  <c:v>Řidičem motorového vozidla</c:v>
                </c:pt>
                <c:pt idx="1">
                  <c:v>Řidičem nemotorového vozidla</c:v>
                </c:pt>
                <c:pt idx="2">
                  <c:v>Z toho dětmi</c:v>
                </c:pt>
                <c:pt idx="3">
                  <c:v>Chodcem</c:v>
                </c:pt>
                <c:pt idx="4">
                  <c:v>Z toho dětmi</c:v>
                </c:pt>
                <c:pt idx="5">
                  <c:v>Jiným účastníkem</c:v>
                </c:pt>
                <c:pt idx="6">
                  <c:v>Závadou komunikace</c:v>
                </c:pt>
                <c:pt idx="7">
                  <c:v>Technickou závadou vozidla</c:v>
                </c:pt>
                <c:pt idx="8">
                  <c:v>Lesní, domácí zvěrí</c:v>
                </c:pt>
                <c:pt idx="9">
                  <c:v>Jiné zavinění</c:v>
                </c:pt>
              </c:strCache>
            </c:strRef>
          </c:cat>
          <c:val>
            <c:numRef>
              <c:f>List1!$B$2:$B$11</c:f>
              <c:numCache>
                <c:formatCode>General</c:formatCode>
                <c:ptCount val="10"/>
                <c:pt idx="0">
                  <c:v>82981</c:v>
                </c:pt>
                <c:pt idx="1">
                  <c:v>2625</c:v>
                </c:pt>
                <c:pt idx="2">
                  <c:v>243</c:v>
                </c:pt>
                <c:pt idx="3">
                  <c:v>1133</c:v>
                </c:pt>
                <c:pt idx="4">
                  <c:v>394</c:v>
                </c:pt>
                <c:pt idx="5">
                  <c:v>139</c:v>
                </c:pt>
                <c:pt idx="6">
                  <c:v>217</c:v>
                </c:pt>
                <c:pt idx="7">
                  <c:v>427</c:v>
                </c:pt>
                <c:pt idx="8">
                  <c:v>10917</c:v>
                </c:pt>
                <c:pt idx="9">
                  <c:v>425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Počet usmrcených</c:v>
                </c:pt>
              </c:strCache>
            </c:strRef>
          </c:tx>
          <c:spPr>
            <a:gradFill>
              <a:gsLst>
                <a:gs pos="0">
                  <a:srgbClr val="FFFF00"/>
                </a:gs>
                <a:gs pos="13000">
                  <a:srgbClr val="F8B049"/>
                </a:gs>
                <a:gs pos="21001">
                  <a:srgbClr val="F8B049"/>
                </a:gs>
                <a:gs pos="63000">
                  <a:srgbClr val="FEE7F2"/>
                </a:gs>
                <a:gs pos="67000">
                  <a:srgbClr val="F952A0"/>
                </a:gs>
                <a:gs pos="69000">
                  <a:srgbClr val="C50849"/>
                </a:gs>
                <a:gs pos="82001">
                  <a:srgbClr val="B43E85"/>
                </a:gs>
                <a:gs pos="100000">
                  <a:srgbClr val="F8B049"/>
                </a:gs>
              </a:gsLst>
              <a:lin ang="2700000" scaled="0"/>
            </a:gradFill>
          </c:spPr>
          <c:dLbls>
            <c:dLbl>
              <c:idx val="0"/>
              <c:layout>
                <c:manualLayout>
                  <c:x val="1.0531858873091099E-2"/>
                  <c:y val="6.4257028112449941E-3"/>
                </c:manualLayout>
              </c:layout>
              <c:showVal val="1"/>
            </c:dLbl>
            <c:dLbl>
              <c:idx val="1"/>
              <c:layout>
                <c:manualLayout>
                  <c:x val="6.3191153238546941E-3"/>
                  <c:y val="5.8901595333492207E-17"/>
                </c:manualLayout>
              </c:layout>
              <c:showVal val="1"/>
            </c:dLbl>
            <c:dLbl>
              <c:idx val="2"/>
              <c:layout>
                <c:manualLayout>
                  <c:x val="6.3191153238546941E-3"/>
                  <c:y val="-6.4257028112449941E-3"/>
                </c:manualLayout>
              </c:layout>
              <c:showVal val="1"/>
            </c:dLbl>
            <c:dLbl>
              <c:idx val="3"/>
              <c:layout>
                <c:manualLayout>
                  <c:x val="8.425487098473055E-3"/>
                  <c:y val="5.8901595333492207E-17"/>
                </c:manualLayout>
              </c:layout>
              <c:showVal val="1"/>
            </c:dLbl>
            <c:dLbl>
              <c:idx val="9"/>
              <c:layout>
                <c:manualLayout>
                  <c:x val="4.2127435492364399E-3"/>
                  <c:y val="-3.2128514056225001E-3"/>
                </c:manualLayout>
              </c:layout>
              <c:showVal val="1"/>
            </c:dLbl>
            <c:showVal val="1"/>
          </c:dLbls>
          <c:cat>
            <c:strRef>
              <c:f>List1!$A$2:$A$11</c:f>
              <c:strCache>
                <c:ptCount val="10"/>
                <c:pt idx="0">
                  <c:v>Řidičem motorového vozidla</c:v>
                </c:pt>
                <c:pt idx="1">
                  <c:v>Řidičem nemotorového vozidla</c:v>
                </c:pt>
                <c:pt idx="2">
                  <c:v>Z toho dětmi</c:v>
                </c:pt>
                <c:pt idx="3">
                  <c:v>Chodcem</c:v>
                </c:pt>
                <c:pt idx="4">
                  <c:v>Z toho dětmi</c:v>
                </c:pt>
                <c:pt idx="5">
                  <c:v>Jiným účastníkem</c:v>
                </c:pt>
                <c:pt idx="6">
                  <c:v>Závadou komunikace</c:v>
                </c:pt>
                <c:pt idx="7">
                  <c:v>Technickou závadou vozidla</c:v>
                </c:pt>
                <c:pt idx="8">
                  <c:v>Lesní, domácí zvěrí</c:v>
                </c:pt>
                <c:pt idx="9">
                  <c:v>Jiné zavinění</c:v>
                </c:pt>
              </c:strCache>
            </c:strRef>
          </c:cat>
          <c:val>
            <c:numRef>
              <c:f>List1!$C$2:$C$11</c:f>
              <c:numCache>
                <c:formatCode>General</c:formatCode>
                <c:ptCount val="10"/>
                <c:pt idx="0">
                  <c:v>496</c:v>
                </c:pt>
                <c:pt idx="1">
                  <c:v>24</c:v>
                </c:pt>
                <c:pt idx="2">
                  <c:v>1</c:v>
                </c:pt>
                <c:pt idx="3">
                  <c:v>21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3</c:v>
                </c:pt>
              </c:numCache>
            </c:numRef>
          </c:val>
        </c:ser>
        <c:gapWidth val="127"/>
        <c:gapDepth val="210"/>
        <c:shape val="cylinder"/>
        <c:axId val="99063680"/>
        <c:axId val="99065216"/>
        <c:axId val="0"/>
      </c:bar3DChart>
      <c:catAx>
        <c:axId val="9906368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sk-SK"/>
          </a:p>
        </c:txPr>
        <c:crossAx val="99065216"/>
        <c:crosses val="autoZero"/>
        <c:auto val="1"/>
        <c:lblAlgn val="ctr"/>
        <c:lblOffset val="100"/>
      </c:catAx>
      <c:valAx>
        <c:axId val="99065216"/>
        <c:scaling>
          <c:logBase val="100"/>
          <c:orientation val="minMax"/>
        </c:scaling>
        <c:axPos val="l"/>
        <c:majorGridlines/>
        <c:numFmt formatCode="General" sourceLinked="1"/>
        <c:tickLblPos val="nextTo"/>
        <c:crossAx val="99063680"/>
        <c:crosses val="autoZero"/>
        <c:crossBetween val="between"/>
        <c:minorUnit val="100"/>
      </c:valAx>
    </c:plotArea>
    <c:legend>
      <c:legendPos val="r"/>
      <c:layout>
        <c:manualLayout>
          <c:xMode val="edge"/>
          <c:yMode val="edge"/>
          <c:x val="0.5647197082419626"/>
          <c:y val="0.82469881081887986"/>
          <c:w val="0.43070626564743136"/>
          <c:h val="0.17530118918112084"/>
        </c:manualLayout>
      </c:layout>
      <c:txPr>
        <a:bodyPr/>
        <a:lstStyle/>
        <a:p>
          <a:pPr>
            <a:defRPr sz="1400"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sk-SK"/>
        </a:p>
      </c:txPr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k-SK"/>
  <c:chart>
    <c:title>
      <c:tx>
        <c:rich>
          <a:bodyPr/>
          <a:lstStyle/>
          <a:p>
            <a: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r>
              <a:rPr lang="en-US" b="1">
                <a:latin typeface="Verdana" pitchFamily="34" charset="0"/>
                <a:ea typeface="Verdana" pitchFamily="34" charset="0"/>
                <a:cs typeface="Verdana" pitchFamily="34" charset="0"/>
              </a:rPr>
              <a:t>Počet </a:t>
            </a:r>
            <a:r>
              <a:rPr lang="sk-SK" b="1">
                <a:latin typeface="Verdana" pitchFamily="34" charset="0"/>
                <a:ea typeface="Verdana" pitchFamily="34" charset="0"/>
                <a:cs typeface="Verdana" pitchFamily="34" charset="0"/>
              </a:rPr>
              <a:t>leteckých </a:t>
            </a:r>
            <a:r>
              <a:rPr lang="en-US" b="1">
                <a:latin typeface="Verdana" pitchFamily="34" charset="0"/>
                <a:ea typeface="Verdana" pitchFamily="34" charset="0"/>
                <a:cs typeface="Verdana" pitchFamily="34" charset="0"/>
              </a:rPr>
              <a:t>nehod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Počet nehod</c:v>
                </c:pt>
              </c:strCache>
            </c:strRef>
          </c:tx>
          <c:explosion val="25"/>
          <c:dPt>
            <c:idx val="8"/>
            <c:explosion val="22"/>
          </c:dPt>
          <c:dLbls>
            <c:dLbl>
              <c:idx val="0"/>
              <c:layout>
                <c:manualLayout>
                  <c:x val="3.0413385826771988E-3"/>
                  <c:y val="-1.1511373578302711E-2"/>
                </c:manualLayout>
              </c:layout>
              <c:showVal val="1"/>
            </c:dLbl>
            <c:dLbl>
              <c:idx val="1"/>
              <c:layout>
                <c:manualLayout>
                  <c:x val="2.6692184310294551E-2"/>
                  <c:y val="9.4753780777403068E-3"/>
                </c:manualLayout>
              </c:layout>
              <c:showVal val="1"/>
            </c:dLbl>
            <c:dLbl>
              <c:idx val="2"/>
              <c:layout>
                <c:manualLayout>
                  <c:x val="-6.4014654418198388E-3"/>
                  <c:y val="7.4600987376577929E-2"/>
                </c:manualLayout>
              </c:layout>
              <c:showVal val="1"/>
            </c:dLbl>
            <c:dLbl>
              <c:idx val="3"/>
              <c:layout>
                <c:manualLayout>
                  <c:x val="-5.372384441528142E-2"/>
                  <c:y val="5.2113485814273809E-2"/>
                </c:manualLayout>
              </c:layout>
              <c:showVal val="1"/>
            </c:dLbl>
            <c:dLbl>
              <c:idx val="4"/>
              <c:layout>
                <c:manualLayout>
                  <c:x val="-8.202045056867989E-2"/>
                  <c:y val="-2.3803274590676396E-3"/>
                </c:manualLayout>
              </c:layout>
              <c:showVal val="1"/>
            </c:dLbl>
            <c:dLbl>
              <c:idx val="5"/>
              <c:layout>
                <c:manualLayout>
                  <c:x val="-3.5023512685914658E-2"/>
                  <c:y val="-7.8295838020247463E-2"/>
                </c:manualLayout>
              </c:layout>
              <c:showVal val="1"/>
            </c:dLbl>
            <c:dLbl>
              <c:idx val="6"/>
              <c:layout>
                <c:manualLayout>
                  <c:x val="-6.7404855643044704E-3"/>
                  <c:y val="-5.9149168853893284E-2"/>
                </c:manualLayout>
              </c:layout>
              <c:showVal val="1"/>
            </c:dLbl>
            <c:dLbl>
              <c:idx val="7"/>
              <c:layout>
                <c:manualLayout>
                  <c:x val="5.0017315543890413E-3"/>
                  <c:y val="-6.0928633920759902E-2"/>
                </c:manualLayout>
              </c:layout>
              <c:showVal val="1"/>
            </c:dLbl>
            <c:dLbl>
              <c:idx val="8"/>
              <c:layout>
                <c:manualLayout>
                  <c:x val="2.3702974628171482E-2"/>
                  <c:y val="-5.4585989251344079E-2"/>
                </c:manualLayout>
              </c:layout>
              <c:showVal val="1"/>
            </c:dLbl>
            <c:dLbl>
              <c:idx val="9"/>
              <c:layout>
                <c:manualLayout>
                  <c:x val="5.5717045785943484E-2"/>
                  <c:y val="-2.6495750531183606E-2"/>
                </c:manualLayout>
              </c:layout>
              <c:showVal val="1"/>
            </c:dLbl>
            <c:numFmt formatCode="General" sourceLinked="0"/>
            <c:txPr>
              <a:bodyPr/>
              <a:lstStyle/>
              <a:p>
                <a:pPr>
                  <a:defRPr sz="1800"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sk-SK"/>
              </a:p>
            </c:txPr>
            <c:showVal val="1"/>
            <c:showLeaderLines val="1"/>
          </c:dLbls>
          <c:cat>
            <c:numRef>
              <c:f>List1!$A$2:$A$11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List1!$B$2:$B$11</c:f>
              <c:numCache>
                <c:formatCode>General</c:formatCode>
                <c:ptCount val="10"/>
                <c:pt idx="0">
                  <c:v>31</c:v>
                </c:pt>
                <c:pt idx="1">
                  <c:v>33</c:v>
                </c:pt>
                <c:pt idx="2">
                  <c:v>31</c:v>
                </c:pt>
                <c:pt idx="3">
                  <c:v>32</c:v>
                </c:pt>
                <c:pt idx="4">
                  <c:v>36</c:v>
                </c:pt>
                <c:pt idx="5">
                  <c:v>23</c:v>
                </c:pt>
                <c:pt idx="6">
                  <c:v>29</c:v>
                </c:pt>
                <c:pt idx="7">
                  <c:v>20</c:v>
                </c:pt>
                <c:pt idx="8">
                  <c:v>14</c:v>
                </c:pt>
                <c:pt idx="9">
                  <c:v>17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sk-SK"/>
          </a:p>
        </c:txPr>
      </c:legendEntry>
      <c:legendEntry>
        <c:idx val="1"/>
        <c:txPr>
          <a:bodyPr/>
          <a:lstStyle/>
          <a:p>
            <a: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sk-SK"/>
          </a:p>
        </c:txPr>
      </c:legendEntry>
      <c:legendEntry>
        <c:idx val="2"/>
        <c:txPr>
          <a:bodyPr/>
          <a:lstStyle/>
          <a:p>
            <a: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sk-SK"/>
          </a:p>
        </c:txPr>
      </c:legendEntry>
      <c:legendEntry>
        <c:idx val="3"/>
        <c:txPr>
          <a:bodyPr/>
          <a:lstStyle/>
          <a:p>
            <a: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sk-SK"/>
          </a:p>
        </c:txPr>
      </c:legendEntry>
      <c:legendEntry>
        <c:idx val="4"/>
        <c:txPr>
          <a:bodyPr/>
          <a:lstStyle/>
          <a:p>
            <a: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sk-SK"/>
          </a:p>
        </c:txPr>
      </c:legendEntry>
      <c:legendEntry>
        <c:idx val="5"/>
        <c:txPr>
          <a:bodyPr/>
          <a:lstStyle/>
          <a:p>
            <a: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sk-SK"/>
          </a:p>
        </c:txPr>
      </c:legendEntry>
      <c:legendEntry>
        <c:idx val="6"/>
        <c:txPr>
          <a:bodyPr/>
          <a:lstStyle/>
          <a:p>
            <a: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sk-SK"/>
          </a:p>
        </c:txPr>
      </c:legendEntry>
      <c:legendEntry>
        <c:idx val="7"/>
        <c:txPr>
          <a:bodyPr/>
          <a:lstStyle/>
          <a:p>
            <a: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sk-SK"/>
          </a:p>
        </c:txPr>
      </c:legendEntry>
      <c:legendEntry>
        <c:idx val="8"/>
        <c:txPr>
          <a:bodyPr/>
          <a:lstStyle/>
          <a:p>
            <a: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sk-SK"/>
          </a:p>
        </c:txPr>
      </c:legendEntry>
      <c:legendEntry>
        <c:idx val="9"/>
        <c:txPr>
          <a:bodyPr/>
          <a:lstStyle/>
          <a:p>
            <a: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sk-SK"/>
          </a:p>
        </c:txPr>
      </c:legendEntry>
      <c:layout>
        <c:manualLayout>
          <c:xMode val="edge"/>
          <c:yMode val="edge"/>
          <c:x val="0.88450635336507988"/>
          <c:y val="0.1484647123586488"/>
          <c:w val="0.10649986226054639"/>
          <c:h val="0.80617366520213596"/>
        </c:manualLayout>
      </c:layout>
      <c:txPr>
        <a:bodyPr/>
        <a:lstStyle/>
        <a:p>
          <a:pPr>
            <a:defRPr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sk-SK"/>
        </a:p>
      </c:txPr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0.19382</cdr:x>
      <cdr:y>0</cdr:y>
    </cdr:from>
    <cdr:to>
      <cdr:x>0.83161</cdr:x>
      <cdr:y>0.06024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1614470" y="0"/>
          <a:ext cx="5312521" cy="297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cs-CZ" sz="1600" b="1" dirty="0">
              <a:latin typeface="Verdana" pitchFamily="34" charset="0"/>
              <a:ea typeface="Verdana" pitchFamily="34" charset="0"/>
              <a:cs typeface="Verdana" pitchFamily="34" charset="0"/>
            </a:rPr>
            <a:t>Přehled viníků a zavinění nehod v roce 2016</a:t>
          </a:r>
          <a:endParaRPr lang="sk-SK" sz="1600" b="1" dirty="0">
            <a:latin typeface="Verdana" pitchFamily="34" charset="0"/>
            <a:ea typeface="Verdana" pitchFamily="34" charset="0"/>
            <a:cs typeface="Verdana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4F85A-DEA3-4EDD-85D0-0FE0FEE3B112}" type="datetimeFigureOut">
              <a:rPr lang="sk-SK" smtClean="0"/>
              <a:pPr/>
              <a:t>20.6.2017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DF885-F7AF-4CF0-B8E5-E262F52381D6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DF885-F7AF-4CF0-B8E5-E262F52381D6}" type="slidenum">
              <a:rPr lang="sk-SK" smtClean="0"/>
              <a:pPr/>
              <a:t>14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8229600" cy="1470025"/>
          </a:xfrm>
        </p:spPr>
        <p:txBody>
          <a:bodyPr>
            <a:noAutofit/>
          </a:bodyPr>
          <a:lstStyle/>
          <a:p>
            <a:pPr algn="ctr"/>
            <a:r>
              <a:rPr lang="cs-CZ" sz="4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Porovnání jednotlivých druhů dopravy z hlediska bezpečnosti</a:t>
            </a:r>
            <a:endParaRPr lang="cs-CZ" sz="4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596" y="4572008"/>
            <a:ext cx="8001056" cy="1752600"/>
          </a:xfrm>
        </p:spPr>
        <p:txBody>
          <a:bodyPr>
            <a:normAutofit/>
          </a:bodyPr>
          <a:lstStyle/>
          <a:p>
            <a:pPr algn="l"/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Autor bakalářské práce: </a:t>
            </a:r>
            <a:r>
              <a:rPr lang="cs-CZ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Michaela Bendová</a:t>
            </a:r>
          </a:p>
          <a:p>
            <a:pPr algn="l"/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Vedoucí bakalářské práce:</a:t>
            </a:r>
            <a:r>
              <a:rPr lang="cs-CZ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Ing. Martina Hlatká</a:t>
            </a:r>
          </a:p>
          <a:p>
            <a:pPr algn="l"/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Oponent bakalářské práce: </a:t>
            </a:r>
            <a:r>
              <a:rPr lang="cs-CZ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Ing. Ladislav Bartuška</a:t>
            </a:r>
          </a:p>
          <a:p>
            <a:pPr algn="l"/>
            <a:r>
              <a:rPr lang="cs-CZ" sz="2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České Budějovice, Červen 2017</a:t>
            </a:r>
            <a:endParaRPr lang="cs-CZ" sz="22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Picture 2" descr="Vysoká škola technická a ekonomická v Českých Budějovicí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428604"/>
            <a:ext cx="6336704" cy="6963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SWOT analýza</a:t>
            </a:r>
            <a:endParaRPr lang="cs-CZ" sz="4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Letecká doprava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největší potenciál ke zlepšení celkové bilance -položka Medializace nehod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řešení - menší mediální nafukování  leteckých nehod</a:t>
            </a:r>
          </a:p>
          <a:p>
            <a:pPr lvl="1">
              <a:buNone/>
            </a:pPr>
            <a:endParaRPr lang="cs-CZ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Vodní doprava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největší potenciál ke zlepšení celkové bilance -  položka Aplikace 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řešení - zavádění většího množství moderních aplikací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Návrhy opatření</a:t>
            </a:r>
            <a:endParaRPr lang="cs-CZ" sz="4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Silniční doprava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zpřísnění testů v autoškolách,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větší počet radarů,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častější policejní kontroly,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přísnější pokuty a systém bodování 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vyšší kvalita silnic </a:t>
            </a:r>
          </a:p>
          <a:p>
            <a:pPr lvl="1">
              <a:buNone/>
            </a:pPr>
            <a:endParaRPr lang="cs-CZ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Železniční doprava 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zabezpečovací zařízení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Návrhy opatření</a:t>
            </a:r>
            <a:endParaRPr lang="sk-SK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k-SK" dirty="0" smtClean="0"/>
              <a:t> </a:t>
            </a: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Letecká doprava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zvýšené množství mužského palubního personálu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zkvalitnění bezpečnostních opatření na letištích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vyšší investice do bezpečnostních zařízení</a:t>
            </a:r>
          </a:p>
          <a:p>
            <a:pPr lvl="1">
              <a:buNone/>
            </a:pPr>
            <a:endParaRPr lang="cs-CZ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Vodní doprava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zavádění moderních aplikací</a:t>
            </a:r>
          </a:p>
          <a:p>
            <a:pPr>
              <a:buNone/>
            </a:pPr>
            <a:endParaRPr lang="sk-SK" dirty="0" smtClean="0"/>
          </a:p>
          <a:p>
            <a:pPr lvl="1">
              <a:buFont typeface="Wingdings" pitchFamily="2" charset="2"/>
              <a:buChar char="Ø"/>
            </a:pPr>
            <a:endParaRPr lang="sk-SK" dirty="0" smtClean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Závěrečné shrnutí</a:t>
            </a:r>
            <a:endParaRPr lang="cs-CZ" sz="4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Letecká doprava je nejbezpečnějším druhem dopravy, největší míru nehodovosti vykazují automobily</a:t>
            </a:r>
            <a:r>
              <a:rPr lang="sk-SK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nejvíce rizikovým faktorem ovlivňujícím bezpečnost silniční dopravy je člověk</a:t>
            </a:r>
          </a:p>
          <a:p>
            <a:pPr>
              <a:buNone/>
            </a:pPr>
            <a:endParaRPr lang="sk-SK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 bakalářské práce byl splněn</a:t>
            </a:r>
          </a:p>
          <a:p>
            <a:pPr>
              <a:buNone/>
            </a:pPr>
            <a:endParaRPr lang="sk-SK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57174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Děkuji za pozornost</a:t>
            </a:r>
            <a:endParaRPr lang="cs-CZ" sz="4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Doplňující otázky</a:t>
            </a:r>
            <a:endParaRPr lang="cs-CZ" sz="4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Vedoucí bakalářské práce</a:t>
            </a:r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>
              <a:buNone/>
            </a:pPr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„Jaké bezpečnostní prvky jsou z Vašeho pohledu pro bezpečnost nejlepší?“</a:t>
            </a:r>
          </a:p>
          <a:p>
            <a:pPr>
              <a:buNone/>
            </a:pPr>
            <a:endParaRPr lang="cs-CZ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Oponent bakalářské práce:</a:t>
            </a:r>
          </a:p>
          <a:p>
            <a:pPr>
              <a:buNone/>
            </a:pPr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„V návrzích opatření zmiňujete výchovu účastníků dopravního provozu jako stěžejní a fundamentální. Jak by podle Vás edukace těchto chodců či řidičů vozidel měla vypadat?“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Motivace a důvody k řešení daného problému</a:t>
            </a:r>
            <a:endParaRPr lang="cs-CZ" sz="4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532888"/>
            <a:ext cx="8229600" cy="4325112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zájem o bezpečnost v dopravě a prohloubení dosavadních znalostí</a:t>
            </a:r>
          </a:p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poukázání na důležitost bezpečnosti v dopravě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 práce</a:t>
            </a:r>
            <a:endParaRPr lang="cs-CZ" sz="4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Cílem bakalářské práce je popis jednotlivých druhů dopravy, charakterizace prvků bezpečnosti a vyhodnocení efektivity jejich použití. </a:t>
            </a:r>
            <a:endParaRPr lang="cs-CZ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Výzkumné otázky</a:t>
            </a:r>
            <a:endParaRPr lang="cs-CZ" sz="4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Je nejrizikovějším faktorem, který ovlivňuje bezpečnost silniční dopravy, člověk? </a:t>
            </a:r>
          </a:p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Považují lidé leteckou dopravu za nejvíce nebezpečnou? </a:t>
            </a:r>
          </a:p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Bylo statisticky dokázáno, že nejbezpečnější dopravou je letecká? </a:t>
            </a:r>
          </a:p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Považují lidé železniční dopravu za nejbezpečnější? </a:t>
            </a:r>
            <a:endParaRPr lang="cs-CZ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Použitá metodika</a:t>
            </a:r>
            <a:endParaRPr lang="cs-CZ" sz="4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Teoretická část:</a:t>
            </a:r>
          </a:p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Prostudování odborné literatury</a:t>
            </a:r>
          </a:p>
          <a:p>
            <a:pPr>
              <a:buNone/>
            </a:pPr>
            <a:endParaRPr lang="cs-CZ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Praktická část:</a:t>
            </a:r>
          </a:p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Metoda </a:t>
            </a:r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sběru dat – dotazníkové šetření</a:t>
            </a:r>
          </a:p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Analýza dat – statistiky nehodovosti</a:t>
            </a:r>
          </a:p>
          <a:p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Metoda marketingového výzkumu – SWOT analýza a její hodnocení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Dotazníkové šetření</a:t>
            </a:r>
            <a:endParaRPr lang="cs-CZ" sz="4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Určení: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nejvíce nehodového dopravního prostředku,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nejbezpečnějšího dopravního prostředku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znalosti bezpečnostních prvků vozidel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80 respondentů, 18 otázek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Výsledky: </a:t>
            </a:r>
            <a:endParaRPr lang="cs-CZ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nejvíce nehodový je automobil (zvolilo téměř 90%)</a:t>
            </a:r>
            <a:endParaRPr lang="cs-CZ" sz="2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nejbezpečnější prostředek je letadlo, poté vlak</a:t>
            </a:r>
          </a:p>
          <a:p>
            <a:pPr lvl="1">
              <a:buFont typeface="Arial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cs-CZ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labé znalosti bezpečnostních prvků, nejlepší znalost u automobil</a:t>
            </a:r>
            <a:r>
              <a:rPr lang="cs-CZ" sz="2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ů </a:t>
            </a:r>
            <a:endParaRPr lang="cs-CZ" sz="2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None/>
            </a:pPr>
            <a:endParaRPr lang="cs-CZ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1066800"/>
          </a:xfrm>
        </p:spPr>
        <p:txBody>
          <a:bodyPr>
            <a:normAutofit/>
          </a:bodyPr>
          <a:lstStyle/>
          <a:p>
            <a:r>
              <a:rPr lang="cs-CZ" sz="4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Statistiky nehodovosti</a:t>
            </a:r>
            <a:endParaRPr lang="cs-CZ" sz="4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329642" cy="493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29600" cy="1066800"/>
          </a:xfrm>
        </p:spPr>
        <p:txBody>
          <a:bodyPr>
            <a:normAutofit/>
          </a:bodyPr>
          <a:lstStyle/>
          <a:p>
            <a:r>
              <a:rPr lang="cs-CZ" sz="4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Statistiky nehodovosti</a:t>
            </a:r>
            <a:endParaRPr lang="cs-CZ" sz="4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85720" y="1785926"/>
          <a:ext cx="8472518" cy="485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SWOT analýza</a:t>
            </a:r>
            <a:endParaRPr lang="cs-CZ" sz="4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sz="2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Silniční doprava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největší potenciál ke zlepšení celkové bilance - položka Nehodovost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řešení - snižování nehodovosti v silniční dopravě</a:t>
            </a:r>
          </a:p>
          <a:p>
            <a:pPr lvl="1">
              <a:buNone/>
            </a:pPr>
            <a:endParaRPr lang="sk-SK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k-SK" sz="2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Železniční doprava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největší potenciál  - položka Zabezpečovací zařízení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řešení - modernizace zastaralého zabezpečovacího zařízení a doplnění chybějícího zařízení</a:t>
            </a:r>
            <a:endParaRPr lang="sk-SK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sk-SK" dirty="0" smtClean="0"/>
          </a:p>
          <a:p>
            <a:pPr>
              <a:buNone/>
            </a:pPr>
            <a:endParaRPr lang="sk-SK" dirty="0" smtClean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703</TotalTime>
  <Words>425</Words>
  <PresentationFormat>Předvádění na obrazovce (4:3)</PresentationFormat>
  <Paragraphs>98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Urbanistický</vt:lpstr>
      <vt:lpstr>Porovnání jednotlivých druhů dopravy z hlediska bezpečnosti</vt:lpstr>
      <vt:lpstr>Motivace a důvody k řešení daného problému</vt:lpstr>
      <vt:lpstr>Cíl práce</vt:lpstr>
      <vt:lpstr>Výzkumné otázky</vt:lpstr>
      <vt:lpstr>Použitá metodika</vt:lpstr>
      <vt:lpstr>Dotazníkové šetření</vt:lpstr>
      <vt:lpstr>Statistiky nehodovosti</vt:lpstr>
      <vt:lpstr>Statistiky nehodovosti</vt:lpstr>
      <vt:lpstr>SWOT analýza</vt:lpstr>
      <vt:lpstr>SWOT analýza</vt:lpstr>
      <vt:lpstr>Návrhy opatření</vt:lpstr>
      <vt:lpstr>Návrhy opatření</vt:lpstr>
      <vt:lpstr>Závěrečné shrnutí</vt:lpstr>
      <vt:lpstr>Děkuji za pozornost</vt:lpstr>
      <vt:lpstr>Doplňující otázky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Porovnání jednotlivých druhu dopravy z hlediska bezpečnosti</dc:title>
  <dc:creator>Jenda</dc:creator>
  <cp:lastModifiedBy>Jenda</cp:lastModifiedBy>
  <cp:revision>44</cp:revision>
  <dcterms:created xsi:type="dcterms:W3CDTF">2017-06-12T16:06:24Z</dcterms:created>
  <dcterms:modified xsi:type="dcterms:W3CDTF">2017-06-20T20:10:34Z</dcterms:modified>
</cp:coreProperties>
</file>