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74" r:id="rId4"/>
    <p:sldId id="258" r:id="rId5"/>
    <p:sldId id="259" r:id="rId6"/>
    <p:sldId id="261" r:id="rId7"/>
    <p:sldId id="275" r:id="rId8"/>
    <p:sldId id="276" r:id="rId9"/>
    <p:sldId id="277" r:id="rId10"/>
    <p:sldId id="279" r:id="rId11"/>
    <p:sldId id="278" r:id="rId12"/>
    <p:sldId id="280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94665" autoAdjust="0"/>
  </p:normalViewPr>
  <p:slideViewPr>
    <p:cSldViewPr snapToGrid="0">
      <p:cViewPr varScale="1">
        <p:scale>
          <a:sx n="75" d="100"/>
          <a:sy n="75" d="100"/>
        </p:scale>
        <p:origin x="58" y="6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0001" y="304801"/>
            <a:ext cx="10572000" cy="4115398"/>
          </a:xfrm>
        </p:spPr>
        <p:txBody>
          <a:bodyPr/>
          <a:lstStyle/>
          <a:p>
            <a:pPr algn="ctr"/>
            <a:r>
              <a:rPr lang="cs-CZ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Vysoká škola technická a ekonomická</a:t>
            </a:r>
            <a:br>
              <a:rPr lang="cs-CZ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Ústav technicko-technologický</a:t>
            </a:r>
            <a:r>
              <a:rPr lang="cs-CZ" sz="6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6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5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Optimalizace dopravních tras ve společnosti LODREKO s.r.o.</a:t>
            </a:r>
            <a:endParaRPr lang="cs-CZ" sz="5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0" y="5331646"/>
            <a:ext cx="10823199" cy="1272353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 bakalářské práce: Miroslava Zavřelová</a:t>
            </a:r>
          </a:p>
          <a:p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bakalářské práce: doc. Ing. Rudolf Kampf, Ph.D.</a:t>
            </a:r>
          </a:p>
          <a:p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České Budějovice, duben 2017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80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Hodnocení z hlediska spotřeby PHM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10000" y="2456120"/>
            <a:ext cx="10990076" cy="20414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A) Měsíční hodnocení:</a:t>
            </a:r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cs-CZ" sz="25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cs-CZ" sz="2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délka trasy * (spotřeba / 100) * průměrná cena PHM</a:t>
            </a:r>
          </a:p>
          <a:p>
            <a:pPr lvl="2"/>
            <a:r>
              <a:rPr lang="cs-CZ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spotřeba: </a:t>
            </a:r>
            <a:r>
              <a:rPr lang="cs-CZ" sz="2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9,8 l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cs-CZ" sz="2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100 km</a:t>
            </a:r>
          </a:p>
          <a:p>
            <a:pPr lvl="2"/>
            <a:r>
              <a:rPr lang="cs-CZ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cena PHM: </a:t>
            </a:r>
            <a:r>
              <a:rPr lang="cs-CZ" sz="2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30,83 </a:t>
            </a:r>
            <a:r>
              <a:rPr lang="cs-CZ" sz="2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r>
              <a:rPr lang="cs-CZ" sz="2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</a:t>
            </a:r>
            <a:r>
              <a:rPr lang="cs-CZ" sz="2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 l</a:t>
            </a:r>
            <a:endParaRPr lang="cs-CZ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919930"/>
              </p:ext>
            </p:extLst>
          </p:nvPr>
        </p:nvGraphicFramePr>
        <p:xfrm>
          <a:off x="810000" y="4497572"/>
          <a:ext cx="1030605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513">
                  <a:extLst>
                    <a:ext uri="{9D8B030D-6E8A-4147-A177-3AD203B41FA5}">
                      <a16:colId xmlns="" xmlns:a16="http://schemas.microsoft.com/office/drawing/2014/main" val="2946201189"/>
                    </a:ext>
                  </a:extLst>
                </a:gridCol>
                <a:gridCol w="2576513">
                  <a:extLst>
                    <a:ext uri="{9D8B030D-6E8A-4147-A177-3AD203B41FA5}">
                      <a16:colId xmlns="" xmlns:a16="http://schemas.microsoft.com/office/drawing/2014/main" val="4091963516"/>
                    </a:ext>
                  </a:extLst>
                </a:gridCol>
                <a:gridCol w="2576513">
                  <a:extLst>
                    <a:ext uri="{9D8B030D-6E8A-4147-A177-3AD203B41FA5}">
                      <a16:colId xmlns="" xmlns:a16="http://schemas.microsoft.com/office/drawing/2014/main" val="2147008114"/>
                    </a:ext>
                  </a:extLst>
                </a:gridCol>
                <a:gridCol w="2576513">
                  <a:extLst>
                    <a:ext uri="{9D8B030D-6E8A-4147-A177-3AD203B41FA5}">
                      <a16:colId xmlns="" xmlns:a16="http://schemas.microsoft.com/office/drawing/2014/main" val="373928828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Trasy</a:t>
                      </a:r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Náklady na pohonné hmoty v Kč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Úspora v Kč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89823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Původní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Optimalizované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85164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č. 1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700,95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670,74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30,21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04937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č. 2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912,45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870,15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42,30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331356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Celkem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1613,40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1540,89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72,51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4102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11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Hodnocení z hlediska spotřeby PHM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10000" y="2530548"/>
            <a:ext cx="8665976" cy="1876828"/>
          </a:xfrm>
        </p:spPr>
        <p:txBody>
          <a:bodyPr>
            <a:normAutofit/>
          </a:bodyPr>
          <a:lstStyle/>
          <a:p>
            <a:r>
              <a:rPr lang="cs-CZ" sz="25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B) Roční hodnocení:</a:t>
            </a:r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lvl="1"/>
            <a:r>
              <a:rPr lang="cs-CZ" sz="2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* 52 týdnů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9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0584147"/>
              </p:ext>
            </p:extLst>
          </p:nvPr>
        </p:nvGraphicFramePr>
        <p:xfrm>
          <a:off x="810000" y="3994698"/>
          <a:ext cx="103060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513">
                  <a:extLst>
                    <a:ext uri="{9D8B030D-6E8A-4147-A177-3AD203B41FA5}">
                      <a16:colId xmlns="" xmlns:a16="http://schemas.microsoft.com/office/drawing/2014/main" val="2946201189"/>
                    </a:ext>
                  </a:extLst>
                </a:gridCol>
                <a:gridCol w="2576513">
                  <a:extLst>
                    <a:ext uri="{9D8B030D-6E8A-4147-A177-3AD203B41FA5}">
                      <a16:colId xmlns="" xmlns:a16="http://schemas.microsoft.com/office/drawing/2014/main" val="4091963516"/>
                    </a:ext>
                  </a:extLst>
                </a:gridCol>
                <a:gridCol w="2576513">
                  <a:extLst>
                    <a:ext uri="{9D8B030D-6E8A-4147-A177-3AD203B41FA5}">
                      <a16:colId xmlns="" xmlns:a16="http://schemas.microsoft.com/office/drawing/2014/main" val="2147008114"/>
                    </a:ext>
                  </a:extLst>
                </a:gridCol>
                <a:gridCol w="2576513">
                  <a:extLst>
                    <a:ext uri="{9D8B030D-6E8A-4147-A177-3AD203B41FA5}">
                      <a16:colId xmlns="" xmlns:a16="http://schemas.microsoft.com/office/drawing/2014/main" val="373928828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Trasy</a:t>
                      </a:r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Náklady na pohonné hmoty v Kč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Úspora v Kč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89823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Původní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Optimalizované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85164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Celkem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83896,80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80126,28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3770,52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4102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20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Děkuji za pozornost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5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8712" y="409088"/>
            <a:ext cx="10571998" cy="970450"/>
          </a:xfrm>
        </p:spPr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Doplňující dotazy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Budou výsledky práce </a:t>
            </a:r>
            <a:r>
              <a:rPr lang="cs-CZ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využití v praxi?</a:t>
            </a:r>
          </a:p>
          <a:p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Jaké další metody operačního výzkumu </a:t>
            </a:r>
            <a:r>
              <a:rPr lang="cs-CZ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znáte (aplikovatelné na Vaši BP)?</a:t>
            </a:r>
            <a:endParaRPr lang="cs-CZ" sz="2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cs-CZ" sz="2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Vysvětlete problém obchodního cestujícího?</a:t>
            </a:r>
          </a:p>
        </p:txBody>
      </p:sp>
    </p:spTree>
    <p:extLst>
      <p:ext uri="{BB962C8B-B14F-4D97-AF65-F5344CB8AC3E}">
        <p14:creationId xmlns:p14="http://schemas.microsoft.com/office/powerpoint/2010/main" val="9611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Motiv k výběru tématu</a:t>
            </a:r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Přístup k </a:t>
            </a:r>
            <a:r>
              <a:rPr lang="cs-CZ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informacím z prostředí firmy</a:t>
            </a:r>
            <a:endParaRPr lang="cs-CZ" sz="2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Možnost využití získaných znalostí v praxi</a:t>
            </a:r>
          </a:p>
          <a:p>
            <a:r>
              <a:rPr lang="cs-CZ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Atraktivita tématu</a:t>
            </a:r>
          </a:p>
        </p:txBody>
      </p:sp>
    </p:spTree>
    <p:extLst>
      <p:ext uri="{BB962C8B-B14F-4D97-AF65-F5344CB8AC3E}">
        <p14:creationId xmlns:p14="http://schemas.microsoft.com/office/powerpoint/2010/main" val="188664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 práce</a:t>
            </a:r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Cílem bakalářské práce je za pomocí metod operačního výzkumu optimalizovat dopravní trasy ve společnosti LODREKO s.r.o.</a:t>
            </a:r>
            <a:endParaRPr lang="cs-CZ" sz="2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47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Představení společnosti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59266"/>
          </a:xfrm>
        </p:spPr>
        <p:txBody>
          <a:bodyPr>
            <a:noAutofit/>
          </a:bodyPr>
          <a:lstStyle/>
          <a:p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lang="cs-CZ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bchodní firma: </a:t>
            </a:r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LODREKO s.r.o.</a:t>
            </a:r>
          </a:p>
          <a:p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cs-CZ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okace provozovny: </a:t>
            </a:r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Hradec Králové</a:t>
            </a:r>
          </a:p>
          <a:p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Prodej a dodávky surovin pro pekaře, cukráře, lahůdkáře a gastronomii obecně.  Zajištění zásobování odběratelů v rámci ČR.</a:t>
            </a:r>
          </a:p>
          <a:p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řidiči</a:t>
            </a:r>
            <a:r>
              <a:rPr lang="cs-CZ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rozvoz: </a:t>
            </a:r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pondělí - pátek</a:t>
            </a:r>
          </a:p>
          <a:p>
            <a:pPr>
              <a:tabLst>
                <a:tab pos="2424113" algn="l"/>
              </a:tabLst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cs-CZ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ozový park:	</a:t>
            </a:r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2x Iveco Daily 35C17V</a:t>
            </a:r>
          </a:p>
          <a:p>
            <a:pPr marL="2171400" lvl="5" indent="0">
              <a:buNone/>
              <a:tabLst>
                <a:tab pos="2424113" algn="l"/>
              </a:tabLst>
            </a:pPr>
            <a:r>
              <a:rPr lang="cs-CZ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1x </a:t>
            </a:r>
            <a:r>
              <a:rPr lang="cs-CZ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Iveco Daily (náhradní vozidlo)</a:t>
            </a:r>
          </a:p>
        </p:txBody>
      </p:sp>
      <p:pic>
        <p:nvPicPr>
          <p:cNvPr id="4" name="Obrázek 3" descr="C:\Users\zavrelovam\Desktop\obrázky\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751" y="2222287"/>
            <a:ext cx="1359535" cy="1399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795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Rozvozové trasy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789088" cy="4318213"/>
          </a:xfrm>
        </p:spPr>
        <p:txBody>
          <a:bodyPr>
            <a:normAutofit/>
          </a:bodyPr>
          <a:lstStyle/>
          <a:p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Trasa č. 1</a:t>
            </a:r>
          </a:p>
          <a:p>
            <a:pPr lvl="1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Hradec Králové – Česká Třebová – Litomyšl – Svitavy – Polička – Nové Město na Moravě – Chrudim – Hradec Králové</a:t>
            </a:r>
          </a:p>
          <a:p>
            <a:pPr lvl="1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Celkem: </a:t>
            </a:r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232 km</a:t>
            </a:r>
          </a:p>
          <a:p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Trasa č. 2</a:t>
            </a:r>
          </a:p>
          <a:p>
            <a:pPr lvl="1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Hradec Králové – Pardubice – Kutná Hora – Chlumec nad Cidlinou – Poděbrady – Mladá Boleslav – Jičín – Trutnov – Hradec Králové</a:t>
            </a:r>
          </a:p>
          <a:p>
            <a:pPr lvl="1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Celkem: </a:t>
            </a:r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302 km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06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Použité metody operačního výzkumu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941488" cy="4305513"/>
          </a:xfrm>
        </p:spPr>
        <p:txBody>
          <a:bodyPr>
            <a:normAutofit lnSpcReduction="10000"/>
          </a:bodyPr>
          <a:lstStyle/>
          <a:p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A) Metoda </a:t>
            </a:r>
            <a:r>
              <a:rPr lang="cs-CZ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nejbližšího </a:t>
            </a:r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souseda</a:t>
            </a:r>
          </a:p>
          <a:p>
            <a:pPr marL="742950" lvl="2" indent="-342900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zvolíme místo, z něj se vydáme do místa, do něhož je nejvýhodnější spojení z výchozího místa, odtud pak do dalšího z těchto míst, kde jsme ještě nebyli, které má nejvýhodnější spojení z místa, kde se právě nacházíme, atd. Po projetí všech míst se vracíme zpět do výchozího.</a:t>
            </a:r>
          </a:p>
          <a:p>
            <a:endParaRPr lang="cs-CZ" b="1" dirty="0" smtClean="0"/>
          </a:p>
          <a:p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B) Littlova metoda</a:t>
            </a:r>
          </a:p>
          <a:p>
            <a:pPr marL="742950" lvl="2" indent="-342900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uplatnění metody větvení a mezí, při níž se množina přípustných řešení systematicky zmenšuje až do okamžiku nalezení optimálního řešení. </a:t>
            </a:r>
            <a:endParaRPr lang="cs-CZ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b="1" dirty="0" smtClean="0"/>
          </a:p>
          <a:p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zápis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symetrické matice, prvky matice = </a:t>
            </a:r>
            <a:r>
              <a:rPr lang="cs-CZ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vzdálenost mezi </a:t>
            </a:r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odběrateli (km)</a:t>
            </a:r>
            <a:endParaRPr lang="cs-CZ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76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Optimalizované trasy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287080" y="2174875"/>
            <a:ext cx="5717506" cy="576262"/>
          </a:xfrm>
        </p:spPr>
        <p:txBody>
          <a:bodyPr/>
          <a:lstStyle/>
          <a:p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A) Metoda nejbližšího souseda</a:t>
            </a:r>
            <a:endParaRPr lang="cs-CZ" sz="25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7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Trasa č. 1</a:t>
            </a:r>
          </a:p>
          <a:p>
            <a:pPr lvl="1"/>
            <a:r>
              <a:rPr lang="cs-CZ" sz="22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cs-CZ" sz="22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avýšení o 10 km</a:t>
            </a:r>
          </a:p>
          <a:p>
            <a:pPr lvl="1"/>
            <a:r>
              <a:rPr lang="cs-CZ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Celkem: </a:t>
            </a:r>
            <a:r>
              <a:rPr lang="cs-CZ" sz="2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232 km</a:t>
            </a:r>
          </a:p>
          <a:p>
            <a:pPr lvl="1"/>
            <a:endParaRPr lang="cs-CZ" b="1" dirty="0" smtClean="0"/>
          </a:p>
          <a:p>
            <a:endParaRPr lang="cs-CZ" dirty="0" smtClean="0"/>
          </a:p>
          <a:p>
            <a:r>
              <a:rPr lang="cs-CZ" sz="27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Trasa č. 2</a:t>
            </a:r>
          </a:p>
          <a:p>
            <a:pPr lvl="1"/>
            <a:r>
              <a:rPr lang="cs-CZ" sz="22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cs-CZ" sz="22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avýšení o 40 km </a:t>
            </a:r>
          </a:p>
          <a:p>
            <a:pPr lvl="1"/>
            <a:r>
              <a:rPr lang="cs-CZ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Celkem: </a:t>
            </a:r>
            <a:r>
              <a:rPr lang="cs-CZ" sz="2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342 km</a:t>
            </a:r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B) Littlova metoda</a:t>
            </a:r>
            <a:endParaRPr lang="cs-CZ" sz="25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090185" cy="3294062"/>
          </a:xfrm>
        </p:spPr>
        <p:txBody>
          <a:bodyPr>
            <a:normAutofit lnSpcReduction="10000"/>
          </a:bodyPr>
          <a:lstStyle/>
          <a:p>
            <a:r>
              <a:rPr lang="cs-CZ" sz="2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Trasa č. 1</a:t>
            </a:r>
          </a:p>
          <a:p>
            <a:pPr lvl="1"/>
            <a:r>
              <a:rPr lang="cs-CZ" sz="22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úspora o 10 km</a:t>
            </a:r>
          </a:p>
          <a:p>
            <a:pPr lvl="1"/>
            <a:r>
              <a:rPr lang="cs-CZ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Celkem</a:t>
            </a: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cs-CZ" sz="2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222 </a:t>
            </a:r>
            <a:r>
              <a:rPr lang="cs-CZ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km</a:t>
            </a:r>
          </a:p>
          <a:p>
            <a:endParaRPr lang="cs-CZ" dirty="0" smtClean="0"/>
          </a:p>
          <a:p>
            <a:r>
              <a:rPr lang="cs-CZ" sz="2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Trasa č. 2</a:t>
            </a:r>
          </a:p>
          <a:p>
            <a:pPr lvl="1"/>
            <a:r>
              <a:rPr lang="cs-CZ" sz="22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úspora o 14 km</a:t>
            </a:r>
            <a:endParaRPr lang="cs-CZ" sz="22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Celkem: </a:t>
            </a:r>
            <a:r>
              <a:rPr lang="cs-CZ" sz="2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288 </a:t>
            </a:r>
            <a:r>
              <a:rPr lang="cs-CZ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76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Trasa č. 1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pic>
        <p:nvPicPr>
          <p:cNvPr id="10" name="Zástupný symbol pro obrázek 9" descr="C:\Users\zavrelovam\Desktop\obrázky\1.LM.PNG"/>
          <p:cNvPicPr>
            <a:picLocks noGrp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3" b="2573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text 7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960423"/>
          </a:xfrm>
        </p:spPr>
        <p:txBody>
          <a:bodyPr>
            <a:normAutofit/>
          </a:bodyPr>
          <a:lstStyle/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Hradec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Králové</a:t>
            </a:r>
          </a:p>
          <a:p>
            <a:pPr lvl="1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Chrudim</a:t>
            </a:r>
          </a:p>
          <a:p>
            <a:pPr lvl="1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Nové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Město na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Moravě</a:t>
            </a:r>
          </a:p>
          <a:p>
            <a:pPr lvl="1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Polička</a:t>
            </a:r>
          </a:p>
          <a:p>
            <a:pPr lvl="1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Svitavy</a:t>
            </a:r>
          </a:p>
          <a:p>
            <a:pPr lvl="1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Česká Třebová</a:t>
            </a:r>
          </a:p>
          <a:p>
            <a:pPr lvl="1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Litomyšl</a:t>
            </a:r>
          </a:p>
          <a:p>
            <a:pPr lvl="1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Hradec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Králové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26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Trasa č. 2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pic>
        <p:nvPicPr>
          <p:cNvPr id="9" name="Zástupný symbol pro obrázek 8" descr="C:\Users\zavrelovam\Desktop\obrázky\2.LM.PNG"/>
          <p:cNvPicPr>
            <a:picLocks noGrp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3" r="7133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text 7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981688"/>
          </a:xfrm>
        </p:spPr>
        <p:txBody>
          <a:bodyPr>
            <a:normAutofit lnSpcReduction="10000"/>
          </a:bodyPr>
          <a:lstStyle/>
          <a:p>
            <a:pPr marL="457200" lvl="2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Hradec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Králové</a:t>
            </a:r>
          </a:p>
          <a:p>
            <a:pPr marL="457200" lvl="2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Pardubice</a:t>
            </a:r>
          </a:p>
          <a:p>
            <a:pPr marL="457200" lvl="2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Chlumec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nad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Cidlinou</a:t>
            </a:r>
          </a:p>
          <a:p>
            <a:pPr marL="457200" lvl="2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Kutná Hora</a:t>
            </a:r>
          </a:p>
          <a:p>
            <a:pPr marL="457200" lvl="2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Poděbrady</a:t>
            </a:r>
          </a:p>
          <a:p>
            <a:pPr marL="457200" lvl="2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Mladá Boleslav</a:t>
            </a:r>
          </a:p>
          <a:p>
            <a:pPr marL="457200" lvl="2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Jičín</a:t>
            </a:r>
          </a:p>
          <a:p>
            <a:pPr marL="457200" lvl="2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Trutnov</a:t>
            </a:r>
          </a:p>
          <a:p>
            <a:pPr marL="457200" lvl="2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Hradec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Králové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99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406</Words>
  <Application>Microsoft Office PowerPoint</Application>
  <PresentationFormat>Širokoúhlá obrazovka</PresentationFormat>
  <Paragraphs>111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Century Gothic</vt:lpstr>
      <vt:lpstr>Verdana</vt:lpstr>
      <vt:lpstr>Wingdings 2</vt:lpstr>
      <vt:lpstr>Citáty</vt:lpstr>
      <vt:lpstr>Vysoká škola technická a ekonomická Ústav technicko-technologický Optimalizace dopravních tras ve společnosti LODREKO s.r.o.</vt:lpstr>
      <vt:lpstr>Motiv k výběru tématu</vt:lpstr>
      <vt:lpstr>Cíl práce</vt:lpstr>
      <vt:lpstr>Představení společnosti</vt:lpstr>
      <vt:lpstr>Rozvozové trasy</vt:lpstr>
      <vt:lpstr>Použité metody operačního výzkumu</vt:lpstr>
      <vt:lpstr>Optimalizované trasy</vt:lpstr>
      <vt:lpstr>Trasa č. 1 </vt:lpstr>
      <vt:lpstr>Trasa č. 2 </vt:lpstr>
      <vt:lpstr>Hodnocení z hlediska spotřeby PHM</vt:lpstr>
      <vt:lpstr>Hodnocení z hlediska spotřeby PHM</vt:lpstr>
      <vt:lpstr>Děkuji za pozornost</vt:lpstr>
      <vt:lpstr>Doplňující dotazy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dopravních tras ve společnosti LODREKO s.r.o.</dc:title>
  <dc:creator>Zavřelová Miroslava</dc:creator>
  <cp:lastModifiedBy>Zavřelová Miroslava</cp:lastModifiedBy>
  <cp:revision>54</cp:revision>
  <dcterms:created xsi:type="dcterms:W3CDTF">2017-05-18T07:51:23Z</dcterms:created>
  <dcterms:modified xsi:type="dcterms:W3CDTF">2017-06-20T21:07:36Z</dcterms:modified>
</cp:coreProperties>
</file>