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1"/>
    <p:sldMasterId id="2147483952" r:id="rId2"/>
    <p:sldMasterId id="214748396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va\Desktop\BP\V&#253;po&#269;ty%20a%20n&#225;kresy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va\Desktop\BP\V&#253;po&#269;ty%20a%20n&#225;kresy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va\Desktop\BP\V&#253;po&#269;ty%20a%20n&#225;kresy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grafy!$D$1</c:f>
              <c:strCache>
                <c:ptCount val="1"/>
                <c:pt idx="0">
                  <c:v>Procento</c:v>
                </c:pt>
              </c:strCache>
            </c:strRef>
          </c:tx>
          <c:spPr>
            <a:solidFill>
              <a:srgbClr val="92D050"/>
            </a:solidFill>
          </c:spPr>
          <c:dPt>
            <c:idx val="0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63A-43D7-9154-2E0DD2659602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63A-43D7-9154-2E0DD2659602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63A-43D7-9154-2E0DD2659602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grafy!$C$2:$C$4</c:f>
              <c:strCache>
                <c:ptCount val="3"/>
                <c:pt idx="0">
                  <c:v>A 80%</c:v>
                </c:pt>
                <c:pt idx="1">
                  <c:v>B 15%</c:v>
                </c:pt>
                <c:pt idx="2">
                  <c:v>C 5%</c:v>
                </c:pt>
              </c:strCache>
            </c:strRef>
          </c:cat>
          <c:val>
            <c:numRef>
              <c:f>grafy!$D$2:$D$4</c:f>
              <c:numCache>
                <c:formatCode>0%</c:formatCode>
                <c:ptCount val="3"/>
                <c:pt idx="0">
                  <c:v>0.8</c:v>
                </c:pt>
                <c:pt idx="1">
                  <c:v>0.15</c:v>
                </c:pt>
                <c:pt idx="2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63A-43D7-9154-2E0DD26596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ayout>
        <c:manualLayout>
          <c:xMode val="edge"/>
          <c:yMode val="edge"/>
          <c:x val="0.19616567049577693"/>
          <c:y val="0.84153326628563951"/>
          <c:w val="0.53291338582677161"/>
          <c:h val="0.13120350610379317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09880705799767E-2"/>
          <c:y val="0.1715940126422888"/>
          <c:w val="0.85740125480529294"/>
          <c:h val="0.55967343117895407"/>
        </c:manualLayout>
      </c:layout>
      <c:pie3DChart>
        <c:varyColors val="1"/>
        <c:ser>
          <c:idx val="0"/>
          <c:order val="0"/>
          <c:tx>
            <c:strRef>
              <c:f>grafy!$F$1</c:f>
              <c:strCache>
                <c:ptCount val="1"/>
                <c:pt idx="0">
                  <c:v>Počet položek</c:v>
                </c:pt>
              </c:strCache>
            </c:strRef>
          </c:tx>
          <c:spPr>
            <a:solidFill>
              <a:srgbClr val="92D050"/>
            </a:solidFill>
          </c:spPr>
          <c:dPt>
            <c:idx val="0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E8F-40BC-9529-6BA073936797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E8F-40BC-9529-6BA073936797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E8F-40BC-9529-6BA073936797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grafy!$C$2:$C$4</c:f>
              <c:strCache>
                <c:ptCount val="3"/>
                <c:pt idx="0">
                  <c:v>A 80%</c:v>
                </c:pt>
                <c:pt idx="1">
                  <c:v>B 15%</c:v>
                </c:pt>
                <c:pt idx="2">
                  <c:v>C 5%</c:v>
                </c:pt>
              </c:strCache>
            </c:strRef>
          </c:cat>
          <c:val>
            <c:numRef>
              <c:f>grafy!$F$2:$F$4</c:f>
              <c:numCache>
                <c:formatCode>General</c:formatCode>
                <c:ptCount val="3"/>
                <c:pt idx="0">
                  <c:v>20</c:v>
                </c:pt>
                <c:pt idx="1">
                  <c:v>42</c:v>
                </c:pt>
                <c:pt idx="2">
                  <c:v>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E8F-40BC-9529-6BA073936797}"/>
            </c:ext>
          </c:extLst>
        </c:ser>
        <c:ser>
          <c:idx val="1"/>
          <c:order val="1"/>
          <c:tx>
            <c:strRef>
              <c:f>grafy!$D$1</c:f>
              <c:strCache>
                <c:ptCount val="1"/>
                <c:pt idx="0">
                  <c:v>Procento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5E8F-40BC-9529-6BA07393679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5E8F-40BC-9529-6BA07393679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5E8F-40BC-9529-6BA073936797}"/>
              </c:ext>
            </c:extLst>
          </c:dPt>
          <c:cat>
            <c:strRef>
              <c:f>grafy!$C$2:$C$4</c:f>
              <c:strCache>
                <c:ptCount val="3"/>
                <c:pt idx="0">
                  <c:v>A 80%</c:v>
                </c:pt>
                <c:pt idx="1">
                  <c:v>B 15%</c:v>
                </c:pt>
                <c:pt idx="2">
                  <c:v>C 5%</c:v>
                </c:pt>
              </c:strCache>
            </c:strRef>
          </c:cat>
          <c:val>
            <c:numRef>
              <c:f>grafy!$D$2:$D$4</c:f>
              <c:numCache>
                <c:formatCode>0%</c:formatCode>
                <c:ptCount val="3"/>
                <c:pt idx="0">
                  <c:v>0.8</c:v>
                </c:pt>
                <c:pt idx="1">
                  <c:v>0.15</c:v>
                </c:pt>
                <c:pt idx="2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5E8F-40BC-9529-6BA0739367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277777777777776E-2"/>
          <c:y val="0.21541492250471075"/>
          <c:w val="0.81388888888888888"/>
          <c:h val="0.57479461023425571"/>
        </c:manualLayout>
      </c:layout>
      <c:pie3DChart>
        <c:varyColors val="1"/>
        <c:ser>
          <c:idx val="0"/>
          <c:order val="0"/>
          <c:tx>
            <c:strRef>
              <c:f>grafy!$C$45</c:f>
              <c:strCache>
                <c:ptCount val="1"/>
                <c:pt idx="0">
                  <c:v>Procentuální podíl na celkovém počtu položek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CB5-4409-9CEA-45C99277EAEE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CB5-4409-9CEA-45C99277EAEE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CB5-4409-9CEA-45C99277EAEE}"/>
              </c:ext>
            </c:extLst>
          </c:dPt>
          <c:dLbls>
            <c:dLbl>
              <c:idx val="0"/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B5-4409-9CEA-45C99277EAEE}"/>
                </c:ext>
              </c:extLst>
            </c:dLbl>
            <c:dLbl>
              <c:idx val="1"/>
              <c:layout>
                <c:manualLayout>
                  <c:x val="-0.13803134408578124"/>
                  <c:y val="4.2854841096295809E-2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CB5-4409-9CEA-45C99277EAEE}"/>
                </c:ext>
              </c:extLst>
            </c:dLbl>
            <c:dLbl>
              <c:idx val="2"/>
              <c:layout>
                <c:manualLayout>
                  <c:x val="0.16308286719124832"/>
                  <c:y val="-0.12455419824737353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CB5-4409-9CEA-45C99277EAE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grafy!$B$46:$B$48</c:f>
              <c:strCache>
                <c:ptCount val="3"/>
                <c:pt idx="0">
                  <c:v>A 80%</c:v>
                </c:pt>
                <c:pt idx="1">
                  <c:v>B 15%</c:v>
                </c:pt>
                <c:pt idx="2">
                  <c:v>C 5%</c:v>
                </c:pt>
              </c:strCache>
            </c:strRef>
          </c:cat>
          <c:val>
            <c:numRef>
              <c:f>grafy!$C$46:$C$48</c:f>
              <c:numCache>
                <c:formatCode>0%</c:formatCode>
                <c:ptCount val="3"/>
                <c:pt idx="0">
                  <c:v>0.10471204188481675</c:v>
                </c:pt>
                <c:pt idx="1">
                  <c:v>0.21989528795811519</c:v>
                </c:pt>
                <c:pt idx="2">
                  <c:v>0.67539267015706805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CB5-4409-9CEA-45C99277EA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E87E-DEE3-46B6-A73C-E1950593A490}" type="datetimeFigureOut">
              <a:rPr lang="cs-CZ" smtClean="0"/>
              <a:t>19.06.2017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79384-82D5-44CF-BD16-82699EAE81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0580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E87E-DEE3-46B6-A73C-E1950593A490}" type="datetimeFigureOut">
              <a:rPr lang="cs-CZ" smtClean="0"/>
              <a:t>19.06.2017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79384-82D5-44CF-BD16-82699EAE81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0259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E87E-DEE3-46B6-A73C-E1950593A490}" type="datetimeFigureOut">
              <a:rPr lang="cs-CZ" smtClean="0"/>
              <a:t>19.06.2017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79384-82D5-44CF-BD16-82699EAE81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1241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E87E-DEE3-46B6-A73C-E1950593A490}" type="datetimeFigureOut">
              <a:rPr lang="cs-CZ" smtClean="0"/>
              <a:t>19.06.2017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79384-82D5-44CF-BD16-82699EAE81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1966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E87E-DEE3-46B6-A73C-E1950593A490}" type="datetimeFigureOut">
              <a:rPr lang="cs-CZ" smtClean="0"/>
              <a:t>19.06.2017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79384-82D5-44CF-BD16-82699EAE81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9891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E87E-DEE3-46B6-A73C-E1950593A490}" type="datetimeFigureOut">
              <a:rPr lang="cs-CZ" smtClean="0"/>
              <a:t>19.06.2017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79384-82D5-44CF-BD16-82699EAE81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488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E87E-DEE3-46B6-A73C-E1950593A490}" type="datetimeFigureOut">
              <a:rPr lang="cs-CZ" smtClean="0"/>
              <a:t>19.06.2017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79384-82D5-44CF-BD16-82699EAE81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3951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E87E-DEE3-46B6-A73C-E1950593A490}" type="datetimeFigureOut">
              <a:rPr lang="cs-CZ" smtClean="0"/>
              <a:t>19.06.2017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79384-82D5-44CF-BD16-82699EAE8148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5741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E87E-DEE3-46B6-A73C-E1950593A490}" type="datetimeFigureOut">
              <a:rPr lang="cs-CZ" smtClean="0"/>
              <a:t>19.06.2017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79384-82D5-44CF-BD16-82699EAE8148}" type="slidenum">
              <a:rPr lang="cs-CZ" smtClean="0"/>
              <a:t>‹#›</a:t>
            </a:fld>
            <a:endParaRPr lang="cs-C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009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E87E-DEE3-46B6-A73C-E1950593A490}" type="datetimeFigureOut">
              <a:rPr lang="cs-CZ" smtClean="0"/>
              <a:t>19.06.2017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79384-82D5-44CF-BD16-82699EAE81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96697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E87E-DEE3-46B6-A73C-E1950593A490}" type="datetimeFigureOut">
              <a:rPr lang="cs-CZ" smtClean="0"/>
              <a:t>19.06.2017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79384-82D5-44CF-BD16-82699EAE81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5074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E87E-DEE3-46B6-A73C-E1950593A490}" type="datetimeFigureOut">
              <a:rPr lang="cs-CZ" smtClean="0"/>
              <a:t>19.06.2017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79384-82D5-44CF-BD16-82699EAE81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58113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E87E-DEE3-46B6-A73C-E1950593A490}" type="datetimeFigureOut">
              <a:rPr lang="cs-CZ" smtClean="0"/>
              <a:t>19.06.2017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79384-82D5-44CF-BD16-82699EAE81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66383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E87E-DEE3-46B6-A73C-E1950593A490}" type="datetimeFigureOut">
              <a:rPr lang="cs-CZ" smtClean="0"/>
              <a:t>19.06.2017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79384-82D5-44CF-BD16-82699EAE81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263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E87E-DEE3-46B6-A73C-E1950593A490}" type="datetimeFigureOut">
              <a:rPr lang="cs-CZ" smtClean="0"/>
              <a:t>19.06.2017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79384-82D5-44CF-BD16-82699EAE81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40006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643A2E-B73D-40A6-B0AF-DDD954A41B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F4B82C6-56A6-437B-94D5-58B34A429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1B055C3-4E25-4F5E-886B-96486D136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E87E-DEE3-46B6-A73C-E1950593A490}" type="datetimeFigureOut">
              <a:rPr lang="cs-CZ" smtClean="0"/>
              <a:t>19.06.2017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0AA79EB-6E48-4BC9-A1DC-4BB30AA94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415B0DF-C96B-47A2-904E-2FB66C60D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79384-82D5-44CF-BD16-82699EAE81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10144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FD409C-D283-46D5-8117-59EB5E15B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E63BE42-DC6A-4B12-9410-EFDF742C6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0DD4EAE-E1AD-45B9-9F99-8E51DFB2A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E87E-DEE3-46B6-A73C-E1950593A490}" type="datetimeFigureOut">
              <a:rPr lang="cs-CZ" smtClean="0"/>
              <a:t>19.06.2017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C1B6D9A-E53A-402F-BBB7-6F91412A5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269FFDF-40A2-43DF-8CB3-E3993D3F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79384-82D5-44CF-BD16-82699EAE81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71880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702573-5FC6-4C84-ABCB-8AB93A308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7B4281F-6DB2-4182-9A0E-A465C8581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10DA4E8-B439-47C0-9D9B-34FCA2326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E87E-DEE3-46B6-A73C-E1950593A490}" type="datetimeFigureOut">
              <a:rPr lang="cs-CZ" smtClean="0"/>
              <a:t>19.06.2017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7E6C2D0-D231-4A6B-AC1C-23F96C0E7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44B7D9A-3EFF-46EF-820D-20F66EA1B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79384-82D5-44CF-BD16-82699EAE81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91278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5AA1F4-CED0-471B-84EB-DEB43B614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58F92BA-D971-49E7-A66A-CD02DA07A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C4B79DD-3D78-455B-B93B-D80086C9E5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21F9990-E863-43F9-BFED-1F30F3802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E87E-DEE3-46B6-A73C-E1950593A490}" type="datetimeFigureOut">
              <a:rPr lang="cs-CZ" smtClean="0"/>
              <a:t>19.06.2017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ECFA5CE-70D6-4D10-B5DF-39A58B8D7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DD9DD34-0F7F-4D25-8ECD-B4BA8D8EB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79384-82D5-44CF-BD16-82699EAE81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74210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7D6B43-D9A2-448C-A0EC-062F4EDB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F3CE76A-D1D0-41AF-BB92-192173C15D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3D9D77D-EF6B-4E0E-931E-7FE92BACDC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FD6B574-F79B-454D-A37F-91EEFE241D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74B26BAC-7178-4CC2-9CCF-70D4AAB444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6555255-2F4E-45B6-B941-2BB4073C3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E87E-DEE3-46B6-A73C-E1950593A490}" type="datetimeFigureOut">
              <a:rPr lang="cs-CZ" smtClean="0"/>
              <a:t>19.06.2017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62D6721-F6C6-4B5A-98A7-66A5B4026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578591A-190C-4801-BCF0-F7C574499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79384-82D5-44CF-BD16-82699EAE81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70928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E246F4-954B-406E-B47E-CCFACFE23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2638751-73CF-42EB-B5CA-2F064F934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E87E-DEE3-46B6-A73C-E1950593A490}" type="datetimeFigureOut">
              <a:rPr lang="cs-CZ" smtClean="0"/>
              <a:t>19.06.2017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12D3A90-79B6-47E0-B01A-3DC9054DF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A127000-C06A-48DC-A342-3B1564964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79384-82D5-44CF-BD16-82699EAE81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65759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06E0213-367A-4D84-B1D1-9C8F858F0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E87E-DEE3-46B6-A73C-E1950593A490}" type="datetimeFigureOut">
              <a:rPr lang="cs-CZ" smtClean="0"/>
              <a:t>19.06.2017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F7AE52F-8FCC-481E-B669-5A7C8894D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21B1503-1321-45A7-AFF6-AA9A910D9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79384-82D5-44CF-BD16-82699EAE81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1170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E87E-DEE3-46B6-A73C-E1950593A490}" type="datetimeFigureOut">
              <a:rPr lang="cs-CZ" smtClean="0"/>
              <a:t>19.06.2017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79384-82D5-44CF-BD16-82699EAE81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41059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0E9E83-FBD4-4A35-9FFE-3A0D5C18C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F06C60-3BBA-4FF2-A813-D9035CB69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B1A5D335-3DA9-4759-AE6F-2372A2471B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EC48D31-45AE-490B-B359-673725D00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E87E-DEE3-46B6-A73C-E1950593A490}" type="datetimeFigureOut">
              <a:rPr lang="cs-CZ" smtClean="0"/>
              <a:t>19.06.2017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D692C3E-C8C6-4A6C-8089-6DB947839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9675B34-52F1-4AE4-A660-1220C191C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79384-82D5-44CF-BD16-82699EAE81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07914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9205E2-6F2B-42A4-91CC-A7A8A95AD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13D5812-2756-43B2-A051-235CEECECC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16E0074-8EDB-4EEF-A6F6-EABD7A014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E80BF26-F7D4-448F-934A-45342EDCB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E87E-DEE3-46B6-A73C-E1950593A490}" type="datetimeFigureOut">
              <a:rPr lang="cs-CZ" smtClean="0"/>
              <a:t>19.06.2017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3046151-3C77-4FE1-903A-D27735A49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863F74C-D7C1-4041-89B1-7FCDFB746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79384-82D5-44CF-BD16-82699EAE81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36052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4E7A55-C457-4923-B819-997C778DF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5B0B2DB-5ACD-4916-86A2-B2D407E160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C8D5511-4C31-4F25-AFEB-958BC3F49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E87E-DEE3-46B6-A73C-E1950593A490}" type="datetimeFigureOut">
              <a:rPr lang="cs-CZ" smtClean="0"/>
              <a:t>19.06.2017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763875-586E-432E-B167-E80818E32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1BF8866-50BE-4E02-98FD-AA6F86F74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79384-82D5-44CF-BD16-82699EAE81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19862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CAC77B7-78D1-424F-AB2A-36668E6D00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F542A17-75D8-41C5-BE55-DC10878A9F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FFC91BE-6033-48C0-8FE9-54F151441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E87E-DEE3-46B6-A73C-E1950593A490}" type="datetimeFigureOut">
              <a:rPr lang="cs-CZ" smtClean="0"/>
              <a:t>19.06.2017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1BD0080-B0D0-4629-829A-2AEA80882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0151A5E-2B55-4D5A-BA29-9BEA011BF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79384-82D5-44CF-BD16-82699EAE81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306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E87E-DEE3-46B6-A73C-E1950593A490}" type="datetimeFigureOut">
              <a:rPr lang="cs-CZ" smtClean="0"/>
              <a:t>19.06.2017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79384-82D5-44CF-BD16-82699EAE81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747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E87E-DEE3-46B6-A73C-E1950593A490}" type="datetimeFigureOut">
              <a:rPr lang="cs-CZ" smtClean="0"/>
              <a:t>19.06.2017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79384-82D5-44CF-BD16-82699EAE8148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393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E87E-DEE3-46B6-A73C-E1950593A490}" type="datetimeFigureOut">
              <a:rPr lang="cs-CZ" smtClean="0"/>
              <a:t>19.06.2017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79384-82D5-44CF-BD16-82699EAE8148}" type="slidenum">
              <a:rPr lang="cs-CZ" smtClean="0"/>
              <a:t>‹#›</a:t>
            </a:fld>
            <a:endParaRPr lang="cs-C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338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E87E-DEE3-46B6-A73C-E1950593A490}" type="datetimeFigureOut">
              <a:rPr lang="cs-CZ" smtClean="0"/>
              <a:t>19.06.2017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79384-82D5-44CF-BD16-82699EAE81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7290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E87E-DEE3-46B6-A73C-E1950593A490}" type="datetimeFigureOut">
              <a:rPr lang="cs-CZ" smtClean="0"/>
              <a:t>19.06.2017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79384-82D5-44CF-BD16-82699EAE81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6656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E87E-DEE3-46B6-A73C-E1950593A490}" type="datetimeFigureOut">
              <a:rPr lang="cs-CZ" smtClean="0"/>
              <a:t>19.06.2017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79384-82D5-44CF-BD16-82699EAE81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804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7C80"/>
            </a:gs>
            <a:gs pos="74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756E87E-DEE3-46B6-A73C-E1950593A490}" type="datetimeFigureOut">
              <a:rPr lang="cs-CZ" smtClean="0"/>
              <a:t>19.06.2017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79384-82D5-44CF-BD16-82699EAE81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4628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7C80"/>
            </a:gs>
            <a:gs pos="74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756E87E-DEE3-46B6-A73C-E1950593A490}" type="datetimeFigureOut">
              <a:rPr lang="cs-CZ" smtClean="0"/>
              <a:t>19.06.2017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79384-82D5-44CF-BD16-82699EAE81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9266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>
            <a:extLst>
              <a:ext uri="{FF2B5EF4-FFF2-40B4-BE49-F238E27FC236}">
                <a16:creationId xmlns:a16="http://schemas.microsoft.com/office/drawing/2014/main" id="{C69A3741-67FE-4C38-A33B-789FD173D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57D108E-D1FE-4CE9-B412-0D1E94D8F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43C1239-5DB7-4A38-A29C-F7A3B438D2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6E87E-DEE3-46B6-A73C-E1950593A490}" type="datetimeFigureOut">
              <a:rPr lang="cs-CZ" smtClean="0"/>
              <a:t>19.06.2017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0B91B3-FE00-41F6-B5BE-B0F7508FBE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D19D079-A01C-462C-8E0F-EB9253BA45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79384-82D5-44CF-BD16-82699EAE81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987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D962F452-CA7B-4606-B877-3C8776C4C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4101" y="619989"/>
            <a:ext cx="50824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2000" b="1">
                <a:solidFill>
                  <a:schemeClr val="tx1">
                    <a:lumMod val="95000"/>
                  </a:schemeClr>
                </a:solidFill>
              </a:rPr>
              <a:t>Vysoká škola technická a ekonomická </a:t>
            </a:r>
          </a:p>
          <a:p>
            <a:pPr algn="ctr">
              <a:defRPr/>
            </a:pPr>
            <a:r>
              <a:rPr lang="cs-CZ" sz="2000" b="1">
                <a:solidFill>
                  <a:schemeClr val="tx1">
                    <a:lumMod val="95000"/>
                  </a:schemeClr>
                </a:solidFill>
              </a:rPr>
              <a:t>v Českých Budějovicích</a:t>
            </a:r>
          </a:p>
          <a:p>
            <a:pPr algn="ctr">
              <a:defRPr/>
            </a:pPr>
            <a:r>
              <a:rPr lang="cs-CZ" sz="2000" b="1">
                <a:solidFill>
                  <a:schemeClr val="tx1">
                    <a:lumMod val="95000"/>
                  </a:schemeClr>
                </a:solidFill>
              </a:rPr>
              <a:t>Ústav technicko-technologický</a:t>
            </a:r>
            <a:endParaRPr lang="cs-CZ" sz="2000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2A3CBCB-E808-42F9-9D72-57D4E878E5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572" y="2245948"/>
            <a:ext cx="10958732" cy="1655762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>
                <a:solidFill>
                  <a:schemeClr val="tx1"/>
                </a:solidFill>
              </a:rPr>
              <a:t>Racionalizace logistických procesů </a:t>
            </a:r>
          </a:p>
          <a:p>
            <a:pPr algn="ctr"/>
            <a:r>
              <a:rPr lang="cs-CZ" sz="4000" b="1" dirty="0">
                <a:solidFill>
                  <a:schemeClr val="tx1"/>
                </a:solidFill>
              </a:rPr>
              <a:t>ve společnosti </a:t>
            </a:r>
            <a:r>
              <a:rPr lang="cs-CZ" sz="4000" b="1" dirty="0" err="1">
                <a:solidFill>
                  <a:schemeClr val="tx1"/>
                </a:solidFill>
              </a:rPr>
              <a:t>Semikolon</a:t>
            </a:r>
            <a:r>
              <a:rPr lang="cs-CZ" sz="4000" b="1" dirty="0">
                <a:solidFill>
                  <a:schemeClr val="tx1"/>
                </a:solidFill>
              </a:rPr>
              <a:t> </a:t>
            </a:r>
            <a:r>
              <a:rPr lang="cs-CZ" sz="4000" b="1" dirty="0" err="1">
                <a:solidFill>
                  <a:schemeClr val="tx1"/>
                </a:solidFill>
              </a:rPr>
              <a:t>Bookbinders</a:t>
            </a:r>
            <a:r>
              <a:rPr lang="cs-CZ" sz="4000" b="1" dirty="0">
                <a:solidFill>
                  <a:schemeClr val="tx1"/>
                </a:solidFill>
              </a:rPr>
              <a:t> s.r.o. </a:t>
            </a:r>
          </a:p>
          <a:p>
            <a:pPr algn="ctr"/>
            <a:endParaRPr lang="cs-CZ" sz="4000" b="1" dirty="0">
              <a:solidFill>
                <a:schemeClr val="tx1"/>
              </a:solidFill>
            </a:endParaRPr>
          </a:p>
          <a:p>
            <a:pPr algn="l"/>
            <a:r>
              <a:rPr lang="cs-CZ" sz="2600" b="1" dirty="0">
                <a:solidFill>
                  <a:schemeClr val="tx1"/>
                </a:solidFill>
              </a:rPr>
              <a:t>Autor práce: Eva Bečvářová </a:t>
            </a:r>
          </a:p>
          <a:p>
            <a:pPr algn="l"/>
            <a:r>
              <a:rPr lang="cs-CZ" sz="2600" b="1" dirty="0">
                <a:solidFill>
                  <a:schemeClr val="tx1"/>
                </a:solidFill>
              </a:rPr>
              <a:t>Vedoucí práce: doc. Ing. Rudolf Kampf, Ph.D. </a:t>
            </a:r>
          </a:p>
          <a:p>
            <a:pPr algn="l"/>
            <a:r>
              <a:rPr lang="cs-CZ" sz="2600" b="1" dirty="0">
                <a:solidFill>
                  <a:schemeClr val="tx1"/>
                </a:solidFill>
              </a:rPr>
              <a:t>Oponent práce: Ing. Ondrej Stopka, PhD.</a:t>
            </a:r>
          </a:p>
          <a:p>
            <a:pPr algn="l"/>
            <a:r>
              <a:rPr lang="cs-CZ" sz="2600" b="1" dirty="0">
                <a:solidFill>
                  <a:schemeClr val="tx1"/>
                </a:solidFill>
              </a:rPr>
              <a:t>České Budějovice, duben 2017 </a:t>
            </a:r>
          </a:p>
          <a:p>
            <a:pPr algn="l"/>
            <a:endParaRPr lang="cs-CZ" sz="2000" b="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E244323-E22F-4AD5-86DF-9ECD7368B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7352" y="505590"/>
            <a:ext cx="119726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Obrázek 7" descr="C:\Users\Eva\AppData\Local\Microsoft\Windows\INetCache\Content.Word\logo.png">
            <a:extLst>
              <a:ext uri="{FF2B5EF4-FFF2-40B4-BE49-F238E27FC236}">
                <a16:creationId xmlns:a16="http://schemas.microsoft.com/office/drawing/2014/main" id="{1187B709-B7A6-4FFE-8B5A-8347BF49954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83" y="619989"/>
            <a:ext cx="3457575" cy="800100"/>
          </a:xfrm>
          <a:prstGeom prst="rect">
            <a:avLst/>
          </a:prstGeom>
          <a:gradFill>
            <a:gsLst>
              <a:gs pos="0">
                <a:srgbClr val="FF7C80"/>
              </a:gs>
              <a:gs pos="74000">
                <a:schemeClr val="bg1"/>
              </a:gs>
            </a:gsLst>
            <a:lin ang="5400000" scaled="1"/>
          </a:gra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8640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7FABF7-5435-4A83-A0BD-6868C3898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/>
              <a:t>Závěrečné shrnutí</a:t>
            </a:r>
            <a:endParaRPr lang="cs-CZ" sz="4000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EEA0FD4-BC4A-4939-B83C-17037F099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Návrh přehledně uspořádaného skladu materiálu</a:t>
            </a:r>
          </a:p>
          <a:p>
            <a:r>
              <a:rPr lang="cs-CZ"/>
              <a:t>Zrychlení a úspora času při vychystávání zboží do výroby </a:t>
            </a:r>
          </a:p>
          <a:p>
            <a:r>
              <a:rPr lang="cs-CZ"/>
              <a:t>Roční úspora finančních prostředků 35 231 Kč</a:t>
            </a:r>
          </a:p>
          <a:p>
            <a:r>
              <a:rPr lang="cs-CZ"/>
              <a:t>Lepší přístup k materiálu</a:t>
            </a:r>
          </a:p>
          <a:p>
            <a:r>
              <a:rPr lang="cs-CZ"/>
              <a:t>Přehledná evidence</a:t>
            </a:r>
          </a:p>
          <a:p>
            <a:r>
              <a:rPr lang="cs-CZ"/>
              <a:t>Ostatní přínosy</a:t>
            </a:r>
          </a:p>
          <a:p>
            <a:endParaRPr lang="cs-CZ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2997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D42708-3745-4ABE-A846-FBA5C24B5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Děkuji za pozornost</a:t>
            </a:r>
          </a:p>
        </p:txBody>
      </p:sp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4473318D-AD43-4F12-BD07-BA1F9AB45A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871" y="1930401"/>
            <a:ext cx="4762112" cy="3439886"/>
          </a:xfrm>
        </p:spPr>
      </p:pic>
    </p:spTree>
    <p:extLst>
      <p:ext uri="{BB962C8B-B14F-4D97-AF65-F5344CB8AC3E}">
        <p14:creationId xmlns:p14="http://schemas.microsoft.com/office/powerpoint/2010/main" val="2632018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78A7D6-56C3-447B-B0B8-324C7034E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Doplňující otázky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E72B1C3-2BF7-4A43-B205-14738308C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u="sng" dirty="0"/>
              <a:t>Vedoucí práce</a:t>
            </a:r>
          </a:p>
          <a:p>
            <a:r>
              <a:rPr lang="cs-CZ" dirty="0"/>
              <a:t>Bude Váš návrh ve ﬁrmě realizovaný?</a:t>
            </a:r>
          </a:p>
          <a:p>
            <a:r>
              <a:rPr lang="cs-CZ" dirty="0"/>
              <a:t>Zohlednila jste stavebně-technické hledisko (statika apod.) , tj. zda vaše návrhy půjde stavebně realizovat?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u="sng" dirty="0"/>
              <a:t>Oponent práce</a:t>
            </a:r>
          </a:p>
          <a:p>
            <a:r>
              <a:rPr lang="cs-CZ" dirty="0"/>
              <a:t>Můžete nastínit jak by ovlivnila (mohla ovlivnit) výsledky dosažené v BP aplikace metody XYZ? </a:t>
            </a:r>
          </a:p>
        </p:txBody>
      </p:sp>
    </p:spTree>
    <p:extLst>
      <p:ext uri="{BB962C8B-B14F-4D97-AF65-F5344CB8AC3E}">
        <p14:creationId xmlns:p14="http://schemas.microsoft.com/office/powerpoint/2010/main" val="405357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FB5E82-7DB4-4C48-91ED-89E8200A6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000" b="1" dirty="0">
                <a:ea typeface="ＭＳ Ｐゴシック" panose="020B0600070205080204" pitchFamily="34" charset="-128"/>
              </a:rPr>
              <a:t>Motivace a důvody k řešení daného problému</a:t>
            </a:r>
            <a:endParaRPr lang="cs-CZ" sz="4000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1477654-E6DC-477D-AB2C-027624E5B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Znalost dané problematiky</a:t>
            </a:r>
          </a:p>
          <a:p>
            <a:r>
              <a:rPr lang="cs-CZ" dirty="0"/>
              <a:t>Vlastní zájem na vyřešení nevyhovujícího současného stavu skladového hospodářství společnosti </a:t>
            </a:r>
            <a:r>
              <a:rPr lang="cs-CZ" dirty="0" err="1"/>
              <a:t>Semikolon</a:t>
            </a:r>
            <a:r>
              <a:rPr lang="cs-CZ" dirty="0"/>
              <a:t> </a:t>
            </a:r>
            <a:r>
              <a:rPr lang="cs-CZ" dirty="0" err="1"/>
              <a:t>Bookbinders</a:t>
            </a:r>
            <a:r>
              <a:rPr lang="cs-CZ" dirty="0"/>
              <a:t> s.r.o. </a:t>
            </a:r>
          </a:p>
          <a:p>
            <a:r>
              <a:rPr lang="cs-CZ" dirty="0"/>
              <a:t>Přístup k informacím</a:t>
            </a:r>
          </a:p>
          <a:p>
            <a:r>
              <a:rPr lang="cs-CZ" dirty="0"/>
              <a:t>Využití získaných znalostí v praxi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8943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FA90AD-1487-4F21-B5B0-0E27F5E45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Cíl práce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E4706C-A27E-477C-851D-0BE90B299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cs-CZ" dirty="0"/>
              <a:t>Cílem práce je na základě analýzy současného stavu, navrhnout funkční systém skladování, značení, manipulace a oběhu materiálu ve společnosti </a:t>
            </a:r>
            <a:r>
              <a:rPr lang="cs-CZ" dirty="0" err="1"/>
              <a:t>Semikolon</a:t>
            </a:r>
            <a:r>
              <a:rPr lang="cs-CZ" dirty="0"/>
              <a:t> </a:t>
            </a:r>
            <a:r>
              <a:rPr lang="cs-CZ" dirty="0" err="1"/>
              <a:t>Bookbinders</a:t>
            </a:r>
            <a:r>
              <a:rPr lang="cs-CZ" dirty="0"/>
              <a:t> s.r.o. </a:t>
            </a:r>
          </a:p>
        </p:txBody>
      </p:sp>
    </p:spTree>
    <p:extLst>
      <p:ext uri="{BB962C8B-B14F-4D97-AF65-F5344CB8AC3E}">
        <p14:creationId xmlns:p14="http://schemas.microsoft.com/office/powerpoint/2010/main" val="1547921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587FB5-901C-4066-B7EB-A49F411BE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Výzkumný problém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61E24DF-59AC-488F-9A9C-2F9225A03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00455"/>
          </a:xfrm>
        </p:spPr>
        <p:txBody>
          <a:bodyPr/>
          <a:lstStyle/>
          <a:p>
            <a:r>
              <a:rPr lang="cs-CZ" dirty="0"/>
              <a:t>Zda dosáhneme aplikací metody ABC zefektivnění skladové logistiky této společnosti.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1064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1C8A96-86EE-4934-9874-0F38AE27E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Metodika práce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DF97373-A305-438D-8D8D-17E52C08F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Metoda sběru dat a následné zpracování</a:t>
            </a:r>
          </a:p>
          <a:p>
            <a:r>
              <a:rPr lang="cs-CZ" dirty="0"/>
              <a:t>ABC metoda</a:t>
            </a:r>
          </a:p>
        </p:txBody>
      </p:sp>
      <p:graphicFrame>
        <p:nvGraphicFramePr>
          <p:cNvPr id="4" name="Chart 2">
            <a:extLst>
              <a:ext uri="{FF2B5EF4-FFF2-40B4-BE49-F238E27FC236}">
                <a16:creationId xmlns:a16="http://schemas.microsoft.com/office/drawing/2014/main" id="{CABC1D3B-683C-48B8-892A-84B0E4138E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24224"/>
              </p:ext>
            </p:extLst>
          </p:nvPr>
        </p:nvGraphicFramePr>
        <p:xfrm>
          <a:off x="3995713" y="2761687"/>
          <a:ext cx="3713382" cy="3418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35676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A3F485-FC9C-4AB9-9813-B0D6E6807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Společnost </a:t>
            </a:r>
            <a:r>
              <a:rPr lang="cs-CZ" sz="4000" b="1" dirty="0" err="1"/>
              <a:t>Semikolon</a:t>
            </a:r>
            <a:r>
              <a:rPr lang="cs-CZ" sz="4000" b="1" dirty="0"/>
              <a:t> </a:t>
            </a:r>
            <a:r>
              <a:rPr lang="cs-CZ" sz="4000" b="1" dirty="0" err="1"/>
              <a:t>Bookbinders</a:t>
            </a:r>
            <a:r>
              <a:rPr lang="cs-CZ" sz="4000" b="1" dirty="0"/>
              <a:t> s.r.o.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475C67C-2081-4C3E-AFB7-7420DE224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27" y="1828800"/>
            <a:ext cx="10515600" cy="1674055"/>
          </a:xfrm>
        </p:spPr>
        <p:txBody>
          <a:bodyPr/>
          <a:lstStyle/>
          <a:p>
            <a:r>
              <a:rPr lang="cs-CZ" dirty="0"/>
              <a:t>Představení společnosti</a:t>
            </a:r>
          </a:p>
          <a:p>
            <a:r>
              <a:rPr lang="cs-CZ" dirty="0"/>
              <a:t>Logistické procesy ve společnosti</a:t>
            </a:r>
          </a:p>
          <a:p>
            <a:r>
              <a:rPr lang="cs-CZ" dirty="0"/>
              <a:t>Současný stav skladu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 descr="C:\Users\Eva\AppData\Local\Microsoft\Windows\INetCache\Content.Word\IMG_20170228_112952.jpg">
            <a:extLst>
              <a:ext uri="{FF2B5EF4-FFF2-40B4-BE49-F238E27FC236}">
                <a16:creationId xmlns:a16="http://schemas.microsoft.com/office/drawing/2014/main" id="{6C877D4E-9441-45E3-A37E-3DA9B770CC5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727" y="3502854"/>
            <a:ext cx="3636000" cy="2942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C:\Users\Eva\AppData\Local\Microsoft\Windows\INetCache\Content.Word\IMG_20170228_114216.jpg">
            <a:extLst>
              <a:ext uri="{FF2B5EF4-FFF2-40B4-BE49-F238E27FC236}">
                <a16:creationId xmlns:a16="http://schemas.microsoft.com/office/drawing/2014/main" id="{4D35AD56-70BA-4307-B36D-B7DC9C1AC68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829" y="3502854"/>
            <a:ext cx="3636000" cy="2942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C:\Users\Eva\AppData\Local\Microsoft\Windows\INetCache\Content.Word\IMG_20170228_114717.jpg">
            <a:extLst>
              <a:ext uri="{FF2B5EF4-FFF2-40B4-BE49-F238E27FC236}">
                <a16:creationId xmlns:a16="http://schemas.microsoft.com/office/drawing/2014/main" id="{8EA9CD4A-EF4B-40CC-ADEC-BE5EE942845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25" y="3502854"/>
            <a:ext cx="3636000" cy="2942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 descr="C:\Users\Eva\AppData\Local\Microsoft\Windows\INetCache\Content.Word\logo.png">
            <a:extLst>
              <a:ext uri="{FF2B5EF4-FFF2-40B4-BE49-F238E27FC236}">
                <a16:creationId xmlns:a16="http://schemas.microsoft.com/office/drawing/2014/main" id="{42A28D94-0CDC-488B-819B-B24A33A2664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561" y="1598115"/>
            <a:ext cx="5022166" cy="12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8753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5F7F7C-CBD5-4076-A108-C8DEF948292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764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dirty="0"/>
              <a:t>Výsledky ABC analýzy </a:t>
            </a:r>
          </a:p>
        </p:txBody>
      </p:sp>
      <p:graphicFrame>
        <p:nvGraphicFramePr>
          <p:cNvPr id="5" name="Chart 1">
            <a:extLst>
              <a:ext uri="{FF2B5EF4-FFF2-40B4-BE49-F238E27FC236}">
                <a16:creationId xmlns:a16="http://schemas.microsoft.com/office/drawing/2014/main" id="{68F269DF-668B-4651-9E7E-1419F5C739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76934"/>
              </p:ext>
            </p:extLst>
          </p:nvPr>
        </p:nvGraphicFramePr>
        <p:xfrm>
          <a:off x="1491175" y="1828799"/>
          <a:ext cx="4037428" cy="3418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3">
            <a:extLst>
              <a:ext uri="{FF2B5EF4-FFF2-40B4-BE49-F238E27FC236}">
                <a16:creationId xmlns:a16="http://schemas.microsoft.com/office/drawing/2014/main" id="{48EB650A-7D75-45CE-9DD4-FB920001CF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5019062"/>
              </p:ext>
            </p:extLst>
          </p:nvPr>
        </p:nvGraphicFramePr>
        <p:xfrm>
          <a:off x="6780627" y="1828799"/>
          <a:ext cx="3806375" cy="3418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38921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9A4194-25D5-4D3A-83AE-13E414C29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Sklad před optimalizací</a:t>
            </a:r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35E20EF0-C945-42E4-B651-FCECAC8476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864" t="31360" r="16697" b="32108"/>
          <a:stretch/>
        </p:blipFill>
        <p:spPr>
          <a:xfrm>
            <a:off x="515527" y="1465943"/>
            <a:ext cx="11299504" cy="506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03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FE59B9-4FAB-4446-9DAD-AA3926B1C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Sklad po optimalizaci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3060AC93-B9B7-4176-AA09-738F7EFDB0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748" t="38026" r="23532" b="28952"/>
          <a:stretch/>
        </p:blipFill>
        <p:spPr>
          <a:xfrm>
            <a:off x="319314" y="1553028"/>
            <a:ext cx="11495315" cy="494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69723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Vlastní 13">
      <a:dk1>
        <a:sysClr val="windowText" lastClr="000000"/>
      </a:dk1>
      <a:lt1>
        <a:sysClr val="window" lastClr="FFFFFF"/>
      </a:lt1>
      <a:dk2>
        <a:srgbClr val="44546A"/>
      </a:dk2>
      <a:lt2>
        <a:srgbClr val="000000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TM02900720[[fn=Integrál]]</Template>
  <TotalTime>10703</TotalTime>
  <Words>269</Words>
  <Application>Microsoft Office PowerPoint</Application>
  <PresentationFormat>Širokoúhlá obrazovka</PresentationFormat>
  <Paragraphs>51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12</vt:i4>
      </vt:variant>
    </vt:vector>
  </HeadingPairs>
  <TitlesOfParts>
    <vt:vector size="20" baseType="lpstr">
      <vt:lpstr>ＭＳ Ｐゴシック</vt:lpstr>
      <vt:lpstr>Arial</vt:lpstr>
      <vt:lpstr>Calibri</vt:lpstr>
      <vt:lpstr>Calibri Light</vt:lpstr>
      <vt:lpstr>Wingdings 2</vt:lpstr>
      <vt:lpstr>HDOfficeLightV0</vt:lpstr>
      <vt:lpstr>1_HDOfficeLightV0</vt:lpstr>
      <vt:lpstr>Motiv Office</vt:lpstr>
      <vt:lpstr>Vysoká škola technická a ekonomická  v Českých Budějovicích Ústav technicko-technologický</vt:lpstr>
      <vt:lpstr>Motivace a důvody k řešení daného problému</vt:lpstr>
      <vt:lpstr>Cíl práce</vt:lpstr>
      <vt:lpstr>Výzkumný problém</vt:lpstr>
      <vt:lpstr>Metodika práce</vt:lpstr>
      <vt:lpstr>Společnost Semikolon Bookbinders s.r.o.</vt:lpstr>
      <vt:lpstr>Výsledky ABC analýzy </vt:lpstr>
      <vt:lpstr>Sklad před optimalizací</vt:lpstr>
      <vt:lpstr>Sklad po optimalizaci</vt:lpstr>
      <vt:lpstr>Závěrečné shrnutí</vt:lpstr>
      <vt:lpstr>Děkuji za pozornost</vt:lpstr>
      <vt:lpstr>Doplňující otázky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Eva</dc:creator>
  <cp:lastModifiedBy>Eva</cp:lastModifiedBy>
  <cp:revision>48</cp:revision>
  <dcterms:created xsi:type="dcterms:W3CDTF">2017-06-12T10:39:31Z</dcterms:created>
  <dcterms:modified xsi:type="dcterms:W3CDTF">2017-06-20T19:05:41Z</dcterms:modified>
</cp:coreProperties>
</file>