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1F90AE-D7CE-4CFD-A6FA-115E341C518B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883870-5B49-41B4-8D21-E58365B4414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80916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Použití CNG jako alternativa ve vozidlovém parku vybrané společnosti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175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/>
              <a:t>Autor práce: </a:t>
            </a:r>
            <a:r>
              <a:rPr lang="cs-CZ" dirty="0" smtClean="0"/>
              <a:t>Jakub Baštář</a:t>
            </a:r>
          </a:p>
          <a:p>
            <a:pPr algn="l"/>
            <a:r>
              <a:rPr lang="cs-CZ" dirty="0" smtClean="0"/>
              <a:t>Vedoucí </a:t>
            </a:r>
            <a:r>
              <a:rPr lang="cs-CZ" dirty="0"/>
              <a:t>práce: Ing. Ladislav Bartuška </a:t>
            </a:r>
            <a:endParaRPr lang="cs-CZ" dirty="0" smtClean="0"/>
          </a:p>
          <a:p>
            <a:pPr algn="l"/>
            <a:r>
              <a:rPr lang="cs-CZ" dirty="0" smtClean="0"/>
              <a:t>Oponent </a:t>
            </a:r>
            <a:r>
              <a:rPr lang="cs-CZ" dirty="0"/>
              <a:t>práce: doc. Ing. Rudolf Kampf, Ph.D. 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1" t="10710" r="35098" b="10370"/>
          <a:stretch/>
        </p:blipFill>
        <p:spPr bwMode="auto">
          <a:xfrm>
            <a:off x="6804248" y="1556792"/>
            <a:ext cx="1953479" cy="2307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787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úspora provozních nákladů </a:t>
            </a:r>
          </a:p>
          <a:p>
            <a:pPr lvl="1"/>
            <a:r>
              <a:rPr lang="cs-CZ" dirty="0" smtClean="0"/>
              <a:t>3.174.986,26 Kč</a:t>
            </a:r>
          </a:p>
          <a:p>
            <a:pPr lvl="1"/>
            <a:r>
              <a:rPr lang="cs-CZ" dirty="0" smtClean="0"/>
              <a:t>56%</a:t>
            </a:r>
          </a:p>
          <a:p>
            <a:endParaRPr lang="cs-CZ" dirty="0"/>
          </a:p>
          <a:p>
            <a:r>
              <a:rPr lang="cs-CZ" dirty="0" smtClean="0"/>
              <a:t>Návratnost investic 11,7 let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Dosažené výsledky a přínos práce</a:t>
            </a:r>
          </a:p>
        </p:txBody>
      </p:sp>
    </p:spTree>
    <p:extLst>
      <p:ext uri="{BB962C8B-B14F-4D97-AF65-F5344CB8AC3E}">
        <p14:creationId xmlns:p14="http://schemas.microsoft.com/office/powerpoint/2010/main" val="74024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Baštář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969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Zohlednil jste ve svých propočtech rovněž i dostupnost čerpacích stanic s CNG, možnost zakoupení plnící stanice přímo do společnosti nebo jiné aspekty mající vliv na výši počátečních a provozních investic?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Doplňte </a:t>
            </a:r>
            <a:r>
              <a:rPr lang="cs-CZ" dirty="0"/>
              <a:t>seznam alternativních paliv o jiné nové trendy ve světě v oblastech pohonu vozidel, uveďte příklady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Doplňující otázky vedoucího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1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</a:t>
            </a:r>
            <a:r>
              <a:rPr lang="cs-CZ" dirty="0"/>
              <a:t>rámci zpracování BP jste uvažoval i s možností aplikace dalších alternativních zdrojů pohonu?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straně 5 autor uvádí: ”První zmínky o plynových motorech pocházejí z Německa, kde roku 1869 vznikla továrna v Kolíně a pokoušeli se o rozvoj </a:t>
            </a:r>
            <a:r>
              <a:rPr lang="cs-CZ" dirty="0" err="1"/>
              <a:t>čtyřkontaktního</a:t>
            </a:r>
            <a:r>
              <a:rPr lang="cs-CZ" dirty="0"/>
              <a:t> motoru.” Poprosím autora o objasnění pojmu ”</a:t>
            </a:r>
            <a:r>
              <a:rPr lang="cs-CZ" dirty="0" err="1"/>
              <a:t>čtyřkontaktní</a:t>
            </a:r>
            <a:r>
              <a:rPr lang="cs-CZ" dirty="0"/>
              <a:t> motor.” </a:t>
            </a:r>
          </a:p>
          <a:p>
            <a:r>
              <a:rPr lang="cs-CZ" dirty="0" smtClean="0"/>
              <a:t>Obr</a:t>
            </a:r>
            <a:r>
              <a:rPr lang="cs-CZ" dirty="0"/>
              <a:t>. 4 autor nedokázal zpracovat </a:t>
            </a:r>
            <a:r>
              <a:rPr lang="cs-CZ" dirty="0" smtClean="0"/>
              <a:t>samostatně?</a:t>
            </a:r>
          </a:p>
          <a:p>
            <a:r>
              <a:rPr lang="cs-CZ" dirty="0" smtClean="0"/>
              <a:t>Poprosím </a:t>
            </a:r>
            <a:r>
              <a:rPr lang="cs-CZ" dirty="0"/>
              <a:t>autora o objasnění pojmu ”požívání spalo” ve větě: ”Při požívání spalo CNG je nejvyužívanější metoda přímého vstřikování” na str. 13. </a:t>
            </a:r>
          </a:p>
          <a:p>
            <a:r>
              <a:rPr lang="cs-CZ" dirty="0" smtClean="0"/>
              <a:t>Poprosím </a:t>
            </a:r>
            <a:r>
              <a:rPr lang="cs-CZ" dirty="0"/>
              <a:t>autora o objasnění používaných pojmů ”benzínový a naftový motor”.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 oponenta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29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cs-CZ" b="1" dirty="0" smtClean="0"/>
              <a:t>Přístup </a:t>
            </a:r>
            <a:r>
              <a:rPr lang="cs-CZ" b="1" dirty="0"/>
              <a:t>k informacím z prostředí firmy </a:t>
            </a:r>
          </a:p>
          <a:p>
            <a:pPr>
              <a:lnSpc>
                <a:spcPct val="250000"/>
              </a:lnSpc>
            </a:pPr>
            <a:r>
              <a:rPr lang="cs-CZ" b="1" dirty="0" smtClean="0"/>
              <a:t>Možnost </a:t>
            </a:r>
            <a:r>
              <a:rPr lang="cs-CZ" b="1" dirty="0"/>
              <a:t>využití získaných znalostí v praxi </a:t>
            </a:r>
            <a:endParaRPr lang="cs-CZ" b="1" dirty="0" smtClean="0"/>
          </a:p>
          <a:p>
            <a:pPr>
              <a:lnSpc>
                <a:spcPct val="250000"/>
              </a:lnSpc>
            </a:pPr>
            <a:r>
              <a:rPr lang="cs-CZ" b="1" dirty="0" smtClean="0"/>
              <a:t>Atraktivita tématu</a:t>
            </a:r>
          </a:p>
          <a:p>
            <a:pPr>
              <a:lnSpc>
                <a:spcPct val="250000"/>
              </a:lnSpc>
            </a:pPr>
            <a:r>
              <a:rPr lang="cs-CZ" b="1" dirty="0"/>
              <a:t>Ochrana </a:t>
            </a:r>
            <a:r>
              <a:rPr lang="cs-CZ" b="1" dirty="0"/>
              <a:t>životního prostředí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 k výběru tématu </a:t>
            </a:r>
          </a:p>
        </p:txBody>
      </p:sp>
    </p:spTree>
    <p:extLst>
      <p:ext uri="{BB962C8B-B14F-4D97-AF65-F5344CB8AC3E}">
        <p14:creationId xmlns:p14="http://schemas.microsoft.com/office/powerpoint/2010/main" val="169104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této bakalářské práce je provést pro vybranou společnost </a:t>
            </a:r>
            <a:r>
              <a:rPr lang="cs-CZ" dirty="0" smtClean="0"/>
              <a:t>provozně-technologickou </a:t>
            </a:r>
            <a:r>
              <a:rPr lang="cs-CZ" dirty="0"/>
              <a:t>analýzu potencionálního využití vozidel na stlačený zemní plyn (CNG). 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tímto účelem byla vybrána společnost PRVNÍ CHODSKÁ s.r.o., která má rozsáhlý vozidlový park, zejména osobních automobilů.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1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/>
              <a:t>Obchodní </a:t>
            </a:r>
            <a:r>
              <a:rPr lang="cs-CZ" b="1" dirty="0"/>
              <a:t>firma: </a:t>
            </a:r>
            <a:r>
              <a:rPr lang="cs-CZ" dirty="0"/>
              <a:t>PRVNÍ CHODSKÁ </a:t>
            </a:r>
            <a:r>
              <a:rPr lang="cs-CZ" dirty="0" smtClean="0"/>
              <a:t>s.r.o.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Sídlo firmy: </a:t>
            </a:r>
            <a:r>
              <a:rPr lang="cs-CZ" dirty="0" smtClean="0"/>
              <a:t>Domažlice</a:t>
            </a:r>
          </a:p>
          <a:p>
            <a:pPr>
              <a:lnSpc>
                <a:spcPct val="150000"/>
              </a:lnSpc>
            </a:pPr>
            <a:r>
              <a:rPr lang="cs-CZ" b="1" dirty="0"/>
              <a:t>Z</a:t>
            </a:r>
            <a:r>
              <a:rPr lang="cs-CZ" b="1" dirty="0" smtClean="0"/>
              <a:t>aměření: </a:t>
            </a:r>
            <a:r>
              <a:rPr lang="cs-CZ" dirty="0" smtClean="0"/>
              <a:t>provozuje </a:t>
            </a:r>
            <a:r>
              <a:rPr lang="cs-CZ" dirty="0"/>
              <a:t>síť specializovaných prodejen střešních materiálů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V</a:t>
            </a:r>
            <a:r>
              <a:rPr lang="cs-CZ" b="1" dirty="0" smtClean="0"/>
              <a:t>ozový park: </a:t>
            </a:r>
            <a:r>
              <a:rPr lang="cs-CZ" dirty="0" smtClean="0"/>
              <a:t>	113 osobních automobilů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61 vozů se vznětovým motorem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32 vozů se zážehovým motorem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8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29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Provedení ekonomické a provozovně technické analýzy výměny </a:t>
            </a:r>
            <a:r>
              <a:rPr lang="cs-CZ" dirty="0"/>
              <a:t>v</a:t>
            </a:r>
            <a:r>
              <a:rPr lang="cs-CZ" dirty="0" smtClean="0"/>
              <a:t>ozového parku společnosti</a:t>
            </a:r>
          </a:p>
          <a:p>
            <a:endParaRPr lang="cs-CZ" dirty="0" smtClean="0"/>
          </a:p>
          <a:p>
            <a:r>
              <a:rPr lang="cs-CZ" dirty="0" smtClean="0"/>
              <a:t>Srovnání bylo provedeno pomocí technických parametrů a ekonomických </a:t>
            </a:r>
            <a:r>
              <a:rPr lang="cs-CZ" dirty="0"/>
              <a:t>ukazatelů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/>
              <a:t>výsledku </a:t>
            </a:r>
            <a:r>
              <a:rPr lang="cs-CZ" dirty="0" smtClean="0"/>
              <a:t>bude </a:t>
            </a:r>
            <a:r>
              <a:rPr lang="cs-CZ" dirty="0"/>
              <a:t>patrné případné úspory a výhodnost této výměny.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01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Analýza dokumentů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Řízené rozhovory</a:t>
            </a:r>
          </a:p>
          <a:p>
            <a:pPr>
              <a:lnSpc>
                <a:spcPct val="150000"/>
              </a:lnSpc>
            </a:pPr>
            <a:r>
              <a:rPr lang="cs-CZ" dirty="0"/>
              <a:t>Komparace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Indukce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Syntéza</a:t>
            </a:r>
          </a:p>
          <a:p>
            <a:pPr>
              <a:lnSpc>
                <a:spcPct val="150000"/>
              </a:lnSpc>
            </a:pPr>
            <a:r>
              <a:rPr lang="cs-CZ" dirty="0"/>
              <a:t>Analýza časových řad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</p:spTree>
    <p:extLst>
      <p:ext uri="{BB962C8B-B14F-4D97-AF65-F5344CB8AC3E}">
        <p14:creationId xmlns:p14="http://schemas.microsoft.com/office/powerpoint/2010/main" val="255204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Třída B - Malá </a:t>
            </a:r>
            <a:r>
              <a:rPr lang="cs-CZ" b="1" dirty="0" smtClean="0"/>
              <a:t>vozidla</a:t>
            </a:r>
          </a:p>
          <a:p>
            <a:pPr lvl="1"/>
            <a:r>
              <a:rPr lang="cs-CZ" dirty="0"/>
              <a:t>Ford </a:t>
            </a:r>
            <a:r>
              <a:rPr lang="cs-CZ" dirty="0" err="1"/>
              <a:t>F</a:t>
            </a:r>
            <a:r>
              <a:rPr lang="cs-CZ" dirty="0" err="1"/>
              <a:t>usion</a:t>
            </a:r>
            <a:r>
              <a:rPr lang="cs-CZ" dirty="0"/>
              <a:t>, Škoda Fabia – současné vozy</a:t>
            </a:r>
          </a:p>
          <a:p>
            <a:pPr lvl="1"/>
            <a:r>
              <a:rPr lang="cs-CZ" dirty="0"/>
              <a:t>Fiat </a:t>
            </a:r>
            <a:r>
              <a:rPr lang="cs-CZ" dirty="0" err="1"/>
              <a:t>Punto</a:t>
            </a:r>
            <a:r>
              <a:rPr lang="cs-CZ" dirty="0"/>
              <a:t> – navrhované vozy</a:t>
            </a:r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/>
              <a:t>Nižší střední třída </a:t>
            </a:r>
            <a:r>
              <a:rPr lang="cs-CZ" b="1" dirty="0" smtClean="0"/>
              <a:t>vozidel</a:t>
            </a:r>
          </a:p>
          <a:p>
            <a:pPr lvl="1"/>
            <a:r>
              <a:rPr lang="cs-CZ" dirty="0" smtClean="0"/>
              <a:t>Škoda Octavia TDI – současné vozy</a:t>
            </a:r>
          </a:p>
          <a:p>
            <a:pPr lvl="1"/>
            <a:r>
              <a:rPr lang="cs-CZ" dirty="0" smtClean="0"/>
              <a:t>Škoda Octavia G-tec, TDI – navrhované vozy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Možnosti zavedení CNG do vozidlového parku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03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Dosažené výsledky a přínos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Použité ukazatele u současného vozového parku:</a:t>
            </a:r>
          </a:p>
          <a:p>
            <a:pPr lvl="1"/>
            <a:r>
              <a:rPr lang="cs-CZ" dirty="0" smtClean="0"/>
              <a:t>průměrná spotřeba </a:t>
            </a:r>
          </a:p>
          <a:p>
            <a:pPr lvl="1"/>
            <a:r>
              <a:rPr lang="cs-CZ" dirty="0" smtClean="0"/>
              <a:t>jízdním výkon</a:t>
            </a:r>
          </a:p>
          <a:p>
            <a:pPr lvl="1"/>
            <a:r>
              <a:rPr lang="cs-CZ" dirty="0" smtClean="0"/>
              <a:t>silniční daň</a:t>
            </a:r>
          </a:p>
          <a:p>
            <a:pPr lvl="1"/>
            <a:r>
              <a:rPr lang="cs-CZ" dirty="0" smtClean="0"/>
              <a:t>povinné ručení</a:t>
            </a:r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rok používání všech 93 vozů a vychází na 5.663836,60Kč.</a:t>
            </a:r>
            <a:r>
              <a:rPr lang="cs-CZ" dirty="0" smtClean="0"/>
              <a:t> 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99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Použité ukazatele </a:t>
            </a:r>
            <a:r>
              <a:rPr lang="cs-CZ" dirty="0" smtClean="0"/>
              <a:t>:</a:t>
            </a:r>
            <a:endParaRPr lang="cs-CZ" dirty="0"/>
          </a:p>
          <a:p>
            <a:pPr lvl="1"/>
            <a:r>
              <a:rPr lang="cs-CZ" dirty="0"/>
              <a:t>průměrná spotřeba </a:t>
            </a:r>
          </a:p>
          <a:p>
            <a:pPr lvl="1"/>
            <a:r>
              <a:rPr lang="cs-CZ" dirty="0"/>
              <a:t>jízdním výkon</a:t>
            </a:r>
          </a:p>
          <a:p>
            <a:pPr lvl="1"/>
            <a:r>
              <a:rPr lang="cs-CZ" dirty="0"/>
              <a:t>silniční daň</a:t>
            </a:r>
          </a:p>
          <a:p>
            <a:pPr lvl="1"/>
            <a:r>
              <a:rPr lang="cs-CZ" dirty="0"/>
              <a:t>povinné ručení</a:t>
            </a:r>
          </a:p>
          <a:p>
            <a:endParaRPr lang="cs-CZ" dirty="0" smtClean="0"/>
          </a:p>
          <a:p>
            <a:r>
              <a:rPr lang="cs-CZ" dirty="0" smtClean="0"/>
              <a:t>Celkové průměrné náklady za </a:t>
            </a:r>
            <a:r>
              <a:rPr lang="cs-CZ" dirty="0"/>
              <a:t>rok používání </a:t>
            </a:r>
            <a:r>
              <a:rPr lang="cs-CZ" dirty="0" smtClean="0"/>
              <a:t>současných vozů </a:t>
            </a:r>
            <a:r>
              <a:rPr lang="cs-CZ" dirty="0"/>
              <a:t>a vychází </a:t>
            </a:r>
            <a:r>
              <a:rPr lang="cs-CZ" dirty="0" smtClean="0"/>
              <a:t>na 5.663836,-Kč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Celkové </a:t>
            </a:r>
            <a:r>
              <a:rPr lang="cs-CZ" dirty="0"/>
              <a:t>průměrné náklady za rok používání </a:t>
            </a:r>
            <a:r>
              <a:rPr lang="cs-CZ" dirty="0" smtClean="0"/>
              <a:t>vozů na CNG a </a:t>
            </a:r>
            <a:r>
              <a:rPr lang="cs-CZ" dirty="0"/>
              <a:t>vychází na</a:t>
            </a:r>
            <a:r>
              <a:rPr lang="cs-CZ" dirty="0" smtClean="0"/>
              <a:t> </a:t>
            </a:r>
            <a:r>
              <a:rPr lang="cs-CZ" dirty="0"/>
              <a:t>2.488.850,34 Kč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Dosažené výsledky a přínos práce</a:t>
            </a:r>
          </a:p>
        </p:txBody>
      </p:sp>
    </p:spTree>
    <p:extLst>
      <p:ext uri="{BB962C8B-B14F-4D97-AF65-F5344CB8AC3E}">
        <p14:creationId xmlns:p14="http://schemas.microsoft.com/office/powerpoint/2010/main" val="1692866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469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Použití CNG jako alternativa ve vozidlovém parku vybrané společnosti </vt:lpstr>
      <vt:lpstr>Motiv k výběru tématu </vt:lpstr>
      <vt:lpstr>Cíl práce</vt:lpstr>
      <vt:lpstr>Představení společnosti</vt:lpstr>
      <vt:lpstr>Výzkumný problém</vt:lpstr>
      <vt:lpstr>Použité metody</vt:lpstr>
      <vt:lpstr>Možnosti zavedení CNG do vozidlového parku</vt:lpstr>
      <vt:lpstr>Dosažené výsledky a přínos práce</vt:lpstr>
      <vt:lpstr>Dosažené výsledky a přínos práce</vt:lpstr>
      <vt:lpstr>Dosažené výsledky a přínos práce</vt:lpstr>
      <vt:lpstr>DĚKUJI ZA POZORNOST</vt:lpstr>
      <vt:lpstr>Doplňující otázky vedoucího práce</vt:lpstr>
      <vt:lpstr>Doplňující otázky oponenta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Použití CNG jako alternativa ve vozidlovém parku vybrané společnosti</dc:title>
  <dc:creator>Nase</dc:creator>
  <cp:lastModifiedBy>Nase</cp:lastModifiedBy>
  <cp:revision>6</cp:revision>
  <dcterms:created xsi:type="dcterms:W3CDTF">2017-06-21T20:54:36Z</dcterms:created>
  <dcterms:modified xsi:type="dcterms:W3CDTF">2017-06-21T21:58:10Z</dcterms:modified>
</cp:coreProperties>
</file>