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4" r:id="rId6"/>
    <p:sldId id="261"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84" y="76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Kliknutím lze upravit styly předlohy textu.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Kliknutím lze upravit styly předlohy textu.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6/15/2017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Prezentace bakalářské práce</a:t>
            </a:r>
            <a:endParaRPr lang="cs-CZ" dirty="0"/>
          </a:p>
        </p:txBody>
      </p:sp>
      <p:sp>
        <p:nvSpPr>
          <p:cNvPr id="3" name="Zástupný symbol pro obsah 2"/>
          <p:cNvSpPr>
            <a:spLocks noGrp="1"/>
          </p:cNvSpPr>
          <p:nvPr>
            <p:ph idx="1"/>
          </p:nvPr>
        </p:nvSpPr>
        <p:spPr>
          <a:xfrm>
            <a:off x="6751769" y="5217016"/>
            <a:ext cx="5251341" cy="1158025"/>
          </a:xfrm>
        </p:spPr>
        <p:txBody>
          <a:bodyPr/>
          <a:lstStyle/>
          <a:p>
            <a:pPr marL="0" indent="0">
              <a:buNone/>
            </a:pPr>
            <a:r>
              <a:rPr lang="cs-CZ" b="1" dirty="0"/>
              <a:t>Autor bakalářské práce:	</a:t>
            </a:r>
            <a:r>
              <a:rPr lang="cs-CZ" dirty="0"/>
              <a:t>Marek Hučík</a:t>
            </a:r>
          </a:p>
          <a:p>
            <a:pPr marL="0" indent="0">
              <a:buNone/>
            </a:pPr>
            <a:endParaRPr lang="cs-CZ" dirty="0"/>
          </a:p>
        </p:txBody>
      </p:sp>
      <p:sp>
        <p:nvSpPr>
          <p:cNvPr id="4" name="Zástupný symbol pro obsah 2"/>
          <p:cNvSpPr txBox="1">
            <a:spLocks/>
          </p:cNvSpPr>
          <p:nvPr/>
        </p:nvSpPr>
        <p:spPr>
          <a:xfrm>
            <a:off x="1636710" y="2819400"/>
            <a:ext cx="10018713" cy="1595908"/>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gn="ctr">
              <a:buNone/>
            </a:pPr>
            <a:r>
              <a:rPr lang="cs-CZ" sz="3500" b="1" dirty="0" smtClean="0"/>
              <a:t>Optimalizace přepravy nosného materiálu pro stavby VTL plynovodů</a:t>
            </a:r>
            <a:endParaRPr lang="cs-CZ" sz="3500" dirty="0" smtClean="0"/>
          </a:p>
          <a:p>
            <a:pPr marL="0" indent="0">
              <a:buFont typeface="Arial"/>
              <a:buNone/>
            </a:pPr>
            <a:endParaRPr lang="cs-CZ" dirty="0"/>
          </a:p>
        </p:txBody>
      </p:sp>
    </p:spTree>
    <p:extLst>
      <p:ext uri="{BB962C8B-B14F-4D97-AF65-F5344CB8AC3E}">
        <p14:creationId xmlns:p14="http://schemas.microsoft.com/office/powerpoint/2010/main" val="405225089"/>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
                                        <p:tgtEl>
                                          <p:spTgt spid="2"/>
                                        </p:tgtEl>
                                      </p:cBhvr>
                                    </p:animEffect>
                                    <p:anim calcmode="lin" valueType="num">
                                      <p:cBhvr>
                                        <p:cTn id="8" dur="10" fill="hold"/>
                                        <p:tgtEl>
                                          <p:spTgt spid="2"/>
                                        </p:tgtEl>
                                        <p:attrNameLst>
                                          <p:attrName>ppt_x</p:attrName>
                                        </p:attrNameLst>
                                      </p:cBhvr>
                                      <p:tavLst>
                                        <p:tav tm="0">
                                          <p:val>
                                            <p:strVal val="#ppt_x"/>
                                          </p:val>
                                        </p:tav>
                                        <p:tav tm="100000">
                                          <p:val>
                                            <p:strVal val="#ppt_x"/>
                                          </p:val>
                                        </p:tav>
                                      </p:tavLst>
                                    </p:anim>
                                    <p:anim calcmode="lin" valueType="num">
                                      <p:cBhvr>
                                        <p:cTn id="9" dur="1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
                            </p:stCondLst>
                            <p:childTnLst>
                              <p:par>
                                <p:cTn id="11" presetID="42"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
                                        <p:tgtEl>
                                          <p:spTgt spid="4"/>
                                        </p:tgtEl>
                                      </p:cBhvr>
                                    </p:animEffect>
                                    <p:anim calcmode="lin" valueType="num">
                                      <p:cBhvr>
                                        <p:cTn id="14" dur="10" fill="hold"/>
                                        <p:tgtEl>
                                          <p:spTgt spid="4"/>
                                        </p:tgtEl>
                                        <p:attrNameLst>
                                          <p:attrName>ppt_x</p:attrName>
                                        </p:attrNameLst>
                                      </p:cBhvr>
                                      <p:tavLst>
                                        <p:tav tm="0">
                                          <p:val>
                                            <p:strVal val="#ppt_x"/>
                                          </p:val>
                                        </p:tav>
                                        <p:tav tm="100000">
                                          <p:val>
                                            <p:strVal val="#ppt_x"/>
                                          </p:val>
                                        </p:tav>
                                      </p:tavLst>
                                    </p:anim>
                                    <p:anim calcmode="lin" valueType="num">
                                      <p:cBhvr>
                                        <p:cTn id="15" dur="10" fill="hold"/>
                                        <p:tgtEl>
                                          <p:spTgt spid="4"/>
                                        </p:tgtEl>
                                        <p:attrNameLst>
                                          <p:attrName>ppt_y</p:attrName>
                                        </p:attrNameLst>
                                      </p:cBhvr>
                                      <p:tavLst>
                                        <p:tav tm="0">
                                          <p:val>
                                            <p:strVal val="#ppt_y+.1"/>
                                          </p:val>
                                        </p:tav>
                                        <p:tav tm="100000">
                                          <p:val>
                                            <p:strVal val="#ppt_y"/>
                                          </p:val>
                                        </p:tav>
                                      </p:tavLst>
                                    </p:anim>
                                  </p:childTnLst>
                                </p:cTn>
                              </p:par>
                            </p:childTnLst>
                          </p:cTn>
                        </p:par>
                        <p:par>
                          <p:cTn id="16" fill="hold">
                            <p:stCondLst>
                              <p:cond delay="20"/>
                            </p:stCondLst>
                            <p:childTnLst>
                              <p:par>
                                <p:cTn id="17" presetID="42"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
                                        <p:tgtEl>
                                          <p:spTgt spid="3">
                                            <p:txEl>
                                              <p:pRg st="0" end="0"/>
                                            </p:txEl>
                                          </p:spTgt>
                                        </p:tgtEl>
                                      </p:cBhvr>
                                    </p:animEffect>
                                    <p:anim calcmode="lin" valueType="num">
                                      <p:cBhvr>
                                        <p:cTn id="20" dur="1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 práce</a:t>
            </a:r>
            <a:endParaRPr lang="cs-CZ" dirty="0"/>
          </a:p>
        </p:txBody>
      </p:sp>
      <p:sp>
        <p:nvSpPr>
          <p:cNvPr id="3" name="Zástupný symbol pro obsah 2"/>
          <p:cNvSpPr>
            <a:spLocks noGrp="1"/>
          </p:cNvSpPr>
          <p:nvPr>
            <p:ph idx="1"/>
          </p:nvPr>
        </p:nvSpPr>
        <p:spPr>
          <a:xfrm>
            <a:off x="2382593" y="2319269"/>
            <a:ext cx="9120431" cy="3124201"/>
          </a:xfrm>
        </p:spPr>
        <p:txBody>
          <a:bodyPr/>
          <a:lstStyle/>
          <a:p>
            <a:pPr marL="0" indent="0">
              <a:buNone/>
            </a:pPr>
            <a:r>
              <a:rPr lang="cs-CZ" dirty="0"/>
              <a:t>Cílem práce je vypracovat variantní řešení přepravy nosného materiálu pro výstavbu vysokotlakých plynovodů. Navržená řešení přepravy budou vyhodnocená a následně bude vybrána optimální varianta přepravy.</a:t>
            </a:r>
          </a:p>
        </p:txBody>
      </p:sp>
    </p:spTree>
    <p:extLst>
      <p:ext uri="{BB962C8B-B14F-4D97-AF65-F5344CB8AC3E}">
        <p14:creationId xmlns:p14="http://schemas.microsoft.com/office/powerpoint/2010/main" val="9678499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50"/>
                                        <p:tgtEl>
                                          <p:spTgt spid="3">
                                            <p:txEl>
                                              <p:pRg st="0" end="0"/>
                                            </p:txEl>
                                          </p:spTgt>
                                        </p:tgtEl>
                                      </p:cBhvr>
                                    </p:animEffect>
                                    <p:anim calcmode="lin" valueType="num">
                                      <p:cBhvr>
                                        <p:cTn id="14"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Identifikace problému</a:t>
            </a:r>
            <a:endParaRPr lang="cs-CZ" dirty="0"/>
          </a:p>
        </p:txBody>
      </p:sp>
      <p:sp>
        <p:nvSpPr>
          <p:cNvPr id="3" name="Zástupný symbol pro obsah 2"/>
          <p:cNvSpPr>
            <a:spLocks noGrp="1"/>
          </p:cNvSpPr>
          <p:nvPr>
            <p:ph idx="1"/>
          </p:nvPr>
        </p:nvSpPr>
        <p:spPr>
          <a:xfrm>
            <a:off x="2382593" y="2319269"/>
            <a:ext cx="9120431" cy="3124201"/>
          </a:xfrm>
        </p:spPr>
        <p:txBody>
          <a:bodyPr/>
          <a:lstStyle/>
          <a:p>
            <a:pPr marL="0" indent="0">
              <a:buNone/>
            </a:pPr>
            <a:r>
              <a:rPr lang="cs-CZ" dirty="0"/>
              <a:t>Přeprava potrubí je velmi specifická a na přepravce jsou kladeny vysoké nároky a požadavky zejména ohledně zajištění materiálu proti poškození. </a:t>
            </a:r>
            <a:endParaRPr lang="cs-CZ" dirty="0" smtClean="0"/>
          </a:p>
          <a:p>
            <a:pPr marL="0" indent="0">
              <a:buNone/>
            </a:pPr>
            <a:r>
              <a:rPr lang="cs-CZ" dirty="0"/>
              <a:t>Při optimalizaci přepravy nosného materiálu pro VTL plynovody se </a:t>
            </a:r>
            <a:r>
              <a:rPr lang="cs-CZ" dirty="0" smtClean="0"/>
              <a:t>má bakalářská </a:t>
            </a:r>
            <a:r>
              <a:rPr lang="cs-CZ" dirty="0"/>
              <a:t>práce zaměřuje na silniční a železniční dopravu. Pouze tyto dva druhy dopravy splňují základní předpoklady pro přepravu tohoto specifického materiálu od konkrétního výrobce na místo stavby.</a:t>
            </a:r>
          </a:p>
        </p:txBody>
      </p:sp>
    </p:spTree>
    <p:extLst>
      <p:ext uri="{BB962C8B-B14F-4D97-AF65-F5344CB8AC3E}">
        <p14:creationId xmlns:p14="http://schemas.microsoft.com/office/powerpoint/2010/main" val="19555334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50"/>
                                        <p:tgtEl>
                                          <p:spTgt spid="3">
                                            <p:txEl>
                                              <p:pRg st="0" end="0"/>
                                            </p:txEl>
                                          </p:spTgt>
                                        </p:tgtEl>
                                      </p:cBhvr>
                                    </p:animEffect>
                                    <p:anim calcmode="lin" valueType="num">
                                      <p:cBhvr>
                                        <p:cTn id="14"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50"/>
                                        <p:tgtEl>
                                          <p:spTgt spid="3">
                                            <p:txEl>
                                              <p:pRg st="1" end="1"/>
                                            </p:txEl>
                                          </p:spTgt>
                                        </p:tgtEl>
                                      </p:cBhvr>
                                    </p:animEffect>
                                    <p:anim calcmode="lin" valueType="num">
                                      <p:cBhvr>
                                        <p:cTn id="20"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metoda výběru</a:t>
            </a:r>
            <a:endParaRPr lang="cs-CZ" dirty="0"/>
          </a:p>
        </p:txBody>
      </p:sp>
      <p:sp>
        <p:nvSpPr>
          <p:cNvPr id="3" name="Zástupný symbol pro obsah 2"/>
          <p:cNvSpPr>
            <a:spLocks noGrp="1"/>
          </p:cNvSpPr>
          <p:nvPr>
            <p:ph idx="1"/>
          </p:nvPr>
        </p:nvSpPr>
        <p:spPr>
          <a:xfrm>
            <a:off x="2382593" y="2319269"/>
            <a:ext cx="9120431" cy="3124201"/>
          </a:xfrm>
        </p:spPr>
        <p:txBody>
          <a:bodyPr>
            <a:normAutofit/>
          </a:bodyPr>
          <a:lstStyle/>
          <a:p>
            <a:r>
              <a:rPr lang="cs-CZ" dirty="0" err="1" smtClean="0"/>
              <a:t>Saatyho</a:t>
            </a:r>
            <a:r>
              <a:rPr lang="cs-CZ" dirty="0" smtClean="0"/>
              <a:t> metoda: Metoda párového porovnávání, vhodná pro kvantitativní i kvalitativní kritéria, na rozdíl  od podobné </a:t>
            </a:r>
            <a:r>
              <a:rPr lang="cs-CZ" dirty="0" smtClean="0"/>
              <a:t>metody „</a:t>
            </a:r>
            <a:r>
              <a:rPr lang="cs-CZ" dirty="0" err="1" smtClean="0"/>
              <a:t>Fullerův</a:t>
            </a:r>
            <a:r>
              <a:rPr lang="cs-CZ" dirty="0" smtClean="0"/>
              <a:t> </a:t>
            </a:r>
            <a:r>
              <a:rPr lang="cs-CZ" dirty="0" smtClean="0"/>
              <a:t>trojúhelník“ určuje také velikost preference vyjádřené bodovým </a:t>
            </a:r>
            <a:r>
              <a:rPr lang="cs-CZ" dirty="0" smtClean="0"/>
              <a:t>ohodnocením.</a:t>
            </a:r>
            <a:endParaRPr lang="cs-CZ" dirty="0" smtClean="0"/>
          </a:p>
          <a:p>
            <a:r>
              <a:rPr lang="cs-CZ" dirty="0" smtClean="0"/>
              <a:t>Bodovací metoda je jednoduchá a funkční, byla vybrána zejména proto, že pro hodnocení byly použity jen dvě </a:t>
            </a:r>
            <a:r>
              <a:rPr lang="cs-CZ" dirty="0" smtClean="0"/>
              <a:t>varianty.</a:t>
            </a:r>
            <a:endParaRPr lang="cs-CZ" dirty="0"/>
          </a:p>
        </p:txBody>
      </p:sp>
    </p:spTree>
    <p:extLst>
      <p:ext uri="{BB962C8B-B14F-4D97-AF65-F5344CB8AC3E}">
        <p14:creationId xmlns:p14="http://schemas.microsoft.com/office/powerpoint/2010/main" val="33793674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50"/>
                                        <p:tgtEl>
                                          <p:spTgt spid="3">
                                            <p:txEl>
                                              <p:pRg st="0" end="0"/>
                                            </p:txEl>
                                          </p:spTgt>
                                        </p:tgtEl>
                                      </p:cBhvr>
                                    </p:animEffect>
                                    <p:anim calcmode="lin" valueType="num">
                                      <p:cBhvr>
                                        <p:cTn id="14"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50"/>
                                        <p:tgtEl>
                                          <p:spTgt spid="3">
                                            <p:txEl>
                                              <p:pRg st="1" end="1"/>
                                            </p:txEl>
                                          </p:spTgt>
                                        </p:tgtEl>
                                      </p:cBhvr>
                                    </p:animEffect>
                                    <p:anim calcmode="lin" valueType="num">
                                      <p:cBhvr>
                                        <p:cTn id="20"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685801"/>
            <a:ext cx="10018713" cy="962696"/>
          </a:xfrm>
        </p:spPr>
        <p:txBody>
          <a:bodyPr/>
          <a:lstStyle/>
          <a:p>
            <a:r>
              <a:rPr lang="cs-CZ" dirty="0" smtClean="0"/>
              <a:t>Další možné metody výběru</a:t>
            </a:r>
            <a:endParaRPr lang="cs-CZ" dirty="0"/>
          </a:p>
        </p:txBody>
      </p:sp>
      <p:sp>
        <p:nvSpPr>
          <p:cNvPr id="3" name="Zástupný symbol pro obsah 2"/>
          <p:cNvSpPr>
            <a:spLocks noGrp="1"/>
          </p:cNvSpPr>
          <p:nvPr>
            <p:ph idx="1"/>
          </p:nvPr>
        </p:nvSpPr>
        <p:spPr>
          <a:xfrm>
            <a:off x="2382593" y="1648497"/>
            <a:ext cx="9120431" cy="4868213"/>
          </a:xfrm>
        </p:spPr>
        <p:txBody>
          <a:bodyPr>
            <a:normAutofit/>
          </a:bodyPr>
          <a:lstStyle/>
          <a:p>
            <a:pPr marL="0" indent="0">
              <a:buNone/>
            </a:pPr>
            <a:r>
              <a:rPr lang="cs-CZ" dirty="0" smtClean="0"/>
              <a:t> </a:t>
            </a:r>
          </a:p>
          <a:p>
            <a:pPr marL="0" indent="0">
              <a:buNone/>
            </a:pPr>
            <a:r>
              <a:rPr lang="cs-CZ" dirty="0"/>
              <a:t>Pro hodnocení kritérií: </a:t>
            </a:r>
          </a:p>
          <a:p>
            <a:pPr marL="0" indent="0">
              <a:buNone/>
            </a:pPr>
            <a:r>
              <a:rPr lang="cs-CZ" dirty="0" smtClean="0"/>
              <a:t>	„</a:t>
            </a:r>
            <a:r>
              <a:rPr lang="cs-CZ" dirty="0" err="1" smtClean="0"/>
              <a:t>Fullerův</a:t>
            </a:r>
            <a:r>
              <a:rPr lang="cs-CZ" dirty="0" smtClean="0"/>
              <a:t> trojúhelník“ = </a:t>
            </a:r>
            <a:r>
              <a:rPr lang="cs-CZ" dirty="0" err="1" smtClean="0"/>
              <a:t>Fullerova</a:t>
            </a:r>
            <a:r>
              <a:rPr lang="cs-CZ" dirty="0" smtClean="0"/>
              <a:t> metoda párového </a:t>
            </a:r>
            <a:r>
              <a:rPr lang="cs-CZ" dirty="0" smtClean="0"/>
              <a:t>porovnávání.</a:t>
            </a:r>
            <a:endParaRPr lang="cs-CZ" dirty="0" smtClean="0"/>
          </a:p>
          <a:p>
            <a:pPr marL="0" indent="0">
              <a:buNone/>
            </a:pPr>
            <a:endParaRPr lang="cs-CZ" dirty="0" smtClean="0"/>
          </a:p>
          <a:p>
            <a:pPr marL="0" indent="0">
              <a:buNone/>
            </a:pPr>
            <a:r>
              <a:rPr lang="cs-CZ" dirty="0" smtClean="0"/>
              <a:t>Pro výběr variant: </a:t>
            </a:r>
          </a:p>
          <a:p>
            <a:pPr marL="0" indent="0">
              <a:buNone/>
            </a:pPr>
            <a:r>
              <a:rPr lang="cs-CZ" dirty="0" smtClean="0"/>
              <a:t>	Metoda pořadí - </a:t>
            </a:r>
            <a:r>
              <a:rPr lang="cs-CZ" sz="2000" dirty="0"/>
              <a:t>jednotlivé </a:t>
            </a:r>
            <a:r>
              <a:rPr lang="cs-CZ" sz="2000" dirty="0" smtClean="0"/>
              <a:t>varianty jsou </a:t>
            </a:r>
            <a:r>
              <a:rPr lang="cs-CZ" sz="2000" dirty="0"/>
              <a:t>ohodnoceny čísly mezi 1 a </a:t>
            </a:r>
            <a:r>
              <a:rPr lang="cs-CZ" sz="2000" i="1" dirty="0"/>
              <a:t>m</a:t>
            </a:r>
            <a:r>
              <a:rPr lang="cs-CZ" sz="2000" dirty="0"/>
              <a:t> tak, aby </a:t>
            </a:r>
            <a:r>
              <a:rPr lang="cs-CZ" sz="2000" dirty="0" smtClean="0"/>
              <a:t>			nejlepší </a:t>
            </a:r>
            <a:r>
              <a:rPr lang="cs-CZ" sz="2000" dirty="0"/>
              <a:t>ohodnocení bylo např. </a:t>
            </a:r>
            <a:r>
              <a:rPr lang="cs-CZ" sz="2000" i="1" dirty="0"/>
              <a:t>m</a:t>
            </a:r>
            <a:r>
              <a:rPr lang="cs-CZ" sz="2000" dirty="0"/>
              <a:t> (</a:t>
            </a:r>
            <a:r>
              <a:rPr lang="cs-CZ" sz="2000" i="1" dirty="0"/>
              <a:t>m</a:t>
            </a:r>
            <a:r>
              <a:rPr lang="cs-CZ" sz="2000" dirty="0"/>
              <a:t> je počet variant). </a:t>
            </a:r>
            <a:endParaRPr lang="cs-CZ" sz="2000" dirty="0" smtClean="0"/>
          </a:p>
          <a:p>
            <a:pPr marL="0" indent="0">
              <a:buNone/>
            </a:pPr>
            <a:r>
              <a:rPr lang="cs-CZ" dirty="0" smtClean="0"/>
              <a:t>	</a:t>
            </a:r>
            <a:r>
              <a:rPr lang="cs-CZ" dirty="0" smtClean="0"/>
              <a:t>Lexikografická </a:t>
            </a:r>
            <a:r>
              <a:rPr lang="cs-CZ" dirty="0" smtClean="0"/>
              <a:t>- </a:t>
            </a:r>
            <a:r>
              <a:rPr lang="cs-CZ" sz="2000" dirty="0" smtClean="0"/>
              <a:t>vychází </a:t>
            </a:r>
            <a:r>
              <a:rPr lang="cs-CZ" sz="2000" dirty="0"/>
              <a:t>z předpokladu, že největší vliv na výběr kompromisní </a:t>
            </a:r>
            <a:r>
              <a:rPr lang="cs-CZ" sz="2000" dirty="0" smtClean="0"/>
              <a:t>			varianty </a:t>
            </a:r>
            <a:r>
              <a:rPr lang="cs-CZ" sz="2000" dirty="0"/>
              <a:t>má nejdůležitější </a:t>
            </a:r>
            <a:r>
              <a:rPr lang="cs-CZ" sz="2000" dirty="0" smtClean="0"/>
              <a:t>kritérium.</a:t>
            </a:r>
            <a:endParaRPr lang="cs-CZ" sz="2000" dirty="0" smtClean="0"/>
          </a:p>
          <a:p>
            <a:pPr marL="0" indent="0">
              <a:buNone/>
            </a:pPr>
            <a:r>
              <a:rPr lang="cs-CZ" dirty="0" smtClean="0"/>
              <a:t>	Metoda váženého součtu - </a:t>
            </a:r>
            <a:r>
              <a:rPr lang="cs-CZ" sz="2000" dirty="0"/>
              <a:t>každé </a:t>
            </a:r>
            <a:r>
              <a:rPr lang="cs-CZ" sz="2000" dirty="0" smtClean="0"/>
              <a:t>hodnotě </a:t>
            </a:r>
            <a:r>
              <a:rPr lang="cs-CZ" sz="2000" dirty="0"/>
              <a:t>kritéria </a:t>
            </a:r>
            <a:r>
              <a:rPr lang="cs-CZ" sz="2000" dirty="0" smtClean="0"/>
              <a:t>přiřadíme </a:t>
            </a:r>
            <a:r>
              <a:rPr lang="cs-CZ" sz="2000" dirty="0"/>
              <a:t>její </a:t>
            </a:r>
            <a:r>
              <a:rPr lang="cs-CZ" sz="2000" dirty="0" smtClean="0"/>
              <a:t>užitek.</a:t>
            </a:r>
            <a:endParaRPr lang="cs-CZ" sz="2000" dirty="0" smtClean="0"/>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3260322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50"/>
                                        <p:tgtEl>
                                          <p:spTgt spid="3">
                                            <p:txEl>
                                              <p:pRg st="0" end="0"/>
                                            </p:txEl>
                                          </p:spTgt>
                                        </p:tgtEl>
                                      </p:cBhvr>
                                    </p:animEffect>
                                    <p:anim calcmode="lin" valueType="num">
                                      <p:cBhvr>
                                        <p:cTn id="14"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50"/>
                                        <p:tgtEl>
                                          <p:spTgt spid="3">
                                            <p:txEl>
                                              <p:pRg st="1" end="1"/>
                                            </p:txEl>
                                          </p:spTgt>
                                        </p:tgtEl>
                                      </p:cBhvr>
                                    </p:animEffect>
                                    <p:anim calcmode="lin" valueType="num">
                                      <p:cBhvr>
                                        <p:cTn id="20"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75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50"/>
                                        <p:tgtEl>
                                          <p:spTgt spid="3">
                                            <p:txEl>
                                              <p:pRg st="2" end="2"/>
                                            </p:txEl>
                                          </p:spTgt>
                                        </p:tgtEl>
                                      </p:cBhvr>
                                    </p:animEffect>
                                    <p:anim calcmode="lin" valueType="num">
                                      <p:cBhvr>
                                        <p:cTn id="26"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50"/>
                                        <p:tgtEl>
                                          <p:spTgt spid="3">
                                            <p:txEl>
                                              <p:pRg st="4" end="4"/>
                                            </p:txEl>
                                          </p:spTgt>
                                        </p:tgtEl>
                                      </p:cBhvr>
                                    </p:animEffect>
                                    <p:anim calcmode="lin" valueType="num">
                                      <p:cBhvr>
                                        <p:cTn id="32"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25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50"/>
                                        <p:tgtEl>
                                          <p:spTgt spid="3">
                                            <p:txEl>
                                              <p:pRg st="5" end="5"/>
                                            </p:txEl>
                                          </p:spTgt>
                                        </p:tgtEl>
                                      </p:cBhvr>
                                    </p:animEffect>
                                    <p:anim calcmode="lin" valueType="num">
                                      <p:cBhvr>
                                        <p:cTn id="38" dur="2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2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5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50"/>
                                        <p:tgtEl>
                                          <p:spTgt spid="3">
                                            <p:txEl>
                                              <p:pRg st="6" end="6"/>
                                            </p:txEl>
                                          </p:spTgt>
                                        </p:tgtEl>
                                      </p:cBhvr>
                                    </p:animEffect>
                                    <p:anim calcmode="lin" valueType="num">
                                      <p:cBhvr>
                                        <p:cTn id="44" dur="2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2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75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250"/>
                                        <p:tgtEl>
                                          <p:spTgt spid="3">
                                            <p:txEl>
                                              <p:pRg st="7" end="7"/>
                                            </p:txEl>
                                          </p:spTgt>
                                        </p:tgtEl>
                                      </p:cBhvr>
                                    </p:animEffect>
                                    <p:anim calcmode="lin" valueType="num">
                                      <p:cBhvr>
                                        <p:cTn id="50" dur="25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25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Dotazy oponenta</a:t>
            </a:r>
            <a:endParaRPr lang="cs-CZ" dirty="0"/>
          </a:p>
        </p:txBody>
      </p:sp>
      <p:sp>
        <p:nvSpPr>
          <p:cNvPr id="3" name="Zástupný symbol pro obsah 2"/>
          <p:cNvSpPr>
            <a:spLocks noGrp="1"/>
          </p:cNvSpPr>
          <p:nvPr>
            <p:ph idx="1"/>
          </p:nvPr>
        </p:nvSpPr>
        <p:spPr>
          <a:xfrm>
            <a:off x="2382593" y="2319269"/>
            <a:ext cx="9120431" cy="3124201"/>
          </a:xfrm>
        </p:spPr>
        <p:txBody>
          <a:bodyPr>
            <a:normAutofit fontScale="77500" lnSpcReduction="20000"/>
          </a:bodyPr>
          <a:lstStyle/>
          <a:p>
            <a:pPr marL="0" indent="0">
              <a:buNone/>
            </a:pPr>
            <a:endParaRPr lang="cs-CZ" dirty="0" smtClean="0"/>
          </a:p>
          <a:p>
            <a:pPr marL="0" indent="0">
              <a:buNone/>
            </a:pPr>
            <a:r>
              <a:rPr lang="cs-CZ" u="sng" dirty="0" smtClean="0"/>
              <a:t>Hodnotící kritéria</a:t>
            </a:r>
            <a:r>
              <a:rPr lang="cs-CZ" dirty="0" smtClean="0"/>
              <a:t>: byla </a:t>
            </a:r>
            <a:r>
              <a:rPr lang="cs-CZ" dirty="0"/>
              <a:t>vybrána a z hlediska důležitosti posouzena </a:t>
            </a:r>
            <a:r>
              <a:rPr lang="cs-CZ" dirty="0" smtClean="0"/>
              <a:t>managementem </a:t>
            </a:r>
            <a:r>
              <a:rPr lang="cs-CZ" dirty="0"/>
              <a:t>společnosti  PVK s.r.o. </a:t>
            </a:r>
            <a:r>
              <a:rPr lang="cs-CZ" dirty="0" smtClean="0"/>
              <a:t>, kdy management vycházel především ze znalostí a zkušeností s konkrétním druhem dopravy a z požadavků objednatele a zhotovitelů staveb.</a:t>
            </a:r>
          </a:p>
          <a:p>
            <a:pPr marL="0" indent="0">
              <a:buNone/>
            </a:pPr>
            <a:r>
              <a:rPr lang="cs-CZ" u="sng" dirty="0" smtClean="0"/>
              <a:t>Spolehlivost přepravy</a:t>
            </a:r>
            <a:r>
              <a:rPr lang="cs-CZ" dirty="0" smtClean="0"/>
              <a:t>: během 25-ti leté praxe společnost PVK nemusela řešit komplikace dopravy vzniklé nehodou. Při vzniku takovéto eventuality spoléhá na náhradní vozidla spedičních firem a urychlené zajištění překládky z důvodu obnovení silničního provozu.</a:t>
            </a:r>
          </a:p>
          <a:p>
            <a:pPr marL="0" indent="0">
              <a:buNone/>
            </a:pPr>
            <a:r>
              <a:rPr lang="cs-CZ" u="sng" dirty="0" smtClean="0"/>
              <a:t>Ucelené vlaky</a:t>
            </a:r>
            <a:r>
              <a:rPr lang="cs-CZ" dirty="0" smtClean="0"/>
              <a:t>: bohužel potřebné množství na prováděné rekonstrukce VTL plynovodů není v dostatečném množství, aby bylo možno využít ucelených vlaků. Potrubí se dováží v řádek desítek kilometrů, ale jedná se o různé dimenze, různá místa výroby (popř. dodatečné úpravy) a staveb.</a:t>
            </a:r>
          </a:p>
          <a:p>
            <a:pPr marL="0" indent="0">
              <a:buNone/>
            </a:pPr>
            <a:endParaRPr lang="cs-CZ" dirty="0"/>
          </a:p>
        </p:txBody>
      </p:sp>
    </p:spTree>
    <p:extLst>
      <p:ext uri="{BB962C8B-B14F-4D97-AF65-F5344CB8AC3E}">
        <p14:creationId xmlns:p14="http://schemas.microsoft.com/office/powerpoint/2010/main" val="34962517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50"/>
                                        <p:tgtEl>
                                          <p:spTgt spid="3">
                                            <p:txEl>
                                              <p:pRg st="1" end="1"/>
                                            </p:txEl>
                                          </p:spTgt>
                                        </p:tgtEl>
                                      </p:cBhvr>
                                    </p:animEffect>
                                    <p:anim calcmode="lin" valueType="num">
                                      <p:cBhvr>
                                        <p:cTn id="14"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50"/>
                                        <p:tgtEl>
                                          <p:spTgt spid="3">
                                            <p:txEl>
                                              <p:pRg st="2" end="2"/>
                                            </p:txEl>
                                          </p:spTgt>
                                        </p:tgtEl>
                                      </p:cBhvr>
                                    </p:animEffect>
                                    <p:anim calcmode="lin" valueType="num">
                                      <p:cBhvr>
                                        <p:cTn id="20"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75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50"/>
                                        <p:tgtEl>
                                          <p:spTgt spid="3">
                                            <p:txEl>
                                              <p:pRg st="3" end="3"/>
                                            </p:txEl>
                                          </p:spTgt>
                                        </p:tgtEl>
                                      </p:cBhvr>
                                    </p:animEffect>
                                    <p:anim calcmode="lin" valueType="num">
                                      <p:cBhvr>
                                        <p:cTn id="26"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silniční dopravy</a:t>
            </a:r>
            <a:endParaRPr lang="cs-CZ" dirty="0"/>
          </a:p>
        </p:txBody>
      </p:sp>
      <p:sp>
        <p:nvSpPr>
          <p:cNvPr id="3" name="Zástupný symbol pro obsah 2"/>
          <p:cNvSpPr>
            <a:spLocks noGrp="1"/>
          </p:cNvSpPr>
          <p:nvPr>
            <p:ph idx="1"/>
          </p:nvPr>
        </p:nvSpPr>
        <p:spPr>
          <a:xfrm>
            <a:off x="2382593" y="2319269"/>
            <a:ext cx="9120431" cy="3124201"/>
          </a:xfrm>
        </p:spPr>
        <p:txBody>
          <a:bodyPr>
            <a:normAutofit fontScale="92500"/>
          </a:bodyPr>
          <a:lstStyle/>
          <a:p>
            <a:pPr marL="0" indent="0">
              <a:buNone/>
            </a:pPr>
            <a:endParaRPr lang="cs-CZ" dirty="0" smtClean="0"/>
          </a:p>
          <a:p>
            <a:pPr marL="0" indent="0">
              <a:buNone/>
            </a:pPr>
            <a:r>
              <a:rPr lang="cs-CZ" dirty="0"/>
              <a:t>Vzhledem k množství staveb, které musí společnost PVK s.r.o. obsáhnout a i vzhledem k velkému požadavku na dopravu, která se ve většině případů opakuje (využívání auditovaných výrobců), je velmi výhodné využívat osvědčeného dopravce, který má v místech výroby k dispozici větší počet vozidel, tím že má v daných lokalitách další zákazníky. Důvodem je, že firma PVK s.r.o. pak platí pouze jednu cestu do ČR, protože na cestu zpět je dopravce schopen zajistit si vytížení svých </a:t>
            </a:r>
            <a:r>
              <a:rPr lang="cs-CZ" dirty="0" smtClean="0"/>
              <a:t>vozidel.</a:t>
            </a:r>
            <a:endParaRPr lang="cs-CZ" dirty="0"/>
          </a:p>
        </p:txBody>
      </p:sp>
    </p:spTree>
    <p:extLst>
      <p:ext uri="{BB962C8B-B14F-4D97-AF65-F5344CB8AC3E}">
        <p14:creationId xmlns:p14="http://schemas.microsoft.com/office/powerpoint/2010/main" val="17690670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50"/>
                                        <p:tgtEl>
                                          <p:spTgt spid="3">
                                            <p:txEl>
                                              <p:pRg st="1" end="1"/>
                                            </p:txEl>
                                          </p:spTgt>
                                        </p:tgtEl>
                                      </p:cBhvr>
                                    </p:animEffect>
                                    <p:anim calcmode="lin" valueType="num">
                                      <p:cBhvr>
                                        <p:cTn id="14"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Přínosy Bakalářské práce</a:t>
            </a:r>
            <a:endParaRPr lang="cs-CZ" dirty="0"/>
          </a:p>
        </p:txBody>
      </p:sp>
      <p:sp>
        <p:nvSpPr>
          <p:cNvPr id="3" name="Zástupný symbol pro obsah 2"/>
          <p:cNvSpPr>
            <a:spLocks noGrp="1"/>
          </p:cNvSpPr>
          <p:nvPr>
            <p:ph idx="1"/>
          </p:nvPr>
        </p:nvSpPr>
        <p:spPr>
          <a:xfrm>
            <a:off x="2382593" y="2319269"/>
            <a:ext cx="9120431" cy="3124201"/>
          </a:xfrm>
        </p:spPr>
        <p:txBody>
          <a:bodyPr>
            <a:normAutofit fontScale="92500" lnSpcReduction="20000"/>
          </a:bodyPr>
          <a:lstStyle/>
          <a:p>
            <a:pPr marL="0" indent="0">
              <a:buNone/>
            </a:pPr>
            <a:endParaRPr lang="cs-CZ" dirty="0" smtClean="0"/>
          </a:p>
          <a:p>
            <a:pPr marL="0" indent="0">
              <a:buNone/>
            </a:pPr>
            <a:r>
              <a:rPr lang="cs-CZ" dirty="0" smtClean="0"/>
              <a:t>Společnost PVK s.r.o. uvítala iniciativu, protože nemá dostatečné kapacity které by se mohly věnovat těmto hodnocením. Jak společnost předpokládala, využívání silniční dopravy je zatím výhodnou volbou pro přepravu tohoto materiálu, nicméně na základě cenových nabídek vstoupí v jednání se spedičními společnosti s důraznějším tlakem na snížení cen a dále pak budou jednat před výběrovými řízeními některých konkrétních staveb s potenciálními zhotoviteli a zjišťovat jejich možnost manipulace s 18-ti metrovým potrubím s možností případné kompenzace snížené dodavatelské ceny.</a:t>
            </a:r>
            <a:endParaRPr lang="cs-CZ" dirty="0"/>
          </a:p>
        </p:txBody>
      </p:sp>
    </p:spTree>
    <p:extLst>
      <p:ext uri="{BB962C8B-B14F-4D97-AF65-F5344CB8AC3E}">
        <p14:creationId xmlns:p14="http://schemas.microsoft.com/office/powerpoint/2010/main" val="1462751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50"/>
                                        <p:tgtEl>
                                          <p:spTgt spid="3">
                                            <p:txEl>
                                              <p:pRg st="1" end="1"/>
                                            </p:txEl>
                                          </p:spTgt>
                                        </p:tgtEl>
                                      </p:cBhvr>
                                    </p:animEffect>
                                    <p:anim calcmode="lin" valueType="num">
                                      <p:cBhvr>
                                        <p:cTn id="14"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82593" y="685800"/>
            <a:ext cx="9120431" cy="1752599"/>
          </a:xfrm>
        </p:spPr>
        <p:txBody>
          <a:bodyPr/>
          <a:lstStyle/>
          <a:p>
            <a:r>
              <a:rPr lang="cs-CZ" dirty="0" smtClean="0"/>
              <a:t>Konec prezentace</a:t>
            </a:r>
            <a:endParaRPr lang="cs-CZ" dirty="0"/>
          </a:p>
        </p:txBody>
      </p:sp>
      <p:sp>
        <p:nvSpPr>
          <p:cNvPr id="3" name="Zástupný symbol pro obsah 2"/>
          <p:cNvSpPr>
            <a:spLocks noGrp="1"/>
          </p:cNvSpPr>
          <p:nvPr>
            <p:ph idx="1"/>
          </p:nvPr>
        </p:nvSpPr>
        <p:spPr>
          <a:xfrm>
            <a:off x="2382593" y="2319269"/>
            <a:ext cx="9120431" cy="3124201"/>
          </a:xfrm>
        </p:spPr>
        <p:txBody>
          <a:bodyPr>
            <a:normAutofit/>
          </a:bodyPr>
          <a:lstStyle/>
          <a:p>
            <a:pPr marL="0" indent="0">
              <a:buNone/>
            </a:pPr>
            <a:endParaRPr lang="cs-CZ" dirty="0" smtClean="0"/>
          </a:p>
          <a:p>
            <a:pPr marL="0" indent="0" algn="ctr">
              <a:buNone/>
            </a:pPr>
            <a:r>
              <a:rPr lang="cs-CZ" dirty="0" smtClean="0"/>
              <a:t>Děkuji za pozornost</a:t>
            </a:r>
            <a:endParaRPr lang="cs-CZ" dirty="0"/>
          </a:p>
        </p:txBody>
      </p:sp>
    </p:spTree>
    <p:extLst>
      <p:ext uri="{BB962C8B-B14F-4D97-AF65-F5344CB8AC3E}">
        <p14:creationId xmlns:p14="http://schemas.microsoft.com/office/powerpoint/2010/main" val="21851653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50"/>
                                        <p:tgtEl>
                                          <p:spTgt spid="3">
                                            <p:txEl>
                                              <p:pRg st="1" end="1"/>
                                            </p:txEl>
                                          </p:spTgt>
                                        </p:tgtEl>
                                      </p:cBhvr>
                                    </p:animEffect>
                                    <p:anim calcmode="lin" valueType="num">
                                      <p:cBhvr>
                                        <p:cTn id="14"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TM03457496[[fn=Paralaxa]]</Template>
  <TotalTime>184</TotalTime>
  <Words>275</Words>
  <Application>Microsoft Office PowerPoint</Application>
  <PresentationFormat>Širokoúhlá obrazovka</PresentationFormat>
  <Paragraphs>34</Paragraphs>
  <Slides>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vt:i4>
      </vt:variant>
    </vt:vector>
  </HeadingPairs>
  <TitlesOfParts>
    <vt:vector size="12" baseType="lpstr">
      <vt:lpstr>Arial</vt:lpstr>
      <vt:lpstr>Corbel</vt:lpstr>
      <vt:lpstr>Paralaxa</vt:lpstr>
      <vt:lpstr>Prezentace bakalářské práce</vt:lpstr>
      <vt:lpstr>Cíl práce</vt:lpstr>
      <vt:lpstr>Identifikace problému</vt:lpstr>
      <vt:lpstr>Použitá metoda výběru</vt:lpstr>
      <vt:lpstr>Další možné metody výběru</vt:lpstr>
      <vt:lpstr>Dotazy oponenta</vt:lpstr>
      <vt:lpstr>Výběr silniční dopravy</vt:lpstr>
      <vt:lpstr>Přínosy Bakalářské práce</vt:lpstr>
      <vt:lpstr>Konec prezentace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hucik</dc:creator>
  <cp:lastModifiedBy>hucik</cp:lastModifiedBy>
  <cp:revision>20</cp:revision>
  <dcterms:created xsi:type="dcterms:W3CDTF">2017-06-07T13:01:47Z</dcterms:created>
  <dcterms:modified xsi:type="dcterms:W3CDTF">2017-06-15T09:19:13Z</dcterms:modified>
</cp:coreProperties>
</file>