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7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90"/>
      </p:cViewPr>
      <p:guideLst>
        <p:guide orient="horz" pos="2550"/>
        <p:guide orient="horz" pos="1974"/>
        <p:guide orient="horz" pos="1734"/>
        <p:guide orient="horz" pos="51"/>
        <p:guide orient="horz" pos="1063"/>
        <p:guide orient="horz" pos="732"/>
        <p:guide pos="288"/>
        <p:guide pos="54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CA58AB-3D9E-463A-8857-FE7301E938C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FEF715-ECD4-458D-97E8-42EF35C00224}">
      <dgm:prSet phldrT="[Text]"/>
      <dgm:spPr/>
      <dgm:t>
        <a:bodyPr/>
        <a:lstStyle/>
        <a:p>
          <a:r>
            <a:rPr lang="cs-CZ" dirty="0" smtClean="0"/>
            <a:t>Definování problému</a:t>
          </a:r>
          <a:endParaRPr lang="cs-CZ" dirty="0"/>
        </a:p>
      </dgm:t>
    </dgm:pt>
    <dgm:pt modelId="{ACCCA7AF-2912-4705-BEBB-1D49C4CC9F5A}" type="parTrans" cxnId="{9B6FCF90-2562-4A9E-97AB-E202DC470F94}">
      <dgm:prSet/>
      <dgm:spPr/>
      <dgm:t>
        <a:bodyPr/>
        <a:lstStyle/>
        <a:p>
          <a:endParaRPr lang="cs-CZ"/>
        </a:p>
      </dgm:t>
    </dgm:pt>
    <dgm:pt modelId="{E9DD9298-2401-4744-BB64-37A02A72D650}" type="sibTrans" cxnId="{9B6FCF90-2562-4A9E-97AB-E202DC470F94}">
      <dgm:prSet/>
      <dgm:spPr/>
      <dgm:t>
        <a:bodyPr/>
        <a:lstStyle/>
        <a:p>
          <a:endParaRPr lang="cs-CZ"/>
        </a:p>
      </dgm:t>
    </dgm:pt>
    <dgm:pt modelId="{E1C68551-87D8-4326-B838-7DD3D1B13BB3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D27C5259-8BF0-456C-B45B-0AEA14C652E5}" type="parTrans" cxnId="{9DEA0CFE-1FA4-4E1C-9110-BDD1D04B8F2F}">
      <dgm:prSet/>
      <dgm:spPr/>
      <dgm:t>
        <a:bodyPr/>
        <a:lstStyle/>
        <a:p>
          <a:endParaRPr lang="cs-CZ"/>
        </a:p>
      </dgm:t>
    </dgm:pt>
    <dgm:pt modelId="{B3539103-4349-4BEB-AB05-FE64F7D1B402}" type="sibTrans" cxnId="{9DEA0CFE-1FA4-4E1C-9110-BDD1D04B8F2F}">
      <dgm:prSet/>
      <dgm:spPr/>
      <dgm:t>
        <a:bodyPr/>
        <a:lstStyle/>
        <a:p>
          <a:endParaRPr lang="cs-CZ"/>
        </a:p>
      </dgm:t>
    </dgm:pt>
    <dgm:pt modelId="{3082F260-F009-445B-B541-AC4B8F7ACF10}">
      <dgm:prSet phldrT="[Text]"/>
      <dgm:spPr/>
      <dgm:t>
        <a:bodyPr/>
        <a:lstStyle/>
        <a:p>
          <a:r>
            <a:rPr lang="cs-CZ" dirty="0" smtClean="0"/>
            <a:t>Analýza</a:t>
          </a:r>
          <a:endParaRPr lang="cs-CZ" dirty="0"/>
        </a:p>
      </dgm:t>
    </dgm:pt>
    <dgm:pt modelId="{A73EA0BB-E362-4F1B-AF65-A4EA144E0FB3}" type="parTrans" cxnId="{BAC09F8C-8FBD-41A3-9989-293080B8D6C8}">
      <dgm:prSet/>
      <dgm:spPr/>
      <dgm:t>
        <a:bodyPr/>
        <a:lstStyle/>
        <a:p>
          <a:endParaRPr lang="cs-CZ"/>
        </a:p>
      </dgm:t>
    </dgm:pt>
    <dgm:pt modelId="{A13A2B4F-96A3-48A3-9098-CFF4A3EB5D53}" type="sibTrans" cxnId="{BAC09F8C-8FBD-41A3-9989-293080B8D6C8}">
      <dgm:prSet/>
      <dgm:spPr/>
      <dgm:t>
        <a:bodyPr/>
        <a:lstStyle/>
        <a:p>
          <a:endParaRPr lang="cs-CZ"/>
        </a:p>
      </dgm:t>
    </dgm:pt>
    <dgm:pt modelId="{AA4EBA43-002D-4509-8A9B-D503E0504FE0}">
      <dgm:prSet phldrT="[Text]"/>
      <dgm:spPr/>
      <dgm:t>
        <a:bodyPr/>
        <a:lstStyle/>
        <a:p>
          <a:r>
            <a:rPr lang="cs-CZ" dirty="0" smtClean="0"/>
            <a:t>Výsledky zkoumání</a:t>
          </a:r>
          <a:endParaRPr lang="cs-CZ" dirty="0"/>
        </a:p>
      </dgm:t>
    </dgm:pt>
    <dgm:pt modelId="{3BDD541C-FDFC-42B7-9E07-F93C099BB589}" type="parTrans" cxnId="{99F941B7-3AE3-4A83-85B5-C393146CB200}">
      <dgm:prSet/>
      <dgm:spPr/>
      <dgm:t>
        <a:bodyPr/>
        <a:lstStyle/>
        <a:p>
          <a:endParaRPr lang="cs-CZ"/>
        </a:p>
      </dgm:t>
    </dgm:pt>
    <dgm:pt modelId="{4B5EFADC-7266-44E6-87C2-07041239B60B}" type="sibTrans" cxnId="{99F941B7-3AE3-4A83-85B5-C393146CB200}">
      <dgm:prSet/>
      <dgm:spPr/>
      <dgm:t>
        <a:bodyPr/>
        <a:lstStyle/>
        <a:p>
          <a:endParaRPr lang="cs-CZ"/>
        </a:p>
      </dgm:t>
    </dgm:pt>
    <dgm:pt modelId="{4B6D1CAA-1BD7-429F-84A6-326C51F55D00}">
      <dgm:prSet phldrT="[Text]"/>
      <dgm:spPr/>
      <dgm:t>
        <a:bodyPr/>
        <a:lstStyle/>
        <a:p>
          <a:r>
            <a:rPr lang="cs-CZ" dirty="0" smtClean="0"/>
            <a:t>Návrh opatření</a:t>
          </a:r>
          <a:endParaRPr lang="cs-CZ" dirty="0"/>
        </a:p>
      </dgm:t>
    </dgm:pt>
    <dgm:pt modelId="{FAB9F3FB-DDE0-46A6-97DB-D344F2B8FB98}" type="parTrans" cxnId="{D91BEA6A-C9D8-4B8B-A550-E21F903CDAF4}">
      <dgm:prSet/>
      <dgm:spPr/>
      <dgm:t>
        <a:bodyPr/>
        <a:lstStyle/>
        <a:p>
          <a:endParaRPr lang="cs-CZ"/>
        </a:p>
      </dgm:t>
    </dgm:pt>
    <dgm:pt modelId="{C23DEEA7-B4AC-42B2-8E38-4E728069BA9D}" type="sibTrans" cxnId="{D91BEA6A-C9D8-4B8B-A550-E21F903CDAF4}">
      <dgm:prSet/>
      <dgm:spPr/>
      <dgm:t>
        <a:bodyPr/>
        <a:lstStyle/>
        <a:p>
          <a:endParaRPr lang="cs-CZ"/>
        </a:p>
      </dgm:t>
    </dgm:pt>
    <dgm:pt modelId="{96CB45D3-E4D1-4D67-B00E-A3D8C15AE4D0}" type="pres">
      <dgm:prSet presAssocID="{61CA58AB-3D9E-463A-8857-FE7301E938C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262B853-1D41-4648-B37F-872A60C4E88E}" type="pres">
      <dgm:prSet presAssocID="{46FEF715-ECD4-458D-97E8-42EF35C0022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C1F68B-BBCE-4280-B7EF-3CA215F440EF}" type="pres">
      <dgm:prSet presAssocID="{46FEF715-ECD4-458D-97E8-42EF35C00224}" presName="spNode" presStyleCnt="0"/>
      <dgm:spPr/>
    </dgm:pt>
    <dgm:pt modelId="{2ABF94F1-57A2-49D1-8591-A9078D5E6CF5}" type="pres">
      <dgm:prSet presAssocID="{E9DD9298-2401-4744-BB64-37A02A72D650}" presName="sibTrans" presStyleLbl="sibTrans1D1" presStyleIdx="0" presStyleCnt="5"/>
      <dgm:spPr/>
      <dgm:t>
        <a:bodyPr/>
        <a:lstStyle/>
        <a:p>
          <a:endParaRPr lang="cs-CZ"/>
        </a:p>
      </dgm:t>
    </dgm:pt>
    <dgm:pt modelId="{55AB494B-F348-436D-BA39-53A4A8C73E51}" type="pres">
      <dgm:prSet presAssocID="{E1C68551-87D8-4326-B838-7DD3D1B13BB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E405FA-76B6-4E30-8915-CB031865679C}" type="pres">
      <dgm:prSet presAssocID="{E1C68551-87D8-4326-B838-7DD3D1B13BB3}" presName="spNode" presStyleCnt="0"/>
      <dgm:spPr/>
    </dgm:pt>
    <dgm:pt modelId="{D787F0A8-9647-4C31-97CD-003119A79819}" type="pres">
      <dgm:prSet presAssocID="{B3539103-4349-4BEB-AB05-FE64F7D1B402}" presName="sibTrans" presStyleLbl="sibTrans1D1" presStyleIdx="1" presStyleCnt="5"/>
      <dgm:spPr/>
      <dgm:t>
        <a:bodyPr/>
        <a:lstStyle/>
        <a:p>
          <a:endParaRPr lang="cs-CZ"/>
        </a:p>
      </dgm:t>
    </dgm:pt>
    <dgm:pt modelId="{89803641-32B3-4002-A51D-C8DCA8B90B07}" type="pres">
      <dgm:prSet presAssocID="{3082F260-F009-445B-B541-AC4B8F7ACF1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15D4ED-16F1-4327-B67F-DA723787B417}" type="pres">
      <dgm:prSet presAssocID="{3082F260-F009-445B-B541-AC4B8F7ACF10}" presName="spNode" presStyleCnt="0"/>
      <dgm:spPr/>
    </dgm:pt>
    <dgm:pt modelId="{B83FF3D3-BCEF-4B3A-8213-4F4D03FD686E}" type="pres">
      <dgm:prSet presAssocID="{A13A2B4F-96A3-48A3-9098-CFF4A3EB5D53}" presName="sibTrans" presStyleLbl="sibTrans1D1" presStyleIdx="2" presStyleCnt="5"/>
      <dgm:spPr/>
      <dgm:t>
        <a:bodyPr/>
        <a:lstStyle/>
        <a:p>
          <a:endParaRPr lang="cs-CZ"/>
        </a:p>
      </dgm:t>
    </dgm:pt>
    <dgm:pt modelId="{86F0D093-6045-41E1-90A7-FEB5631FC113}" type="pres">
      <dgm:prSet presAssocID="{AA4EBA43-002D-4509-8A9B-D503E0504FE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AF7B9-3273-43F9-802A-33A784CDED3C}" type="pres">
      <dgm:prSet presAssocID="{AA4EBA43-002D-4509-8A9B-D503E0504FE0}" presName="spNode" presStyleCnt="0"/>
      <dgm:spPr/>
    </dgm:pt>
    <dgm:pt modelId="{63077545-4919-4896-9BF0-3A693FA656BB}" type="pres">
      <dgm:prSet presAssocID="{4B5EFADC-7266-44E6-87C2-07041239B60B}" presName="sibTrans" presStyleLbl="sibTrans1D1" presStyleIdx="3" presStyleCnt="5"/>
      <dgm:spPr/>
      <dgm:t>
        <a:bodyPr/>
        <a:lstStyle/>
        <a:p>
          <a:endParaRPr lang="cs-CZ"/>
        </a:p>
      </dgm:t>
    </dgm:pt>
    <dgm:pt modelId="{505A7D95-F1C7-4107-A6F3-F863BD33C4D7}" type="pres">
      <dgm:prSet presAssocID="{4B6D1CAA-1BD7-429F-84A6-326C51F55D0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140270-5425-4F84-9E5B-3FDDACE5DF6D}" type="pres">
      <dgm:prSet presAssocID="{4B6D1CAA-1BD7-429F-84A6-326C51F55D00}" presName="spNode" presStyleCnt="0"/>
      <dgm:spPr/>
    </dgm:pt>
    <dgm:pt modelId="{D1515B1D-16A4-45A7-92E4-2844F3069363}" type="pres">
      <dgm:prSet presAssocID="{C23DEEA7-B4AC-42B2-8E38-4E728069BA9D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07FAB258-D042-4148-994F-8CA0945EB504}" type="presOf" srcId="{E9DD9298-2401-4744-BB64-37A02A72D650}" destId="{2ABF94F1-57A2-49D1-8591-A9078D5E6CF5}" srcOrd="0" destOrd="0" presId="urn:microsoft.com/office/officeart/2005/8/layout/cycle5"/>
    <dgm:cxn modelId="{BAC09F8C-8FBD-41A3-9989-293080B8D6C8}" srcId="{61CA58AB-3D9E-463A-8857-FE7301E938C6}" destId="{3082F260-F009-445B-B541-AC4B8F7ACF10}" srcOrd="2" destOrd="0" parTransId="{A73EA0BB-E362-4F1B-AF65-A4EA144E0FB3}" sibTransId="{A13A2B4F-96A3-48A3-9098-CFF4A3EB5D53}"/>
    <dgm:cxn modelId="{9DEA0CFE-1FA4-4E1C-9110-BDD1D04B8F2F}" srcId="{61CA58AB-3D9E-463A-8857-FE7301E938C6}" destId="{E1C68551-87D8-4326-B838-7DD3D1B13BB3}" srcOrd="1" destOrd="0" parTransId="{D27C5259-8BF0-456C-B45B-0AEA14C652E5}" sibTransId="{B3539103-4349-4BEB-AB05-FE64F7D1B402}"/>
    <dgm:cxn modelId="{D91BEA6A-C9D8-4B8B-A550-E21F903CDAF4}" srcId="{61CA58AB-3D9E-463A-8857-FE7301E938C6}" destId="{4B6D1CAA-1BD7-429F-84A6-326C51F55D00}" srcOrd="4" destOrd="0" parTransId="{FAB9F3FB-DDE0-46A6-97DB-D344F2B8FB98}" sibTransId="{C23DEEA7-B4AC-42B2-8E38-4E728069BA9D}"/>
    <dgm:cxn modelId="{9B6FCF90-2562-4A9E-97AB-E202DC470F94}" srcId="{61CA58AB-3D9E-463A-8857-FE7301E938C6}" destId="{46FEF715-ECD4-458D-97E8-42EF35C00224}" srcOrd="0" destOrd="0" parTransId="{ACCCA7AF-2912-4705-BEBB-1D49C4CC9F5A}" sibTransId="{E9DD9298-2401-4744-BB64-37A02A72D650}"/>
    <dgm:cxn modelId="{35E5B8FB-0E95-4966-9B72-D9EBB642CC62}" type="presOf" srcId="{46FEF715-ECD4-458D-97E8-42EF35C00224}" destId="{9262B853-1D41-4648-B37F-872A60C4E88E}" srcOrd="0" destOrd="0" presId="urn:microsoft.com/office/officeart/2005/8/layout/cycle5"/>
    <dgm:cxn modelId="{14551FBF-E98A-4EDC-AA28-2A38FC8AA8E7}" type="presOf" srcId="{C23DEEA7-B4AC-42B2-8E38-4E728069BA9D}" destId="{D1515B1D-16A4-45A7-92E4-2844F3069363}" srcOrd="0" destOrd="0" presId="urn:microsoft.com/office/officeart/2005/8/layout/cycle5"/>
    <dgm:cxn modelId="{99F941B7-3AE3-4A83-85B5-C393146CB200}" srcId="{61CA58AB-3D9E-463A-8857-FE7301E938C6}" destId="{AA4EBA43-002D-4509-8A9B-D503E0504FE0}" srcOrd="3" destOrd="0" parTransId="{3BDD541C-FDFC-42B7-9E07-F93C099BB589}" sibTransId="{4B5EFADC-7266-44E6-87C2-07041239B60B}"/>
    <dgm:cxn modelId="{C794BB80-3115-4043-9D31-11D1E9191D42}" type="presOf" srcId="{61CA58AB-3D9E-463A-8857-FE7301E938C6}" destId="{96CB45D3-E4D1-4D67-B00E-A3D8C15AE4D0}" srcOrd="0" destOrd="0" presId="urn:microsoft.com/office/officeart/2005/8/layout/cycle5"/>
    <dgm:cxn modelId="{43231576-0376-48D4-8766-AF5A6F6DED08}" type="presOf" srcId="{A13A2B4F-96A3-48A3-9098-CFF4A3EB5D53}" destId="{B83FF3D3-BCEF-4B3A-8213-4F4D03FD686E}" srcOrd="0" destOrd="0" presId="urn:microsoft.com/office/officeart/2005/8/layout/cycle5"/>
    <dgm:cxn modelId="{CAEAB0F8-55E6-4DD5-8CD8-7811483C591D}" type="presOf" srcId="{E1C68551-87D8-4326-B838-7DD3D1B13BB3}" destId="{55AB494B-F348-436D-BA39-53A4A8C73E51}" srcOrd="0" destOrd="0" presId="urn:microsoft.com/office/officeart/2005/8/layout/cycle5"/>
    <dgm:cxn modelId="{FEBB65EA-CBE2-4211-BA85-D8B1E2159719}" type="presOf" srcId="{4B5EFADC-7266-44E6-87C2-07041239B60B}" destId="{63077545-4919-4896-9BF0-3A693FA656BB}" srcOrd="0" destOrd="0" presId="urn:microsoft.com/office/officeart/2005/8/layout/cycle5"/>
    <dgm:cxn modelId="{34D2F81A-7FFD-44B6-831A-0B683A78D4AD}" type="presOf" srcId="{4B6D1CAA-1BD7-429F-84A6-326C51F55D00}" destId="{505A7D95-F1C7-4107-A6F3-F863BD33C4D7}" srcOrd="0" destOrd="0" presId="urn:microsoft.com/office/officeart/2005/8/layout/cycle5"/>
    <dgm:cxn modelId="{74A86EC9-010D-4F40-A771-3782563DEF0E}" type="presOf" srcId="{3082F260-F009-445B-B541-AC4B8F7ACF10}" destId="{89803641-32B3-4002-A51D-C8DCA8B90B07}" srcOrd="0" destOrd="0" presId="urn:microsoft.com/office/officeart/2005/8/layout/cycle5"/>
    <dgm:cxn modelId="{CCB703AB-D031-4D84-8ED9-23DE9D4DC77E}" type="presOf" srcId="{B3539103-4349-4BEB-AB05-FE64F7D1B402}" destId="{D787F0A8-9647-4C31-97CD-003119A79819}" srcOrd="0" destOrd="0" presId="urn:microsoft.com/office/officeart/2005/8/layout/cycle5"/>
    <dgm:cxn modelId="{7EC49FC8-C020-4946-B05C-97D256B203AD}" type="presOf" srcId="{AA4EBA43-002D-4509-8A9B-D503E0504FE0}" destId="{86F0D093-6045-41E1-90A7-FEB5631FC113}" srcOrd="0" destOrd="0" presId="urn:microsoft.com/office/officeart/2005/8/layout/cycle5"/>
    <dgm:cxn modelId="{AF7EF345-0655-49D9-8C76-14ACF0E55C43}" type="presParOf" srcId="{96CB45D3-E4D1-4D67-B00E-A3D8C15AE4D0}" destId="{9262B853-1D41-4648-B37F-872A60C4E88E}" srcOrd="0" destOrd="0" presId="urn:microsoft.com/office/officeart/2005/8/layout/cycle5"/>
    <dgm:cxn modelId="{C5113531-BB0D-4777-A31F-831A1DE9C203}" type="presParOf" srcId="{96CB45D3-E4D1-4D67-B00E-A3D8C15AE4D0}" destId="{F3C1F68B-BBCE-4280-B7EF-3CA215F440EF}" srcOrd="1" destOrd="0" presId="urn:microsoft.com/office/officeart/2005/8/layout/cycle5"/>
    <dgm:cxn modelId="{B98646C3-027F-485A-981D-EFFF3789DA7F}" type="presParOf" srcId="{96CB45D3-E4D1-4D67-B00E-A3D8C15AE4D0}" destId="{2ABF94F1-57A2-49D1-8591-A9078D5E6CF5}" srcOrd="2" destOrd="0" presId="urn:microsoft.com/office/officeart/2005/8/layout/cycle5"/>
    <dgm:cxn modelId="{0E258654-DC2A-4649-9B8E-F169B31AFBE5}" type="presParOf" srcId="{96CB45D3-E4D1-4D67-B00E-A3D8C15AE4D0}" destId="{55AB494B-F348-436D-BA39-53A4A8C73E51}" srcOrd="3" destOrd="0" presId="urn:microsoft.com/office/officeart/2005/8/layout/cycle5"/>
    <dgm:cxn modelId="{3F08918F-58EE-401C-A415-A0215CBCD854}" type="presParOf" srcId="{96CB45D3-E4D1-4D67-B00E-A3D8C15AE4D0}" destId="{21E405FA-76B6-4E30-8915-CB031865679C}" srcOrd="4" destOrd="0" presId="urn:microsoft.com/office/officeart/2005/8/layout/cycle5"/>
    <dgm:cxn modelId="{68C3041E-1973-4E95-8957-5C3F9573AED3}" type="presParOf" srcId="{96CB45D3-E4D1-4D67-B00E-A3D8C15AE4D0}" destId="{D787F0A8-9647-4C31-97CD-003119A79819}" srcOrd="5" destOrd="0" presId="urn:microsoft.com/office/officeart/2005/8/layout/cycle5"/>
    <dgm:cxn modelId="{521C9C25-E726-45A1-872D-633B635B55A3}" type="presParOf" srcId="{96CB45D3-E4D1-4D67-B00E-A3D8C15AE4D0}" destId="{89803641-32B3-4002-A51D-C8DCA8B90B07}" srcOrd="6" destOrd="0" presId="urn:microsoft.com/office/officeart/2005/8/layout/cycle5"/>
    <dgm:cxn modelId="{0D35B047-921D-4EB4-86F2-2E18EEF4CAB6}" type="presParOf" srcId="{96CB45D3-E4D1-4D67-B00E-A3D8C15AE4D0}" destId="{DC15D4ED-16F1-4327-B67F-DA723787B417}" srcOrd="7" destOrd="0" presId="urn:microsoft.com/office/officeart/2005/8/layout/cycle5"/>
    <dgm:cxn modelId="{F3BFA4C6-691E-45AC-9E81-95F98960074F}" type="presParOf" srcId="{96CB45D3-E4D1-4D67-B00E-A3D8C15AE4D0}" destId="{B83FF3D3-BCEF-4B3A-8213-4F4D03FD686E}" srcOrd="8" destOrd="0" presId="urn:microsoft.com/office/officeart/2005/8/layout/cycle5"/>
    <dgm:cxn modelId="{D2F8A8FE-C860-40E7-ABE7-66642047301A}" type="presParOf" srcId="{96CB45D3-E4D1-4D67-B00E-A3D8C15AE4D0}" destId="{86F0D093-6045-41E1-90A7-FEB5631FC113}" srcOrd="9" destOrd="0" presId="urn:microsoft.com/office/officeart/2005/8/layout/cycle5"/>
    <dgm:cxn modelId="{1A4B0A7C-C159-4C89-9AAC-B755F2E01868}" type="presParOf" srcId="{96CB45D3-E4D1-4D67-B00E-A3D8C15AE4D0}" destId="{2F1AF7B9-3273-43F9-802A-33A784CDED3C}" srcOrd="10" destOrd="0" presId="urn:microsoft.com/office/officeart/2005/8/layout/cycle5"/>
    <dgm:cxn modelId="{9505EBB0-DE38-480E-AAB1-12C9B6B54800}" type="presParOf" srcId="{96CB45D3-E4D1-4D67-B00E-A3D8C15AE4D0}" destId="{63077545-4919-4896-9BF0-3A693FA656BB}" srcOrd="11" destOrd="0" presId="urn:microsoft.com/office/officeart/2005/8/layout/cycle5"/>
    <dgm:cxn modelId="{E6EB294C-C2EC-43BB-8DB6-9F4F70D72549}" type="presParOf" srcId="{96CB45D3-E4D1-4D67-B00E-A3D8C15AE4D0}" destId="{505A7D95-F1C7-4107-A6F3-F863BD33C4D7}" srcOrd="12" destOrd="0" presId="urn:microsoft.com/office/officeart/2005/8/layout/cycle5"/>
    <dgm:cxn modelId="{83B5A5A2-112A-420F-B7DF-7962ED7C3512}" type="presParOf" srcId="{96CB45D3-E4D1-4D67-B00E-A3D8C15AE4D0}" destId="{3E140270-5425-4F84-9E5B-3FDDACE5DF6D}" srcOrd="13" destOrd="0" presId="urn:microsoft.com/office/officeart/2005/8/layout/cycle5"/>
    <dgm:cxn modelId="{2DEFE1EB-6AE6-46A9-80DA-6C16660D3DCC}" type="presParOf" srcId="{96CB45D3-E4D1-4D67-B00E-A3D8C15AE4D0}" destId="{D1515B1D-16A4-45A7-92E4-2844F306936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62B853-1D41-4648-B37F-872A60C4E88E}">
      <dsp:nvSpPr>
        <dsp:cNvPr id="0" name=""/>
        <dsp:cNvSpPr/>
      </dsp:nvSpPr>
      <dsp:spPr>
        <a:xfrm>
          <a:off x="1556379" y="2320"/>
          <a:ext cx="925841" cy="601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Definování problému</a:t>
          </a:r>
          <a:endParaRPr lang="cs-CZ" sz="1200" kern="1200" dirty="0"/>
        </a:p>
      </dsp:txBody>
      <dsp:txXfrm>
        <a:off x="1556379" y="2320"/>
        <a:ext cx="925841" cy="601796"/>
      </dsp:txXfrm>
    </dsp:sp>
    <dsp:sp modelId="{2ABF94F1-57A2-49D1-8591-A9078D5E6CF5}">
      <dsp:nvSpPr>
        <dsp:cNvPr id="0" name=""/>
        <dsp:cNvSpPr/>
      </dsp:nvSpPr>
      <dsp:spPr>
        <a:xfrm>
          <a:off x="817920" y="303218"/>
          <a:ext cx="2402759" cy="2402759"/>
        </a:xfrm>
        <a:custGeom>
          <a:avLst/>
          <a:gdLst/>
          <a:ahLst/>
          <a:cxnLst/>
          <a:rect l="0" t="0" r="0" b="0"/>
          <a:pathLst>
            <a:path>
              <a:moveTo>
                <a:pt x="1788100" y="153013"/>
              </a:moveTo>
              <a:arcTo wR="1201379" hR="1201379" stAng="17954020" swAng="121061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B494B-F348-436D-BA39-53A4A8C73E51}">
      <dsp:nvSpPr>
        <dsp:cNvPr id="0" name=""/>
        <dsp:cNvSpPr/>
      </dsp:nvSpPr>
      <dsp:spPr>
        <a:xfrm>
          <a:off x="2698959" y="832453"/>
          <a:ext cx="925841" cy="601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Sběr dat</a:t>
          </a:r>
          <a:endParaRPr lang="cs-CZ" sz="1200" kern="1200" dirty="0"/>
        </a:p>
      </dsp:txBody>
      <dsp:txXfrm>
        <a:off x="2698959" y="832453"/>
        <a:ext cx="925841" cy="601796"/>
      </dsp:txXfrm>
    </dsp:sp>
    <dsp:sp modelId="{D787F0A8-9647-4C31-97CD-003119A79819}">
      <dsp:nvSpPr>
        <dsp:cNvPr id="0" name=""/>
        <dsp:cNvSpPr/>
      </dsp:nvSpPr>
      <dsp:spPr>
        <a:xfrm>
          <a:off x="817920" y="303218"/>
          <a:ext cx="2402759" cy="2402759"/>
        </a:xfrm>
        <a:custGeom>
          <a:avLst/>
          <a:gdLst/>
          <a:ahLst/>
          <a:cxnLst/>
          <a:rect l="0" t="0" r="0" b="0"/>
          <a:pathLst>
            <a:path>
              <a:moveTo>
                <a:pt x="2399870" y="1284649"/>
              </a:moveTo>
              <a:arcTo wR="1201379" hR="1201379" stAng="21838468" swAng="13590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803641-32B3-4002-A51D-C8DCA8B90B07}">
      <dsp:nvSpPr>
        <dsp:cNvPr id="0" name=""/>
        <dsp:cNvSpPr/>
      </dsp:nvSpPr>
      <dsp:spPr>
        <a:xfrm>
          <a:off x="2262532" y="2175637"/>
          <a:ext cx="925841" cy="601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Analýza</a:t>
          </a:r>
          <a:endParaRPr lang="cs-CZ" sz="1200" kern="1200" dirty="0"/>
        </a:p>
      </dsp:txBody>
      <dsp:txXfrm>
        <a:off x="2262532" y="2175637"/>
        <a:ext cx="925841" cy="601796"/>
      </dsp:txXfrm>
    </dsp:sp>
    <dsp:sp modelId="{B83FF3D3-BCEF-4B3A-8213-4F4D03FD686E}">
      <dsp:nvSpPr>
        <dsp:cNvPr id="0" name=""/>
        <dsp:cNvSpPr/>
      </dsp:nvSpPr>
      <dsp:spPr>
        <a:xfrm>
          <a:off x="817920" y="303218"/>
          <a:ext cx="2402759" cy="2402759"/>
        </a:xfrm>
        <a:custGeom>
          <a:avLst/>
          <a:gdLst/>
          <a:ahLst/>
          <a:cxnLst/>
          <a:rect l="0" t="0" r="0" b="0"/>
          <a:pathLst>
            <a:path>
              <a:moveTo>
                <a:pt x="1348641" y="2393700"/>
              </a:moveTo>
              <a:arcTo wR="1201379" hR="1201379" stAng="4977549" swAng="84490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0D093-6045-41E1-90A7-FEB5631FC113}">
      <dsp:nvSpPr>
        <dsp:cNvPr id="0" name=""/>
        <dsp:cNvSpPr/>
      </dsp:nvSpPr>
      <dsp:spPr>
        <a:xfrm>
          <a:off x="850226" y="2175637"/>
          <a:ext cx="925841" cy="601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Výsledky zkoumání</a:t>
          </a:r>
          <a:endParaRPr lang="cs-CZ" sz="1200" kern="1200" dirty="0"/>
        </a:p>
      </dsp:txBody>
      <dsp:txXfrm>
        <a:off x="850226" y="2175637"/>
        <a:ext cx="925841" cy="601796"/>
      </dsp:txXfrm>
    </dsp:sp>
    <dsp:sp modelId="{63077545-4919-4896-9BF0-3A693FA656BB}">
      <dsp:nvSpPr>
        <dsp:cNvPr id="0" name=""/>
        <dsp:cNvSpPr/>
      </dsp:nvSpPr>
      <dsp:spPr>
        <a:xfrm>
          <a:off x="817920" y="303218"/>
          <a:ext cx="2402759" cy="2402759"/>
        </a:xfrm>
        <a:custGeom>
          <a:avLst/>
          <a:gdLst/>
          <a:ahLst/>
          <a:cxnLst/>
          <a:rect l="0" t="0" r="0" b="0"/>
          <a:pathLst>
            <a:path>
              <a:moveTo>
                <a:pt x="127392" y="1739769"/>
              </a:moveTo>
              <a:arcTo wR="1201379" hR="1201379" stAng="9202524" swAng="13590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5A7D95-F1C7-4107-A6F3-F863BD33C4D7}">
      <dsp:nvSpPr>
        <dsp:cNvPr id="0" name=""/>
        <dsp:cNvSpPr/>
      </dsp:nvSpPr>
      <dsp:spPr>
        <a:xfrm>
          <a:off x="413799" y="832453"/>
          <a:ext cx="925841" cy="601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Návrh opatření</a:t>
          </a:r>
          <a:endParaRPr lang="cs-CZ" sz="1200" kern="1200" dirty="0"/>
        </a:p>
      </dsp:txBody>
      <dsp:txXfrm>
        <a:off x="413799" y="832453"/>
        <a:ext cx="925841" cy="601796"/>
      </dsp:txXfrm>
    </dsp:sp>
    <dsp:sp modelId="{D1515B1D-16A4-45A7-92E4-2844F3069363}">
      <dsp:nvSpPr>
        <dsp:cNvPr id="0" name=""/>
        <dsp:cNvSpPr/>
      </dsp:nvSpPr>
      <dsp:spPr>
        <a:xfrm>
          <a:off x="817920" y="303218"/>
          <a:ext cx="2402759" cy="2402759"/>
        </a:xfrm>
        <a:custGeom>
          <a:avLst/>
          <a:gdLst/>
          <a:ahLst/>
          <a:cxnLst/>
          <a:rect l="0" t="0" r="0" b="0"/>
          <a:pathLst>
            <a:path>
              <a:moveTo>
                <a:pt x="289063" y="419720"/>
              </a:moveTo>
              <a:arcTo wR="1201379" hR="1201379" stAng="13235370" swAng="121061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8B80A3-B613-4AE5-AF70-F4301569E799}" type="datetimeFigureOut">
              <a:rPr lang="cs-CZ"/>
              <a:pPr>
                <a:defRPr/>
              </a:pPr>
              <a:t>20.6.2017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0A968F2-C72E-4831-ACC8-C74C8F87B5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ka tmavě modrá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 userDrawn="1"/>
        </p:nvPicPr>
        <p:blipFill>
          <a:blip r:embed="rId2" cstate="print"/>
          <a:srcRect l="5391"/>
          <a:stretch>
            <a:fillRect/>
          </a:stretch>
        </p:blipFill>
        <p:spPr bwMode="auto">
          <a:xfrm>
            <a:off x="457200" y="76200"/>
            <a:ext cx="28606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ástupný symbol pro zápatí 6"/>
          <p:cNvSpPr txBox="1">
            <a:spLocks/>
          </p:cNvSpPr>
          <p:nvPr userDrawn="1"/>
        </p:nvSpPr>
        <p:spPr>
          <a:xfrm>
            <a:off x="5791200" y="6492875"/>
            <a:ext cx="28956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cs typeface="Arial" panose="020B0604020202020204" pitchFamily="34" charset="0"/>
              </a:rPr>
              <a:t>www.skoda.cz</a:t>
            </a:r>
            <a:endParaRPr lang="en-US" b="1" dirty="0">
              <a:cs typeface="Arial" panose="020B0604020202020204" pitchFamily="34" charset="0"/>
            </a:endParaRPr>
          </a:p>
        </p:txBody>
      </p:sp>
      <p:cxnSp>
        <p:nvCxnSpPr>
          <p:cNvPr id="8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229600" cy="1143000"/>
          </a:xfrm>
        </p:spPr>
        <p:txBody>
          <a:bodyPr lIns="0" tIns="0" rIns="0" bIns="0" anchor="t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24200"/>
            <a:ext cx="82296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0"/>
          </p:nvPr>
        </p:nvSpPr>
        <p:spPr>
          <a:xfrm>
            <a:off x="457200" y="6492875"/>
            <a:ext cx="7467600" cy="365125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1200" b="1">
                <a:solidFill>
                  <a:schemeClr val="bg1"/>
                </a:solidFill>
              </a:defRPr>
            </a:lvl3pPr>
            <a:lvl4pPr marL="1371600" indent="0">
              <a:buNone/>
              <a:defRPr sz="1200" b="1">
                <a:solidFill>
                  <a:schemeClr val="bg1"/>
                </a:solidFill>
              </a:defRPr>
            </a:lvl4pPr>
            <a:lvl5pPr marL="1828800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tmavě modrá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1"/>
            <a:ext cx="8229600" cy="4571999"/>
          </a:xfrm>
        </p:spPr>
        <p:txBody>
          <a:bodyPr lIns="0" tIns="0" rIns="0" bIns="0" anchor="t">
            <a:norm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větle modrá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1"/>
            <a:ext cx="8229600" cy="4571999"/>
          </a:xfrm>
        </p:spPr>
        <p:txBody>
          <a:bodyPr lIns="0" tIns="0" rIns="0" bIns="0" anchor="t">
            <a:norm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šedý">
    <p:bg>
      <p:bgPr>
        <a:solidFill>
          <a:srgbClr val="BCBC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1"/>
            <a:ext cx="8229600" cy="4571999"/>
          </a:xfrm>
        </p:spPr>
        <p:txBody>
          <a:bodyPr lIns="0" tIns="0" rIns="0" bIns="0" anchor="t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 fotkou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1"/>
            <a:ext cx="8229600" cy="4571999"/>
          </a:xfrm>
        </p:spPr>
        <p:txBody>
          <a:bodyPr lIns="0" tIns="0" rIns="0" bIns="0" anchor="t">
            <a:norm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tmavě modrý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Zástupný symbol pro zápatí 6"/>
          <p:cNvSpPr txBox="1">
            <a:spLocks/>
          </p:cNvSpPr>
          <p:nvPr userDrawn="1"/>
        </p:nvSpPr>
        <p:spPr>
          <a:xfrm>
            <a:off x="5791200" y="6492875"/>
            <a:ext cx="28956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cs typeface="Arial" panose="020B0604020202020204" pitchFamily="34" charset="0"/>
              </a:rPr>
              <a:t>www.skoda.cz</a:t>
            </a:r>
            <a:endParaRPr lang="en-US" b="1" dirty="0">
              <a:cs typeface="Arial" panose="020B0604020202020204" pitchFamily="34" charset="0"/>
            </a:endParaRPr>
          </a:p>
        </p:txBody>
      </p:sp>
      <p:cxnSp>
        <p:nvCxnSpPr>
          <p:cNvPr id="5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Obrázek 8"/>
          <p:cNvPicPr>
            <a:picLocks noChangeAspect="1"/>
          </p:cNvPicPr>
          <p:nvPr userDrawn="1"/>
        </p:nvPicPr>
        <p:blipFill>
          <a:blip r:embed="rId2" cstate="print"/>
          <a:srcRect l="5391"/>
          <a:stretch>
            <a:fillRect/>
          </a:stretch>
        </p:blipFill>
        <p:spPr bwMode="auto">
          <a:xfrm>
            <a:off x="457200" y="76200"/>
            <a:ext cx="28606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86101"/>
            <a:ext cx="8229600" cy="685799"/>
          </a:xfrm>
        </p:spPr>
        <p:txBody>
          <a:bodyPr lIns="0" tIns="0" rIns="0" bIns="0" anchor="t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větle modrý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zápatí 6"/>
          <p:cNvSpPr txBox="1">
            <a:spLocks/>
          </p:cNvSpPr>
          <p:nvPr userDrawn="1"/>
        </p:nvSpPr>
        <p:spPr>
          <a:xfrm>
            <a:off x="5791200" y="6492875"/>
            <a:ext cx="28956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www.skoda.cz</a:t>
            </a:r>
            <a:endParaRPr lang="en-US" b="1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cxnSp>
        <p:nvCxnSpPr>
          <p:cNvPr id="5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8"/>
          <p:cNvPicPr>
            <a:picLocks noChangeAspect="1"/>
          </p:cNvPicPr>
          <p:nvPr userDrawn="1"/>
        </p:nvPicPr>
        <p:blipFill>
          <a:blip r:embed="rId2" cstate="print"/>
          <a:srcRect l="5391"/>
          <a:stretch>
            <a:fillRect/>
          </a:stretch>
        </p:blipFill>
        <p:spPr bwMode="auto">
          <a:xfrm>
            <a:off x="457200" y="76200"/>
            <a:ext cx="28606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86101"/>
            <a:ext cx="8229600" cy="685799"/>
          </a:xfrm>
        </p:spPr>
        <p:txBody>
          <a:bodyPr lIns="0" tIns="0" rIns="0" bIns="0" anchor="t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šedý">
    <p:bg>
      <p:bgPr>
        <a:solidFill>
          <a:srgbClr val="BCBC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Zástupný symbol pro zápatí 6"/>
          <p:cNvSpPr txBox="1">
            <a:spLocks/>
          </p:cNvSpPr>
          <p:nvPr userDrawn="1"/>
        </p:nvSpPr>
        <p:spPr>
          <a:xfrm>
            <a:off x="5791200" y="6492875"/>
            <a:ext cx="28956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www.skoda.cz</a:t>
            </a:r>
            <a:endParaRPr lang="en-US" b="1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cxnSp>
        <p:nvCxnSpPr>
          <p:cNvPr id="5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Obrázek 8"/>
          <p:cNvPicPr>
            <a:picLocks noChangeAspect="1"/>
          </p:cNvPicPr>
          <p:nvPr userDrawn="1"/>
        </p:nvPicPr>
        <p:blipFill>
          <a:blip r:embed="rId2" cstate="print"/>
          <a:srcRect l="5733"/>
          <a:stretch>
            <a:fillRect/>
          </a:stretch>
        </p:blipFill>
        <p:spPr bwMode="auto">
          <a:xfrm>
            <a:off x="457200" y="76200"/>
            <a:ext cx="2868613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86101"/>
            <a:ext cx="8229600" cy="685799"/>
          </a:xfrm>
        </p:spPr>
        <p:txBody>
          <a:bodyPr lIns="0" tIns="0" rIns="0" bIns="0" anchor="t">
            <a:normAutofit/>
          </a:bodyPr>
          <a:lstStyle>
            <a:lvl1pPr algn="l"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 fotkou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Zástupný symbol pro zápatí 6"/>
          <p:cNvSpPr txBox="1">
            <a:spLocks/>
          </p:cNvSpPr>
          <p:nvPr userDrawn="1"/>
        </p:nvSpPr>
        <p:spPr>
          <a:xfrm>
            <a:off x="5791200" y="6492875"/>
            <a:ext cx="28956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cs typeface="Arial" panose="020B0604020202020204" pitchFamily="34" charset="0"/>
              </a:rPr>
              <a:t>www.skoda.cz</a:t>
            </a:r>
            <a:endParaRPr lang="en-US" b="1" dirty="0">
              <a:cs typeface="Arial" panose="020B0604020202020204" pitchFamily="34" charset="0"/>
            </a:endParaRPr>
          </a:p>
        </p:txBody>
      </p:sp>
      <p:cxnSp>
        <p:nvCxnSpPr>
          <p:cNvPr id="5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Obrázek 8"/>
          <p:cNvPicPr>
            <a:picLocks noChangeAspect="1"/>
          </p:cNvPicPr>
          <p:nvPr userDrawn="1"/>
        </p:nvPicPr>
        <p:blipFill>
          <a:blip r:embed="rId3" cstate="print"/>
          <a:srcRect l="5391"/>
          <a:stretch>
            <a:fillRect/>
          </a:stretch>
        </p:blipFill>
        <p:spPr bwMode="auto">
          <a:xfrm>
            <a:off x="457200" y="76200"/>
            <a:ext cx="28606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86101"/>
            <a:ext cx="8229600" cy="685799"/>
          </a:xfrm>
        </p:spPr>
        <p:txBody>
          <a:bodyPr lIns="0" tIns="0" rIns="0" bIns="0" anchor="t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ka světle modrá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 userDrawn="1"/>
        </p:nvPicPr>
        <p:blipFill>
          <a:blip r:embed="rId2" cstate="print"/>
          <a:srcRect l="5391"/>
          <a:stretch>
            <a:fillRect/>
          </a:stretch>
        </p:blipFill>
        <p:spPr bwMode="auto">
          <a:xfrm>
            <a:off x="457200" y="76200"/>
            <a:ext cx="28606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zápatí 6"/>
          <p:cNvSpPr txBox="1">
            <a:spLocks/>
          </p:cNvSpPr>
          <p:nvPr userDrawn="1"/>
        </p:nvSpPr>
        <p:spPr>
          <a:xfrm>
            <a:off x="5791200" y="6492875"/>
            <a:ext cx="28956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cs typeface="Arial" panose="020B0604020202020204" pitchFamily="34" charset="0"/>
              </a:rPr>
              <a:t>www.skoda.cz</a:t>
            </a:r>
            <a:endParaRPr lang="en-US" b="1" dirty="0">
              <a:cs typeface="Arial" panose="020B0604020202020204" pitchFamily="34" charset="0"/>
            </a:endParaRPr>
          </a:p>
        </p:txBody>
      </p:sp>
      <p:cxnSp>
        <p:nvCxnSpPr>
          <p:cNvPr id="8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229600" cy="1143000"/>
          </a:xfrm>
        </p:spPr>
        <p:txBody>
          <a:bodyPr lIns="0" tIns="0" rIns="0" bIns="0" anchor="t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24200"/>
            <a:ext cx="82296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0"/>
          </p:nvPr>
        </p:nvSpPr>
        <p:spPr>
          <a:xfrm>
            <a:off x="457200" y="6492875"/>
            <a:ext cx="7467600" cy="365125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1200" b="1">
                <a:solidFill>
                  <a:schemeClr val="bg1"/>
                </a:solidFill>
              </a:defRPr>
            </a:lvl3pPr>
            <a:lvl4pPr marL="1371600" indent="0">
              <a:buNone/>
              <a:defRPr sz="1200" b="1">
                <a:solidFill>
                  <a:schemeClr val="bg1"/>
                </a:solidFill>
              </a:defRPr>
            </a:lvl4pPr>
            <a:lvl5pPr marL="1828800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ka šedá">
    <p:bg>
      <p:bgPr>
        <a:solidFill>
          <a:srgbClr val="BCBC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ástupný symbol pro zápatí 6"/>
          <p:cNvSpPr txBox="1">
            <a:spLocks/>
          </p:cNvSpPr>
          <p:nvPr userDrawn="1"/>
        </p:nvSpPr>
        <p:spPr>
          <a:xfrm>
            <a:off x="5791200" y="6492875"/>
            <a:ext cx="28956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www.skoda.cz</a:t>
            </a:r>
            <a:endParaRPr lang="en-US" b="1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cxnSp>
        <p:nvCxnSpPr>
          <p:cNvPr id="7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Obrázek 8"/>
          <p:cNvPicPr>
            <a:picLocks noChangeAspect="1"/>
          </p:cNvPicPr>
          <p:nvPr userDrawn="1"/>
        </p:nvPicPr>
        <p:blipFill>
          <a:blip r:embed="rId2" cstate="print"/>
          <a:srcRect l="5733"/>
          <a:stretch>
            <a:fillRect/>
          </a:stretch>
        </p:blipFill>
        <p:spPr bwMode="auto">
          <a:xfrm>
            <a:off x="457200" y="76200"/>
            <a:ext cx="2868613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229600" cy="1143000"/>
          </a:xfrm>
        </p:spPr>
        <p:txBody>
          <a:bodyPr lIns="0" tIns="0" rIns="0" bIns="0" anchor="t">
            <a:normAutofit/>
          </a:bodyPr>
          <a:lstStyle>
            <a:lvl1pPr algn="l"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24200"/>
            <a:ext cx="82296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0"/>
          </p:nvPr>
        </p:nvSpPr>
        <p:spPr>
          <a:xfrm>
            <a:off x="457200" y="6492875"/>
            <a:ext cx="7467600" cy="365125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457200" indent="0">
              <a:buNone/>
              <a:defRPr sz="1200" b="1">
                <a:solidFill>
                  <a:schemeClr val="accent1"/>
                </a:solidFill>
              </a:defRPr>
            </a:lvl2pPr>
            <a:lvl3pPr marL="914400" indent="0">
              <a:buNone/>
              <a:defRPr sz="1200" b="1">
                <a:solidFill>
                  <a:schemeClr val="accent1"/>
                </a:solidFill>
              </a:defRPr>
            </a:lvl3pPr>
            <a:lvl4pPr marL="1371600" indent="0">
              <a:buNone/>
              <a:defRPr sz="1200" b="1">
                <a:solidFill>
                  <a:schemeClr val="accent1"/>
                </a:solidFill>
              </a:defRPr>
            </a:lvl4pPr>
            <a:lvl5pPr marL="1828800" indent="0">
              <a:buNone/>
              <a:defRPr sz="1200"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ka s fotkou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ástupný symbol pro zápatí 6"/>
          <p:cNvSpPr txBox="1">
            <a:spLocks/>
          </p:cNvSpPr>
          <p:nvPr userDrawn="1"/>
        </p:nvSpPr>
        <p:spPr>
          <a:xfrm>
            <a:off x="5791200" y="6492875"/>
            <a:ext cx="28956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cs typeface="Arial" panose="020B0604020202020204" pitchFamily="34" charset="0"/>
              </a:rPr>
              <a:t>www.skoda.cz</a:t>
            </a:r>
            <a:endParaRPr lang="en-US" b="1" dirty="0">
              <a:cs typeface="Arial" panose="020B0604020202020204" pitchFamily="34" charset="0"/>
            </a:endParaRPr>
          </a:p>
        </p:txBody>
      </p:sp>
      <p:cxnSp>
        <p:nvCxnSpPr>
          <p:cNvPr id="7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Obrázek 8"/>
          <p:cNvPicPr>
            <a:picLocks noChangeAspect="1"/>
          </p:cNvPicPr>
          <p:nvPr userDrawn="1"/>
        </p:nvPicPr>
        <p:blipFill>
          <a:blip r:embed="rId3" cstate="print"/>
          <a:srcRect l="5391"/>
          <a:stretch>
            <a:fillRect/>
          </a:stretch>
        </p:blipFill>
        <p:spPr bwMode="auto">
          <a:xfrm>
            <a:off x="457200" y="76200"/>
            <a:ext cx="28606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001000" cy="1143000"/>
          </a:xfrm>
        </p:spPr>
        <p:txBody>
          <a:bodyPr lIns="0" tIns="0" rIns="0" bIns="0" anchor="t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24199"/>
            <a:ext cx="8001000" cy="9906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0"/>
          </p:nvPr>
        </p:nvSpPr>
        <p:spPr>
          <a:xfrm>
            <a:off x="457200" y="6492875"/>
            <a:ext cx="7467600" cy="365125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1200" b="1">
                <a:solidFill>
                  <a:schemeClr val="bg1"/>
                </a:solidFill>
              </a:defRPr>
            </a:lvl3pPr>
            <a:lvl4pPr marL="1371600" indent="0">
              <a:buNone/>
              <a:defRPr sz="1200" b="1">
                <a:solidFill>
                  <a:schemeClr val="bg1"/>
                </a:solidFill>
              </a:defRPr>
            </a:lvl4pPr>
            <a:lvl5pPr marL="1828800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kapitoly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10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Obrázek 7"/>
          <p:cNvPicPr>
            <a:picLocks noChangeAspect="1"/>
          </p:cNvPicPr>
          <p:nvPr userDrawn="1"/>
        </p:nvPicPr>
        <p:blipFill>
          <a:blip r:embed="rId2" cstate="print"/>
          <a:srcRect r="4697"/>
          <a:stretch>
            <a:fillRect/>
          </a:stretch>
        </p:blipFill>
        <p:spPr bwMode="auto">
          <a:xfrm>
            <a:off x="7769225" y="6494463"/>
            <a:ext cx="9175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762000"/>
          </a:xfrm>
        </p:spPr>
        <p:txBody>
          <a:bodyPr lIns="0" tIns="0" rIns="0" bIns="0" anchor="b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1"/>
          </p:nvPr>
        </p:nvSpPr>
        <p:spPr>
          <a:xfrm>
            <a:off x="457200" y="1066801"/>
            <a:ext cx="8229600" cy="5105399"/>
          </a:xfrm>
        </p:spPr>
        <p:txBody>
          <a:bodyPr lIns="0" tIns="0" rIns="0" bIns="0" rtlCol="0">
            <a:normAutofit/>
          </a:bodyPr>
          <a:lstStyle/>
          <a:p>
            <a:pPr lvl="0"/>
            <a:endParaRPr lang="cs-CZ" noProof="0" dirty="0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cs-CZ" sz="1000" b="0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/>
              <a:t>Název prezentace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 obrázk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10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/>
          <a:srcRect r="4697"/>
          <a:stretch>
            <a:fillRect/>
          </a:stretch>
        </p:blipFill>
        <p:spPr bwMode="auto">
          <a:xfrm>
            <a:off x="7769225" y="6494463"/>
            <a:ext cx="9175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762000"/>
          </a:xfrm>
        </p:spPr>
        <p:txBody>
          <a:bodyPr lIns="0" tIns="0" rIns="0" bIns="0" anchor="b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6" name="Zástupný symbol pro obrázek 4"/>
          <p:cNvSpPr>
            <a:spLocks noGrp="1"/>
          </p:cNvSpPr>
          <p:nvPr>
            <p:ph type="pic" sz="quarter" idx="15"/>
          </p:nvPr>
        </p:nvSpPr>
        <p:spPr>
          <a:xfrm>
            <a:off x="5791200" y="1066800"/>
            <a:ext cx="2895600" cy="2520000"/>
          </a:xfrm>
        </p:spPr>
        <p:txBody>
          <a:bodyPr lIns="0" tIns="0" rIns="0" bIns="0" rtlCol="0">
            <a:normAutofit/>
          </a:bodyPr>
          <a:lstStyle/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5181600" cy="5105400"/>
          </a:xfrm>
        </p:spPr>
        <p:txBody>
          <a:bodyPr lIns="0" tIns="0" rIns="0" bIns="0"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2" name="Zástupný symbol pro obrázek 4"/>
          <p:cNvSpPr>
            <a:spLocks noGrp="1"/>
          </p:cNvSpPr>
          <p:nvPr>
            <p:ph type="pic" sz="quarter" idx="18"/>
          </p:nvPr>
        </p:nvSpPr>
        <p:spPr>
          <a:xfrm>
            <a:off x="5791200" y="3652200"/>
            <a:ext cx="2895600" cy="2520000"/>
          </a:xfrm>
        </p:spPr>
        <p:txBody>
          <a:bodyPr lIns="0" tIns="0" rIns="0" bIns="0" rtlCol="0">
            <a:normAutofit/>
          </a:bodyPr>
          <a:lstStyle/>
          <a:p>
            <a:pPr lvl="0"/>
            <a:endParaRPr lang="cs-CZ" noProof="0" dirty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 lang="cs-CZ" sz="1000" b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/>
              <a:t>Název prezentace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e dvěma 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10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Obrázek 7"/>
          <p:cNvPicPr>
            <a:picLocks noChangeAspect="1"/>
          </p:cNvPicPr>
          <p:nvPr userDrawn="1"/>
        </p:nvPicPr>
        <p:blipFill>
          <a:blip r:embed="rId2" cstate="print"/>
          <a:srcRect r="4697"/>
          <a:stretch>
            <a:fillRect/>
          </a:stretch>
        </p:blipFill>
        <p:spPr bwMode="auto">
          <a:xfrm>
            <a:off x="7769225" y="6494463"/>
            <a:ext cx="9175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762000"/>
          </a:xfrm>
        </p:spPr>
        <p:txBody>
          <a:bodyPr lIns="0" tIns="0" rIns="0" bIns="0" anchor="b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8229600" cy="1524000"/>
          </a:xfrm>
        </p:spPr>
        <p:txBody>
          <a:bodyPr lIns="0" tIns="0" rIns="0" bIns="0"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graf 6"/>
          <p:cNvSpPr>
            <a:spLocks noGrp="1"/>
          </p:cNvSpPr>
          <p:nvPr>
            <p:ph type="chart" sz="quarter" idx="18"/>
          </p:nvPr>
        </p:nvSpPr>
        <p:spPr>
          <a:xfrm>
            <a:off x="457200" y="2819400"/>
            <a:ext cx="3960000" cy="3352800"/>
          </a:xfrm>
        </p:spPr>
        <p:txBody>
          <a:bodyPr rtlCol="0"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19" name="Zástupný symbol pro graf 6"/>
          <p:cNvSpPr>
            <a:spLocks noGrp="1"/>
          </p:cNvSpPr>
          <p:nvPr>
            <p:ph type="chart" sz="quarter" idx="19"/>
          </p:nvPr>
        </p:nvSpPr>
        <p:spPr>
          <a:xfrm>
            <a:off x="4726800" y="2819400"/>
            <a:ext cx="3960000" cy="3352800"/>
          </a:xfrm>
        </p:spPr>
        <p:txBody>
          <a:bodyPr rtlCol="0"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lang="cs-CZ" sz="1000" b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/>
              <a:t>Název prezentace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 graf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10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/>
          <a:srcRect r="4697"/>
          <a:stretch>
            <a:fillRect/>
          </a:stretch>
        </p:blipFill>
        <p:spPr bwMode="auto">
          <a:xfrm>
            <a:off x="7769225" y="6494463"/>
            <a:ext cx="9175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762000"/>
          </a:xfrm>
        </p:spPr>
        <p:txBody>
          <a:bodyPr lIns="0" tIns="0" rIns="0" bIns="0" anchor="b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8229600" cy="1524000"/>
          </a:xfrm>
        </p:spPr>
        <p:txBody>
          <a:bodyPr lIns="0" tIns="0" rIns="0" bIns="0"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graf 6"/>
          <p:cNvSpPr>
            <a:spLocks noGrp="1"/>
          </p:cNvSpPr>
          <p:nvPr>
            <p:ph type="chart" sz="quarter" idx="18"/>
          </p:nvPr>
        </p:nvSpPr>
        <p:spPr>
          <a:xfrm>
            <a:off x="457200" y="2819400"/>
            <a:ext cx="8229600" cy="3352800"/>
          </a:xfrm>
        </p:spPr>
        <p:txBody>
          <a:bodyPr rtlCol="0"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 lang="cs-CZ" sz="1000" b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/>
              <a:t>Název prezentace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 tabulk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10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Přímá spojnice 13"/>
          <p:cNvCxnSpPr/>
          <p:nvPr userDrawn="1"/>
        </p:nvCxnSpPr>
        <p:spPr>
          <a:xfrm>
            <a:off x="457200" y="6473825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/>
          <a:srcRect r="4697"/>
          <a:stretch>
            <a:fillRect/>
          </a:stretch>
        </p:blipFill>
        <p:spPr bwMode="auto">
          <a:xfrm>
            <a:off x="7769225" y="6494463"/>
            <a:ext cx="9175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762000"/>
          </a:xfrm>
        </p:spPr>
        <p:txBody>
          <a:bodyPr lIns="0" tIns="0" rIns="0" bIns="0" anchor="b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>
          <a:xfrm>
            <a:off x="457200" y="1066799"/>
            <a:ext cx="8229600" cy="3059927"/>
          </a:xfrm>
        </p:spPr>
        <p:txBody>
          <a:bodyPr lIns="0" tIns="0" rIns="0" bIns="0"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abulku 4"/>
          <p:cNvSpPr>
            <a:spLocks noGrp="1"/>
          </p:cNvSpPr>
          <p:nvPr>
            <p:ph type="tbl" sz="quarter" idx="19"/>
          </p:nvPr>
        </p:nvSpPr>
        <p:spPr>
          <a:xfrm>
            <a:off x="457200" y="4343400"/>
            <a:ext cx="8229600" cy="1828800"/>
          </a:xfrm>
        </p:spPr>
        <p:txBody>
          <a:bodyPr rtlCol="0"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lang="cs-CZ" sz="1000" b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/>
              <a:t>Název prezentace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28956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fontAlgn="auto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ct val="120000"/>
              <a:buFont typeface="Wingdings" panose="05000000000000000000" pitchFamily="2" charset="2"/>
              <a:buNone/>
              <a:defRPr lang="cs-CZ" sz="1000" b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/>
              <a:t>Název prezentace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fontAlgn="base">
        <a:spcBef>
          <a:spcPts val="200"/>
        </a:spcBef>
        <a:spcAft>
          <a:spcPct val="0"/>
        </a:spcAft>
        <a:buClr>
          <a:schemeClr val="accent2"/>
        </a:buClr>
        <a:buSzPct val="120000"/>
        <a:buFont typeface="Wingdings" pitchFamily="2" charset="2"/>
        <a:buChar char="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7188" indent="-171450" algn="l" rtl="0" fontAlgn="base">
        <a:spcBef>
          <a:spcPts val="200"/>
        </a:spcBef>
        <a:spcAft>
          <a:spcPct val="0"/>
        </a:spcAft>
        <a:buClr>
          <a:srgbClr val="BCBCBC"/>
        </a:buClr>
        <a:buSzPct val="120000"/>
        <a:buFont typeface="Arial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ts val="2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ts val="2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ts val="2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ctrTitle"/>
          </p:nvPr>
        </p:nvSpPr>
        <p:spPr>
          <a:xfrm>
            <a:off x="457200" y="2133600"/>
            <a:ext cx="8229600" cy="1143000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Racionalizace skladového hospodářství v konkrétním podniku</a:t>
            </a:r>
          </a:p>
        </p:txBody>
      </p:sp>
      <p:sp>
        <p:nvSpPr>
          <p:cNvPr id="19459" name="Podnadpis 2"/>
          <p:cNvSpPr>
            <a:spLocks noGrp="1"/>
          </p:cNvSpPr>
          <p:nvPr>
            <p:ph type="subTitle" idx="1"/>
          </p:nvPr>
        </p:nvSpPr>
        <p:spPr>
          <a:xfrm>
            <a:off x="457200" y="4038600"/>
            <a:ext cx="8229600" cy="1524000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Autor:			Kateřina Rybová, DiS.</a:t>
            </a:r>
          </a:p>
          <a:p>
            <a:r>
              <a:rPr lang="cs-CZ" smtClean="0">
                <a:latin typeface="Arial" charset="0"/>
                <a:cs typeface="Arial" charset="0"/>
              </a:rPr>
              <a:t>Vedoucí práce:	doc. Ing. Ján Ližbetin, PhD.</a:t>
            </a:r>
          </a:p>
          <a:p>
            <a:r>
              <a:rPr lang="cs-CZ" smtClean="0">
                <a:latin typeface="Arial" charset="0"/>
                <a:cs typeface="Arial" charset="0"/>
              </a:rPr>
              <a:t>Oponent práce:	Ing. Jiří Čejka, Ph.D.</a:t>
            </a:r>
          </a:p>
        </p:txBody>
      </p:sp>
      <p:sp>
        <p:nvSpPr>
          <p:cNvPr id="19460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457200" y="6492875"/>
            <a:ext cx="2438400" cy="365125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Bakalářská práce VŠTE – 6/2017</a:t>
            </a:r>
          </a:p>
        </p:txBody>
      </p:sp>
      <p:sp>
        <p:nvSpPr>
          <p:cNvPr id="19461" name="Obdélník 4"/>
          <p:cNvSpPr>
            <a:spLocks noChangeArrowheads="1"/>
          </p:cNvSpPr>
          <p:nvPr/>
        </p:nvSpPr>
        <p:spPr bwMode="auto">
          <a:xfrm>
            <a:off x="3962400" y="1295400"/>
            <a:ext cx="4724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chemeClr val="bg1"/>
                </a:solidFill>
              </a:rPr>
              <a:t>Vysoká škola technická a ekonomická v Českých Budějovicích</a:t>
            </a:r>
            <a:endParaRPr lang="cs-CZ" sz="1200">
              <a:solidFill>
                <a:schemeClr val="bg1"/>
              </a:solidFill>
            </a:endParaRPr>
          </a:p>
        </p:txBody>
      </p:sp>
      <p:pic>
        <p:nvPicPr>
          <p:cNvPr id="19462" name="Picture 6" descr="C:\Users\katerina.rybova\AppData\Local\Microsoft\Windows\Temporary Internet Files\Content.Outlook\3BG74KW5\škoda barevná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3290808" cy="1174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cap="all" dirty="0" smtClean="0"/>
              <a:t>motivace a důvody k řešení daného problému</a:t>
            </a:r>
            <a:endParaRPr lang="cs-CZ" cap="all" dirty="0"/>
          </a:p>
        </p:txBody>
      </p:sp>
      <p:sp>
        <p:nvSpPr>
          <p:cNvPr id="20483" name="Zástupný symbol pro text 2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7848600" cy="5181600"/>
          </a:xfrm>
        </p:spPr>
        <p:txBody>
          <a:bodyPr/>
          <a:lstStyle/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Propojení náplně studijního programu s vlastní pracovní funkcí v podniku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Racionalizace řešena ve svěřeném oddělení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Hledání řešení problému i z pohledu organizace podniku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Výsledek je možné prezentovat managementu podniku a aplikovat navržené opatření v konkrétním oddělení</a:t>
            </a:r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20"/>
          </p:nvPr>
        </p:nvSpPr>
        <p:spPr bwMode="auto">
          <a:xfrm>
            <a:off x="457200" y="6492875"/>
            <a:ext cx="3581400" cy="2889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>
                <a:latin typeface="Arial" charset="0"/>
                <a:cs typeface="Arial" charset="0"/>
              </a:rPr>
              <a:t>Racionalizace skladového hospodářství v konkrétním podniku</a:t>
            </a:r>
          </a:p>
        </p:txBody>
      </p:sp>
      <p:pic>
        <p:nvPicPr>
          <p:cNvPr id="5" name="Picture 2" descr="C:\Users\katerina.rybova\Desktop\škola\BP\prezentace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8674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cap="all" dirty="0" smtClean="0"/>
              <a:t>cíl práce </a:t>
            </a:r>
            <a:endParaRPr lang="cs-CZ" cap="all" dirty="0"/>
          </a:p>
        </p:txBody>
      </p:sp>
      <p:sp>
        <p:nvSpPr>
          <p:cNvPr id="21507" name="Zástupný symbol pro text 2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7467600" cy="2590800"/>
          </a:xfrm>
        </p:spPr>
        <p:txBody>
          <a:bodyPr/>
          <a:lstStyle/>
          <a:p>
            <a:endParaRPr lang="cs-CZ" sz="2400" dirty="0" smtClean="0">
              <a:latin typeface="Arial" charset="0"/>
              <a:cs typeface="Arial" charset="0"/>
            </a:endParaRPr>
          </a:p>
          <a:p>
            <a:r>
              <a:rPr lang="cs-CZ" sz="2400" dirty="0" smtClean="0">
                <a:latin typeface="Arial" charset="0"/>
                <a:cs typeface="Arial" charset="0"/>
              </a:rPr>
              <a:t>Cílem bakalářské práce je provést analýzu skladového hospodářství v konkrétním podniku, definovat možné nedostatky a kritická místa a navrhnout racionalizační opatření na zefektivnění skladového hospodářství.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20"/>
          </p:nvPr>
        </p:nvSpPr>
        <p:spPr bwMode="auto">
          <a:xfrm>
            <a:off x="457200" y="6492875"/>
            <a:ext cx="3581400" cy="2889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>
                <a:latin typeface="Arial" charset="0"/>
                <a:cs typeface="Arial" charset="0"/>
              </a:rPr>
              <a:t>Racionalizace skladového hospodářství v konkrétním podniku</a:t>
            </a:r>
          </a:p>
        </p:txBody>
      </p:sp>
      <p:graphicFrame>
        <p:nvGraphicFramePr>
          <p:cNvPr id="11" name="Diagram 10"/>
          <p:cNvGraphicFramePr/>
          <p:nvPr/>
        </p:nvGraphicFramePr>
        <p:xfrm>
          <a:off x="3962400" y="3276600"/>
          <a:ext cx="40386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10" name="TextovéPole 11"/>
          <p:cNvSpPr txBox="1">
            <a:spLocks noChangeArrowheads="1"/>
          </p:cNvSpPr>
          <p:nvPr/>
        </p:nvSpPr>
        <p:spPr bwMode="auto">
          <a:xfrm>
            <a:off x="3657600" y="6096000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900" i="1" dirty="0"/>
              <a:t>Zdroj: Vlastní</a:t>
            </a:r>
          </a:p>
        </p:txBody>
      </p:sp>
      <p:pic>
        <p:nvPicPr>
          <p:cNvPr id="8" name="Picture 2" descr="C:\Users\katerina.rybova\Desktop\škola\BP\prezentace\logo_vst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200" y="58674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cap="all" dirty="0" smtClean="0"/>
              <a:t>definované hypotézy</a:t>
            </a:r>
            <a:endParaRPr lang="cs-CZ" cap="all" dirty="0"/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6629400" cy="4343400"/>
          </a:xfrm>
        </p:spPr>
        <p:txBody>
          <a:bodyPr/>
          <a:lstStyle/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Jsou skladované položky vhodně rozmístěny pro rychlý a efektivní výdej ze skladu?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Využívá společnost vhodné skladovací zařízení pro skladované položky?</a:t>
            </a:r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20"/>
          </p:nvPr>
        </p:nvSpPr>
        <p:spPr bwMode="auto">
          <a:xfrm>
            <a:off x="457200" y="6492875"/>
            <a:ext cx="3581400" cy="2889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>
                <a:latin typeface="Arial" charset="0"/>
                <a:cs typeface="Arial" charset="0"/>
              </a:rPr>
              <a:t>Racionalizace skladového hospodářství v konkrétním podniku</a:t>
            </a:r>
          </a:p>
        </p:txBody>
      </p:sp>
      <p:pic>
        <p:nvPicPr>
          <p:cNvPr id="6" name="Picture 2" descr="C:\Users\katerina.rybova\Desktop\škola\BP\prezentace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8674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cap="all" dirty="0" smtClean="0"/>
              <a:t>použité metody </a:t>
            </a:r>
            <a:endParaRPr lang="cs-CZ" cap="all" dirty="0"/>
          </a:p>
        </p:txBody>
      </p:sp>
      <p:sp>
        <p:nvSpPr>
          <p:cNvPr id="23555" name="Zástupný symbol pro text 2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8229600" cy="4495800"/>
          </a:xfrm>
        </p:spPr>
        <p:txBody>
          <a:bodyPr/>
          <a:lstStyle/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Sběr dat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Prostudování interních materiálů podniku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Analýza aktuálního stavu skladového hospodářství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Analýza dostupných dat pro stanovené hypotézy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Vlastní pozorování</a:t>
            </a:r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20"/>
          </p:nvPr>
        </p:nvSpPr>
        <p:spPr bwMode="auto">
          <a:xfrm>
            <a:off x="457200" y="6492875"/>
            <a:ext cx="3581400" cy="2889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>
                <a:latin typeface="Arial" charset="0"/>
                <a:cs typeface="Arial" charset="0"/>
              </a:rPr>
              <a:t>Racionalizace skladového hospodářství v konkrétním podniku</a:t>
            </a:r>
          </a:p>
        </p:txBody>
      </p:sp>
      <p:pic>
        <p:nvPicPr>
          <p:cNvPr id="6" name="Picture 2" descr="C:\Users\katerina.rybova\Desktop\škola\BP\prezentace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8674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cap="all" dirty="0" smtClean="0"/>
              <a:t>dosažené výsledky a přínos práce</a:t>
            </a:r>
            <a:endParaRPr lang="cs-CZ" cap="all" dirty="0"/>
          </a:p>
        </p:txBody>
      </p:sp>
      <p:sp>
        <p:nvSpPr>
          <p:cNvPr id="24579" name="Zástupný symbol pro text 2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8077200" cy="4876800"/>
          </a:xfrm>
        </p:spPr>
        <p:txBody>
          <a:bodyPr/>
          <a:lstStyle/>
          <a:p>
            <a:endParaRPr lang="cs-CZ" sz="2400" dirty="0" smtClean="0">
              <a:latin typeface="Arial" charset="0"/>
              <a:cs typeface="Arial" charset="0"/>
            </a:endParaRPr>
          </a:p>
          <a:p>
            <a:r>
              <a:rPr lang="cs-CZ" sz="2400" dirty="0" smtClean="0">
                <a:latin typeface="Arial" charset="0"/>
                <a:cs typeface="Arial" charset="0"/>
              </a:rPr>
              <a:t>Upozornění na nevhodně uložené komodity dle místa výdeje ze skladu</a:t>
            </a:r>
          </a:p>
          <a:p>
            <a:r>
              <a:rPr lang="cs-CZ" sz="2400" dirty="0" smtClean="0">
                <a:latin typeface="Arial" charset="0"/>
                <a:cs typeface="Arial" charset="0"/>
              </a:rPr>
              <a:t>Definování problému speciálních regálů</a:t>
            </a:r>
          </a:p>
          <a:p>
            <a:r>
              <a:rPr lang="cs-CZ" sz="2400" dirty="0" smtClean="0">
                <a:latin typeface="Arial" charset="0"/>
                <a:cs typeface="Arial" charset="0"/>
              </a:rPr>
              <a:t>Návrh řešení nesourodosti skladovacích zařízení</a:t>
            </a:r>
          </a:p>
          <a:p>
            <a:endParaRPr lang="cs-CZ" sz="2400" dirty="0" smtClean="0">
              <a:latin typeface="Arial" charset="0"/>
              <a:cs typeface="Arial" charset="0"/>
            </a:endParaRPr>
          </a:p>
          <a:p>
            <a:r>
              <a:rPr lang="cs-CZ" sz="2400" dirty="0" smtClean="0">
                <a:latin typeface="Arial" charset="0"/>
                <a:cs typeface="Arial" charset="0"/>
              </a:rPr>
              <a:t>Funkčně zaměřená analýza</a:t>
            </a:r>
          </a:p>
          <a:p>
            <a:r>
              <a:rPr lang="cs-CZ" sz="2400" dirty="0" smtClean="0">
                <a:latin typeface="Arial" charset="0"/>
                <a:cs typeface="Arial" charset="0"/>
              </a:rPr>
              <a:t>Navýšení efektivity práce oddělení, redukce prostojů</a:t>
            </a:r>
          </a:p>
          <a:p>
            <a:r>
              <a:rPr lang="cs-CZ" sz="2400" dirty="0" smtClean="0">
                <a:latin typeface="Arial" charset="0"/>
                <a:cs typeface="Arial" charset="0"/>
              </a:rPr>
              <a:t>Prezentace návrhu racionalizace skladového hospodářství oddělení výdejny managementu podniku s cílem aplikace v praxi v časovém horizontu strategického plánování</a:t>
            </a:r>
          </a:p>
          <a:p>
            <a:endParaRPr lang="cs-CZ" sz="2400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20"/>
          </p:nvPr>
        </p:nvSpPr>
        <p:spPr bwMode="auto">
          <a:xfrm>
            <a:off x="457200" y="6492875"/>
            <a:ext cx="3581400" cy="2889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>
                <a:latin typeface="Arial" charset="0"/>
                <a:cs typeface="Arial" charset="0"/>
              </a:rPr>
              <a:t>Racionalizace skladového hospodářství v konkrétním podniku</a:t>
            </a:r>
          </a:p>
        </p:txBody>
      </p:sp>
      <p:pic>
        <p:nvPicPr>
          <p:cNvPr id="6" name="Picture 2" descr="C:\Users\katerina.rybova\Desktop\škola\BP\prezentace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8674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cap="all" dirty="0" smtClean="0"/>
              <a:t>stručné závěrečné shrnutí</a:t>
            </a:r>
            <a:endParaRPr lang="cs-CZ" cap="all" dirty="0"/>
          </a:p>
        </p:txBody>
      </p:sp>
      <p:sp>
        <p:nvSpPr>
          <p:cNvPr id="25603" name="Zástupný symbol pro text 2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7315200" cy="5029200"/>
          </a:xfrm>
        </p:spPr>
        <p:txBody>
          <a:bodyPr/>
          <a:lstStyle/>
          <a:p>
            <a:endParaRPr lang="cs-CZ" sz="2400" dirty="0" smtClean="0">
              <a:latin typeface="Arial" charset="0"/>
              <a:cs typeface="Arial" charset="0"/>
            </a:endParaRPr>
          </a:p>
          <a:p>
            <a:r>
              <a:rPr lang="cs-CZ" sz="2400" dirty="0" smtClean="0">
                <a:latin typeface="Arial" charset="0"/>
                <a:cs typeface="Arial" charset="0"/>
              </a:rPr>
              <a:t>Doporučeno přemístění konkrétních komodit nářadí a ochranných pomůcek mezi regály – včetně určení vhodného místa uložení</a:t>
            </a:r>
          </a:p>
          <a:p>
            <a:endParaRPr lang="cs-CZ" sz="2400" dirty="0" smtClean="0">
              <a:latin typeface="Arial" charset="0"/>
              <a:cs typeface="Arial" charset="0"/>
            </a:endParaRPr>
          </a:p>
          <a:p>
            <a:r>
              <a:rPr lang="cs-CZ" sz="2400" dirty="0" smtClean="0">
                <a:latin typeface="Arial" charset="0"/>
                <a:cs typeface="Arial" charset="0"/>
              </a:rPr>
              <a:t>Návrh opatření pro stávající nedostačující skladovací zařízení - řešeno koupí a montáží nových variabilně kombinovatelných regálů</a:t>
            </a:r>
          </a:p>
          <a:p>
            <a:endParaRPr lang="cs-CZ" sz="2400" dirty="0" smtClean="0">
              <a:latin typeface="Arial" charset="0"/>
              <a:cs typeface="Arial" charset="0"/>
            </a:endParaRPr>
          </a:p>
          <a:p>
            <a:r>
              <a:rPr lang="cs-CZ" sz="2400" dirty="0" smtClean="0">
                <a:latin typeface="Arial" charset="0"/>
                <a:cs typeface="Arial" charset="0"/>
              </a:rPr>
              <a:t>Cílem racionalizace je vytvoření sjednoceného funkčního skladovacího prostoru</a:t>
            </a:r>
          </a:p>
          <a:p>
            <a:endParaRPr lang="cs-CZ" sz="2400" dirty="0" smtClean="0">
              <a:latin typeface="Arial" charset="0"/>
              <a:cs typeface="Arial" charset="0"/>
            </a:endParaRPr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20"/>
          </p:nvPr>
        </p:nvSpPr>
        <p:spPr bwMode="auto">
          <a:xfrm>
            <a:off x="457200" y="6492875"/>
            <a:ext cx="3581400" cy="2889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>
                <a:latin typeface="Arial" charset="0"/>
                <a:cs typeface="Arial" charset="0"/>
              </a:rPr>
              <a:t>Racionalizace skladového hospodářství v konkrétním podniku</a:t>
            </a:r>
          </a:p>
        </p:txBody>
      </p:sp>
      <p:pic>
        <p:nvPicPr>
          <p:cNvPr id="7" name="Picture 2" descr="C:\Users\katerina.rybova\Desktop\škola\BP\prezentace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8674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ctr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Děkuji za Vaši pozornost</a:t>
            </a:r>
          </a:p>
        </p:txBody>
      </p:sp>
      <p:sp>
        <p:nvSpPr>
          <p:cNvPr id="26627" name="Podnadpis 2"/>
          <p:cNvSpPr>
            <a:spLocks noGrp="1"/>
          </p:cNvSpPr>
          <p:nvPr>
            <p:ph type="subTitle" idx="1"/>
          </p:nvPr>
        </p:nvSpPr>
        <p:spPr>
          <a:xfrm>
            <a:off x="381000" y="4343400"/>
            <a:ext cx="8229600" cy="685800"/>
          </a:xfrm>
        </p:spPr>
        <p:txBody>
          <a:bodyPr/>
          <a:lstStyle/>
          <a:p>
            <a:pPr algn="r"/>
            <a:r>
              <a:rPr lang="cs-CZ" smtClean="0">
                <a:latin typeface="Arial" charset="0"/>
                <a:cs typeface="Arial" charset="0"/>
              </a:rPr>
              <a:t>Kateřina Rybová, DiS.</a:t>
            </a:r>
          </a:p>
        </p:txBody>
      </p:sp>
      <p:sp>
        <p:nvSpPr>
          <p:cNvPr id="26628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457200" y="6492875"/>
            <a:ext cx="1752600" cy="365125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Bakalářská práce VŠTE</a:t>
            </a:r>
          </a:p>
        </p:txBody>
      </p:sp>
      <p:sp>
        <p:nvSpPr>
          <p:cNvPr id="26629" name="Zástupný symbol pro text 3"/>
          <p:cNvSpPr txBox="1">
            <a:spLocks/>
          </p:cNvSpPr>
          <p:nvPr/>
        </p:nvSpPr>
        <p:spPr bwMode="auto">
          <a:xfrm>
            <a:off x="457200" y="6492875"/>
            <a:ext cx="2438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spcBef>
                <a:spcPts val="200"/>
              </a:spcBef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cs-CZ" sz="1200" b="1">
                <a:solidFill>
                  <a:schemeClr val="bg1"/>
                </a:solidFill>
              </a:rPr>
              <a:t>Bakalářská práce VŠTE – 6/2017</a:t>
            </a:r>
          </a:p>
        </p:txBody>
      </p:sp>
      <p:pic>
        <p:nvPicPr>
          <p:cNvPr id="8" name="Picture 6" descr="C:\Users\katerina.rybova\AppData\Local\Microsoft\Windows\Temporary Internet Files\Content.Outlook\3BG74KW5\škoda barevná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6647"/>
            <a:ext cx="3048000" cy="1087693"/>
          </a:xfrm>
          <a:prstGeom prst="rect">
            <a:avLst/>
          </a:prstGeom>
          <a:noFill/>
        </p:spPr>
      </p:pic>
      <p:pic>
        <p:nvPicPr>
          <p:cNvPr id="7" name="Picture 6" descr="C:\Users\katerina.rybova\AppData\Local\Microsoft\Windows\Temporary Internet Files\Content.Outlook\3BG74KW5\škoda barevná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3290808" cy="1174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cap="all" dirty="0" smtClean="0"/>
              <a:t>odpovědi na otázky </a:t>
            </a:r>
            <a:r>
              <a:rPr lang="cs-CZ" dirty="0" smtClean="0"/>
              <a:t>vedoucího a oponenta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6"/>
          </p:nvPr>
        </p:nvSpPr>
        <p:spPr>
          <a:xfrm>
            <a:off x="457200" y="1066800"/>
            <a:ext cx="7467600" cy="52578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endParaRPr lang="cs-CZ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Vedoucí BP:</a:t>
            </a:r>
          </a:p>
          <a:p>
            <a:pPr lvl="1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pl-PL" sz="2400" dirty="0" smtClean="0"/>
              <a:t>„O kolik procent se zvýší kapacita skladu po jeho reorganizaci?”</a:t>
            </a:r>
          </a:p>
          <a:p>
            <a:pPr lvl="1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pl-PL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Oponent BP:</a:t>
            </a:r>
          </a:p>
          <a:p>
            <a:pPr lvl="1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cs-CZ" sz="2400" dirty="0" smtClean="0"/>
              <a:t>„Myslíte si, že pro umístění věcí ve skladu ve firmě ŠKODA ELECTRIC a.s.  je možné využití metody těžiště? Případně, kde je možné využití této metody?</a:t>
            </a:r>
            <a:r>
              <a:rPr lang="pl-PL" sz="2400" dirty="0" smtClean="0"/>
              <a:t>”</a:t>
            </a:r>
            <a:endParaRPr lang="cs-CZ" sz="2400" dirty="0" smtClean="0"/>
          </a:p>
          <a:p>
            <a:pPr lvl="1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cs-CZ" sz="2400" dirty="0" smtClean="0"/>
          </a:p>
        </p:txBody>
      </p:sp>
      <p:sp>
        <p:nvSpPr>
          <p:cNvPr id="27652" name="Zástupný symbol pro zápatí 3"/>
          <p:cNvSpPr>
            <a:spLocks noGrp="1"/>
          </p:cNvSpPr>
          <p:nvPr>
            <p:ph type="ftr" sz="quarter" idx="19"/>
          </p:nvPr>
        </p:nvSpPr>
        <p:spPr bwMode="auto">
          <a:xfrm>
            <a:off x="457200" y="6492875"/>
            <a:ext cx="3581400" cy="2889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>
                <a:latin typeface="Arial" charset="0"/>
                <a:cs typeface="Arial" charset="0"/>
              </a:rPr>
              <a:t>Racionalizace skladového hospodářství v konkrétním podniku</a:t>
            </a:r>
          </a:p>
        </p:txBody>
      </p:sp>
      <p:pic>
        <p:nvPicPr>
          <p:cNvPr id="7" name="Picture 2" descr="C:\Users\katerina.rybova\Desktop\škola\BP\prezentace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8674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Škoda">
      <a:dk1>
        <a:sysClr val="windowText" lastClr="000000"/>
      </a:dk1>
      <a:lt1>
        <a:sysClr val="window" lastClr="FFFFFF"/>
      </a:lt1>
      <a:dk2>
        <a:srgbClr val="595959"/>
      </a:dk2>
      <a:lt2>
        <a:srgbClr val="D8D8D8"/>
      </a:lt2>
      <a:accent1>
        <a:srgbClr val="003F7E"/>
      </a:accent1>
      <a:accent2>
        <a:srgbClr val="0096D6"/>
      </a:accent2>
      <a:accent3>
        <a:srgbClr val="BCBCBC"/>
      </a:accent3>
      <a:accent4>
        <a:srgbClr val="36A8E0"/>
      </a:accent4>
      <a:accent5>
        <a:srgbClr val="8CC3EB"/>
      </a:accent5>
      <a:accent6>
        <a:srgbClr val="CFE5F6"/>
      </a:accent6>
      <a:hlink>
        <a:srgbClr val="0000FF"/>
      </a:hlink>
      <a:folHlink>
        <a:srgbClr val="800080"/>
      </a:folHlink>
    </a:clrScheme>
    <a:fontScheme name="Ško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345</Words>
  <Application>Microsoft Office PowerPoint</Application>
  <PresentationFormat>Předvádění na obrazovce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Office Theme</vt:lpstr>
      <vt:lpstr>Racionalizace skladového hospodářství v konkrétním podniku</vt:lpstr>
      <vt:lpstr>motivace a důvody k řešení daného problému</vt:lpstr>
      <vt:lpstr>cíl práce </vt:lpstr>
      <vt:lpstr>definované hypotézy</vt:lpstr>
      <vt:lpstr>použité metody </vt:lpstr>
      <vt:lpstr>dosažené výsledky a přínos práce</vt:lpstr>
      <vt:lpstr>stručné závěrečné shrnutí</vt:lpstr>
      <vt:lpstr>Děkuji za Vaši pozornost</vt:lpstr>
      <vt:lpstr>odpovědi na otázky vedoucího a oponenta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Robert</dc:creator>
  <cp:lastModifiedBy>katerina.rybova</cp:lastModifiedBy>
  <cp:revision>190</cp:revision>
  <dcterms:created xsi:type="dcterms:W3CDTF">2006-08-16T00:00:00Z</dcterms:created>
  <dcterms:modified xsi:type="dcterms:W3CDTF">2017-06-20T09:25:48Z</dcterms:modified>
</cp:coreProperties>
</file>