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2" r:id="rId8"/>
    <p:sldId id="270" r:id="rId9"/>
    <p:sldId id="267" r:id="rId10"/>
    <p:sldId id="263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06D26DF9-1116-4689-9388-AAB4866361BD}">
          <p14:sldIdLst>
            <p14:sldId id="256"/>
            <p14:sldId id="257"/>
            <p14:sldId id="258"/>
            <p14:sldId id="259"/>
            <p14:sldId id="261"/>
            <p14:sldId id="269"/>
            <p14:sldId id="262"/>
            <p14:sldId id="270"/>
            <p14:sldId id="267"/>
            <p14:sldId id="263"/>
            <p14:sldId id="266"/>
            <p14:sldId id="265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>
        <p:scale>
          <a:sx n="68" d="100"/>
          <a:sy n="68" d="100"/>
        </p:scale>
        <p:origin x="-141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5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Je</a:t>
            </a:r>
            <a:r>
              <a:rPr lang="cs-CZ" b="0" dirty="0"/>
              <a:t> počet cyklotras dostatečný?</a:t>
            </a:r>
            <a:endParaRPr lang="en-US" b="0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dotazník!$A$76:$A$78</c:f>
              <c:strCache>
                <c:ptCount val="3"/>
                <c:pt idx="0">
                  <c:v>ano 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dotazník!$B$76:$B$78</c:f>
              <c:numCache>
                <c:formatCode>General</c:formatCode>
                <c:ptCount val="3"/>
                <c:pt idx="0">
                  <c:v>41</c:v>
                </c:pt>
                <c:pt idx="1">
                  <c:v>69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162598425196853"/>
          <c:y val="0.4600145815106445"/>
          <c:w val="0.11670734908136483"/>
          <c:h val="0.2511515748031495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Důležitost ekologického hlediska</a:t>
            </a:r>
          </a:p>
        </c:rich>
      </c:tx>
      <c:layout>
        <c:manualLayout>
          <c:xMode val="edge"/>
          <c:yMode val="edge"/>
          <c:x val="2.1814539379670747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718162487151511E-2"/>
          <c:y val="0.28694190095502126"/>
          <c:w val="0.50325542941925894"/>
          <c:h val="0.61647308693882996"/>
        </c:manualLayout>
      </c:layout>
      <c:doughnut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dotazník!$A$52:$A$55</c:f>
              <c:strCache>
                <c:ptCount val="4"/>
                <c:pt idx="0">
                  <c:v>velmi důležité</c:v>
                </c:pt>
                <c:pt idx="1">
                  <c:v>důležité</c:v>
                </c:pt>
                <c:pt idx="2">
                  <c:v>nedůležité</c:v>
                </c:pt>
                <c:pt idx="3">
                  <c:v>nepřemýšlel/a</c:v>
                </c:pt>
              </c:strCache>
            </c:strRef>
          </c:cat>
          <c:val>
            <c:numRef>
              <c:f>dotazník!$C$52:$C$55</c:f>
              <c:numCache>
                <c:formatCode>0</c:formatCode>
                <c:ptCount val="4"/>
                <c:pt idx="0">
                  <c:v>18.103448275862071</c:v>
                </c:pt>
                <c:pt idx="1">
                  <c:v>45.689655172413794</c:v>
                </c:pt>
                <c:pt idx="2">
                  <c:v>31.896551724137932</c:v>
                </c:pt>
                <c:pt idx="3">
                  <c:v>4.3103448275862073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b="0"/>
              <a:t>Nejčastější</a:t>
            </a:r>
            <a:r>
              <a:rPr lang="cs-CZ" b="0" baseline="0"/>
              <a:t> použití kola</a:t>
            </a:r>
            <a:endParaRPr lang="cs-CZ" b="0"/>
          </a:p>
        </c:rich>
      </c:tx>
      <c:layout>
        <c:manualLayout>
          <c:xMode val="edge"/>
          <c:yMode val="edge"/>
          <c:x val="9.0846800752297369E-2"/>
          <c:y val="2.860042577851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34918342406399"/>
          <c:y val="0.22952217020931609"/>
          <c:w val="0.43922426278032606"/>
          <c:h val="0.66477185718103404"/>
        </c:manualLayout>
      </c:layout>
      <c:doughnut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dotazník!$A$29:$A$31</c:f>
              <c:strCache>
                <c:ptCount val="3"/>
                <c:pt idx="0">
                  <c:v>sport/zábava</c:v>
                </c:pt>
                <c:pt idx="1">
                  <c:v>práce/škola</c:v>
                </c:pt>
                <c:pt idx="2">
                  <c:v>vyřizování pochůzek</c:v>
                </c:pt>
              </c:strCache>
            </c:strRef>
          </c:cat>
          <c:val>
            <c:numRef>
              <c:f>dotazník!$B$29:$B$31</c:f>
              <c:numCache>
                <c:formatCode>General</c:formatCode>
                <c:ptCount val="3"/>
                <c:pt idx="0">
                  <c:v>79</c:v>
                </c:pt>
                <c:pt idx="1">
                  <c:v>28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cs-CZ" b="0"/>
              <a:t>Jsou</a:t>
            </a:r>
            <a:r>
              <a:rPr lang="cs-CZ" b="0" baseline="0"/>
              <a:t> bezpečné?</a:t>
            </a:r>
            <a:endParaRPr lang="en-US" b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623403324584429"/>
          <c:y val="0.24786599591717701"/>
          <c:w val="0.38860258092738409"/>
          <c:h val="0.64767096821230674"/>
        </c:manualLayout>
      </c:layout>
      <c:doughnut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dotazník!$A$90:$A$92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dotazník!$B$90:$B$92</c:f>
              <c:numCache>
                <c:formatCode>General</c:formatCode>
                <c:ptCount val="3"/>
                <c:pt idx="0">
                  <c:v>29</c:v>
                </c:pt>
                <c:pt idx="1">
                  <c:v>52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74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09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7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41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9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4.2.2017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63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4.2.2017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74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4.2.2017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04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4.2.2017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67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4.2.2017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49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4.2.2017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46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50000"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4366-E1EC-4706-A3D6-170D9012D175}" type="datetimeFigureOut">
              <a:rPr lang="cs-CZ" smtClean="0"/>
              <a:t>4.2.2017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54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7704" y="260649"/>
            <a:ext cx="6550496" cy="648072"/>
          </a:xfrm>
        </p:spPr>
        <p:txBody>
          <a:bodyPr anchor="t">
            <a:normAutofit fontScale="90000"/>
          </a:bodyPr>
          <a:lstStyle/>
          <a:p>
            <a:r>
              <a:rPr lang="cs-CZ" sz="2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Vysoká škola technická a ekonomická v Českých Budějovicích</a:t>
            </a:r>
            <a:r>
              <a:rPr lang="cs-CZ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cap="none" dirty="0" smtClean="0">
                <a:latin typeface="Times New Roman" pitchFamily="18" charset="0"/>
                <a:cs typeface="Times New Roman" pitchFamily="18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Analýza infrastruktury a možností zvýšení podílu </a:t>
            </a:r>
            <a:r>
              <a:rPr lang="cs-CZ" b="1" dirty="0" err="1" smtClean="0">
                <a:solidFill>
                  <a:schemeClr val="tx1"/>
                </a:solidFill>
              </a:rPr>
              <a:t>cyklodopravy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v Českých Budějovicích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Autor:                     Božena Odvárková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Vedoucí práce:      Ing. Ladislav Bartuška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Oponent:                Ing. Bc. Jiří Hanzl</a:t>
            </a:r>
          </a:p>
          <a:p>
            <a:pPr algn="just"/>
            <a:r>
              <a:rPr lang="cs-CZ" sz="2000" dirty="0" smtClean="0">
                <a:solidFill>
                  <a:schemeClr val="tx1"/>
                </a:solidFill>
              </a:rPr>
              <a:t>Obhajoba:              </a:t>
            </a:r>
            <a:r>
              <a:rPr lang="cs-CZ" sz="2000" dirty="0">
                <a:solidFill>
                  <a:schemeClr val="tx1"/>
                </a:solidFill>
              </a:rPr>
              <a:t>ú</a:t>
            </a:r>
            <a:r>
              <a:rPr lang="cs-CZ" sz="2000" dirty="0" smtClean="0">
                <a:solidFill>
                  <a:schemeClr val="tx1"/>
                </a:solidFill>
              </a:rPr>
              <a:t>nor 2017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93610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2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4"/>
    </mc:Choice>
    <mc:Fallback xmlns="">
      <p:transition spd="slow" advTm="247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sz="4900" dirty="0" smtClean="0">
                <a:solidFill>
                  <a:srgbClr val="0070C0"/>
                </a:solidFill>
              </a:rPr>
              <a:t>Závěrečné shrnutí</a:t>
            </a: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Provedena analýza podmínek pro cyklistiku </a:t>
            </a:r>
            <a:br>
              <a:rPr lang="cs-CZ" dirty="0" smtClean="0"/>
            </a:br>
            <a:r>
              <a:rPr lang="cs-CZ" dirty="0" smtClean="0"/>
              <a:t>v ČR i v řešené lokalitě</a:t>
            </a:r>
          </a:p>
          <a:p>
            <a:r>
              <a:rPr lang="cs-CZ" dirty="0" smtClean="0"/>
              <a:t>Cyklistika je podporována státem i městem</a:t>
            </a:r>
          </a:p>
          <a:p>
            <a:r>
              <a:rPr lang="cs-CZ" dirty="0" err="1" smtClean="0"/>
              <a:t>Cyklogenerel</a:t>
            </a:r>
            <a:endParaRPr lang="cs-CZ" dirty="0" smtClean="0"/>
          </a:p>
          <a:p>
            <a:r>
              <a:rPr lang="cs-CZ" dirty="0" smtClean="0"/>
              <a:t>Udržitelný rozvoj</a:t>
            </a:r>
          </a:p>
          <a:p>
            <a:r>
              <a:rPr lang="cs-CZ" dirty="0" smtClean="0"/>
              <a:t>Nalézt rovnováhu mezi jednotlivými druhy dopravy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7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10"/>
    </mc:Choice>
    <mc:Fallback xmlns="">
      <p:transition spd="slow" advTm="10991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Otázky vedoucího práce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Co </a:t>
            </a:r>
            <a:r>
              <a:rPr lang="cs-CZ" dirty="0">
                <a:solidFill>
                  <a:prstClr val="black"/>
                </a:solidFill>
              </a:rPr>
              <a:t>podle Vás nejvíce odrazuje uživatele cyklistické dopravy ve městě České Budějovice</a:t>
            </a:r>
            <a:r>
              <a:rPr lang="cs-CZ" dirty="0" smtClean="0">
                <a:solidFill>
                  <a:prstClr val="black"/>
                </a:solidFill>
              </a:rPr>
              <a:t>?</a:t>
            </a:r>
          </a:p>
          <a:p>
            <a:pPr lvl="0"/>
            <a:endParaRPr lang="cs-CZ" sz="2800" dirty="0">
              <a:solidFill>
                <a:prstClr val="black"/>
              </a:solidFill>
            </a:endParaRPr>
          </a:p>
          <a:p>
            <a:pPr lvl="0"/>
            <a:r>
              <a:rPr lang="cs-CZ" dirty="0">
                <a:solidFill>
                  <a:prstClr val="black"/>
                </a:solidFill>
              </a:rPr>
              <a:t>Jakým způsobem by se mělo postupovat při řešení takovýchto nedostatků</a:t>
            </a:r>
            <a:r>
              <a:rPr lang="cs-CZ" dirty="0" smtClean="0">
                <a:solidFill>
                  <a:prstClr val="black"/>
                </a:solidFill>
              </a:rPr>
              <a:t>?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74"/>
    </mc:Choice>
    <mc:Fallback xmlns="">
      <p:transition spd="slow" advTm="11067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50000"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Otázky oponenta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Definujte </a:t>
            </a:r>
            <a:r>
              <a:rPr lang="cs-CZ" dirty="0"/>
              <a:t>rozdíl mezi termíny ”cyklostezka” a ”cyklotrasa”. Popište způsob jejich označení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terénu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5207888"/>
            <a:ext cx="3952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008157"/>
            <a:ext cx="3960440" cy="167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1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"/>
    </mc:Choice>
    <mc:Fallback xmlns="">
      <p:transition spd="slow" advTm="9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Děkuji za Vaši pozornost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47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50000"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Motivace a důvody k řešení problému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Zájem o dopravu v Českých Budějovicích</a:t>
            </a:r>
          </a:p>
          <a:p>
            <a:r>
              <a:rPr lang="cs-CZ" sz="3000" dirty="0" smtClean="0"/>
              <a:t>Dostupný dopravní prostředek</a:t>
            </a:r>
          </a:p>
          <a:p>
            <a:r>
              <a:rPr lang="cs-CZ" sz="3000" dirty="0" smtClean="0"/>
              <a:t>Zdravý životní styl</a:t>
            </a:r>
          </a:p>
          <a:p>
            <a:r>
              <a:rPr lang="cs-CZ" sz="3000" dirty="0" smtClean="0"/>
              <a:t>Životní prostředí</a:t>
            </a:r>
          </a:p>
          <a:p>
            <a:r>
              <a:rPr lang="cs-CZ" sz="3000" dirty="0" smtClean="0"/>
              <a:t>Bezpečnost </a:t>
            </a:r>
            <a:r>
              <a:rPr lang="cs-CZ" sz="3000" dirty="0"/>
              <a:t>cyklistů</a:t>
            </a:r>
            <a:endParaRPr lang="cs-CZ" sz="3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6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6"/>
    </mc:Choice>
    <mc:Fallback xmlns="">
      <p:transition spd="slow" advTm="561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Cíl práce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A</a:t>
            </a:r>
            <a:r>
              <a:rPr lang="cs-CZ" sz="3000" dirty="0" smtClean="0"/>
              <a:t>nalyzovat cyklistickou infrastrukturu v  Českých Budějovicích</a:t>
            </a:r>
          </a:p>
          <a:p>
            <a:endParaRPr lang="cs-CZ" sz="3000" dirty="0" smtClean="0"/>
          </a:p>
          <a:p>
            <a:r>
              <a:rPr lang="cs-CZ" sz="3000" dirty="0" smtClean="0"/>
              <a:t>Navrhnout </a:t>
            </a:r>
            <a:r>
              <a:rPr lang="cs-CZ" sz="3000" dirty="0"/>
              <a:t>možnosti řešení </a:t>
            </a:r>
            <a:r>
              <a:rPr lang="cs-CZ" sz="3000" dirty="0" smtClean="0"/>
              <a:t>nedostatků v infrastruktuře </a:t>
            </a:r>
            <a:r>
              <a:rPr lang="cs-CZ" sz="3000" dirty="0"/>
              <a:t>a organizaci </a:t>
            </a:r>
            <a:r>
              <a:rPr lang="cs-CZ" sz="3000" dirty="0" smtClean="0"/>
              <a:t>dopravy </a:t>
            </a:r>
            <a:r>
              <a:rPr lang="cs-CZ" sz="3000" dirty="0"/>
              <a:t>k celkovému zvýšení podílu cyklistické dopravy ve </a:t>
            </a:r>
            <a:r>
              <a:rPr lang="cs-CZ" sz="3000" dirty="0" smtClean="0"/>
              <a:t>městě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3838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3"/>
    </mc:Choice>
    <mc:Fallback xmlns="">
      <p:transition spd="slow" advTm="1918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Výzkumné otázky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000" dirty="0"/>
              <a:t>Je cyklistika respondenty vnímána zejména jako sportovně rekreační aktivita? </a:t>
            </a:r>
            <a:endParaRPr lang="cs-CZ" sz="3000" dirty="0" smtClean="0"/>
          </a:p>
          <a:p>
            <a:pPr marL="514350" indent="-514350">
              <a:buFont typeface="+mj-lt"/>
              <a:buAutoNum type="arabicPeriod"/>
            </a:pPr>
            <a:endParaRPr lang="cs-CZ" sz="3000" dirty="0"/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Jsou respondenti spokojeni se stávající cyklistickou infrastrukturou Českých Budějovic</a:t>
            </a:r>
            <a:r>
              <a:rPr lang="cs-CZ" sz="3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cs-CZ" sz="3000" dirty="0"/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Je pro respondenty důležité, že používání jízdního kola </a:t>
            </a:r>
            <a:r>
              <a:rPr lang="cs-CZ" sz="3000" dirty="0" smtClean="0"/>
              <a:t>je ekologické?</a:t>
            </a:r>
            <a:endParaRPr lang="cs-CZ" sz="3000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0310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20"/>
    </mc:Choice>
    <mc:Fallback xmlns="">
      <p:transition spd="slow" advTm="250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Použité metody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Pozorování</a:t>
            </a:r>
          </a:p>
          <a:p>
            <a:r>
              <a:rPr lang="cs-CZ" dirty="0" smtClean="0"/>
              <a:t>Sběr dat </a:t>
            </a:r>
          </a:p>
          <a:p>
            <a:r>
              <a:rPr lang="cs-CZ" dirty="0" smtClean="0"/>
              <a:t>Analýza </a:t>
            </a:r>
          </a:p>
          <a:p>
            <a:r>
              <a:rPr lang="cs-CZ" dirty="0" smtClean="0"/>
              <a:t>Dotazníkový průzkum</a:t>
            </a:r>
          </a:p>
          <a:p>
            <a:r>
              <a:rPr lang="cs-CZ" dirty="0" smtClean="0"/>
              <a:t>SWOT analýza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3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10"/>
    </mc:Choice>
    <mc:Fallback xmlns="">
      <p:transition spd="slow" advTm="6701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50000"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Cyklistická infrastruktura v ČB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42974" cy="49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Dotazníkové šetření</a:t>
            </a:r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30311"/>
              </p:ext>
            </p:extLst>
          </p:nvPr>
        </p:nvGraphicFramePr>
        <p:xfrm>
          <a:off x="755576" y="3933056"/>
          <a:ext cx="367240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334197"/>
              </p:ext>
            </p:extLst>
          </p:nvPr>
        </p:nvGraphicFramePr>
        <p:xfrm>
          <a:off x="5436096" y="1268760"/>
          <a:ext cx="3510136" cy="286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838435"/>
              </p:ext>
            </p:extLst>
          </p:nvPr>
        </p:nvGraphicFramePr>
        <p:xfrm>
          <a:off x="971600" y="1340768"/>
          <a:ext cx="40324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13055"/>
              </p:ext>
            </p:extLst>
          </p:nvPr>
        </p:nvGraphicFramePr>
        <p:xfrm>
          <a:off x="4550543" y="41060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222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62"/>
    </mc:Choice>
    <mc:Fallback xmlns="">
      <p:transition spd="slow" advTm="9466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50000"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SWOT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Silné stránky</a:t>
            </a:r>
          </a:p>
          <a:p>
            <a:pPr algn="just"/>
            <a:r>
              <a:rPr lang="cs-CZ" sz="2600" dirty="0" smtClean="0"/>
              <a:t>Rovinatý charakter města</a:t>
            </a:r>
          </a:p>
          <a:p>
            <a:pPr algn="just"/>
            <a:r>
              <a:rPr lang="cs-CZ" sz="2600" dirty="0" err="1" smtClean="0"/>
              <a:t>Cyklogenerel</a:t>
            </a:r>
            <a:endParaRPr lang="cs-CZ" sz="2600" dirty="0" smtClean="0"/>
          </a:p>
          <a:p>
            <a:pPr algn="just"/>
            <a:r>
              <a:rPr lang="cs-CZ" sz="2600" dirty="0" smtClean="0"/>
              <a:t>Zájem občanů</a:t>
            </a:r>
          </a:p>
          <a:p>
            <a:pPr algn="just"/>
            <a:endParaRPr lang="cs-CZ" sz="2400" dirty="0" smtClean="0"/>
          </a:p>
          <a:p>
            <a:pPr algn="just"/>
            <a:endParaRPr lang="cs-CZ" sz="2400" dirty="0" smtClean="0"/>
          </a:p>
          <a:p>
            <a:pPr marL="0" indent="0">
              <a:buNone/>
            </a:pPr>
            <a:r>
              <a:rPr lang="cs-CZ" b="1" dirty="0" smtClean="0"/>
              <a:t>Příležitosti</a:t>
            </a:r>
          </a:p>
          <a:p>
            <a:r>
              <a:rPr lang="cs-CZ" sz="2600" dirty="0" smtClean="0"/>
              <a:t>Vybudování doprovodných služeb</a:t>
            </a:r>
          </a:p>
          <a:p>
            <a:r>
              <a:rPr lang="cs-CZ" sz="2600" dirty="0" smtClean="0"/>
              <a:t>Možnost čerpání financí z fondů EU</a:t>
            </a:r>
          </a:p>
          <a:p>
            <a:pPr marL="0" indent="0" algn="ctr">
              <a:buNone/>
            </a:pPr>
            <a:endParaRPr lang="cs-CZ" sz="2400" dirty="0" smtClean="0"/>
          </a:p>
          <a:p>
            <a:pPr algn="just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Slabé stránky</a:t>
            </a:r>
          </a:p>
          <a:p>
            <a:r>
              <a:rPr lang="cs-CZ" sz="2600" dirty="0" smtClean="0"/>
              <a:t>Bezpečnost</a:t>
            </a:r>
          </a:p>
          <a:p>
            <a:r>
              <a:rPr lang="cs-CZ" sz="2600" dirty="0" smtClean="0"/>
              <a:t>Odstavení kol</a:t>
            </a:r>
          </a:p>
          <a:p>
            <a:r>
              <a:rPr lang="cs-CZ" sz="2600" dirty="0" smtClean="0"/>
              <a:t>Křížení s automobilovou dopravou</a:t>
            </a:r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b="1" dirty="0" smtClean="0"/>
              <a:t>Hrozby</a:t>
            </a:r>
          </a:p>
          <a:p>
            <a:r>
              <a:rPr lang="cs-CZ" sz="2600" dirty="0" smtClean="0"/>
              <a:t>Nehodovost a zranitelnost cyklistů</a:t>
            </a:r>
          </a:p>
          <a:p>
            <a:r>
              <a:rPr lang="cs-CZ" sz="2600" dirty="0" smtClean="0"/>
              <a:t>Finanční prostředky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4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50000"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Návrhy opatření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0"/>
            <a:ext cx="5194919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Plošná dostupnost území </a:t>
            </a:r>
          </a:p>
          <a:p>
            <a:r>
              <a:rPr lang="cs-CZ" dirty="0" smtClean="0"/>
              <a:t>Bezpečné odstavení jízdního kola</a:t>
            </a:r>
          </a:p>
          <a:p>
            <a:r>
              <a:rPr lang="cs-CZ" dirty="0" smtClean="0"/>
              <a:t>Podpora </a:t>
            </a:r>
            <a:r>
              <a:rPr lang="cs-CZ" dirty="0" err="1" smtClean="0"/>
              <a:t>elektrokol</a:t>
            </a:r>
            <a:r>
              <a:rPr lang="cs-CZ" dirty="0" smtClean="0"/>
              <a:t> – příspěvek magistrátu</a:t>
            </a:r>
          </a:p>
          <a:p>
            <a:r>
              <a:rPr lang="cs-CZ" dirty="0" smtClean="0"/>
              <a:t>Výukové programy pro děti </a:t>
            </a:r>
            <a:br>
              <a:rPr lang="cs-CZ" dirty="0" smtClean="0"/>
            </a:br>
            <a:r>
              <a:rPr lang="cs-CZ" dirty="0" smtClean="0"/>
              <a:t>i dospělé</a:t>
            </a:r>
          </a:p>
          <a:p>
            <a:r>
              <a:rPr lang="cs-CZ" dirty="0" smtClean="0"/>
              <a:t>Propagační kampaně 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94" y="1412776"/>
            <a:ext cx="3335337" cy="26106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01230"/>
            <a:ext cx="3335337" cy="25050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3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125"/>
    </mc:Choice>
    <mc:Fallback xmlns="">
      <p:transition spd="slow" advTm="24612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3976</TotalTime>
  <Words>233</Words>
  <Application>Microsoft Office PowerPoint</Application>
  <PresentationFormat>Předvádění na obrazovce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Vysoká škola technická a ekonomická v Českých Budějovicích </vt:lpstr>
      <vt:lpstr>Motivace a důvody k řešení problému</vt:lpstr>
      <vt:lpstr>Cíl práce</vt:lpstr>
      <vt:lpstr>Výzkumné otázky</vt:lpstr>
      <vt:lpstr>Použité metody</vt:lpstr>
      <vt:lpstr>Cyklistická infrastruktura v ČB</vt:lpstr>
      <vt:lpstr>Dotazníkové šetření</vt:lpstr>
      <vt:lpstr>SWOT analýza</vt:lpstr>
      <vt:lpstr>Návrhy opatření</vt:lpstr>
      <vt:lpstr> Závěrečné shrnutí </vt:lpstr>
      <vt:lpstr>Otázky vedoucího práce</vt:lpstr>
      <vt:lpstr>Otázky oponenta</vt:lpstr>
      <vt:lpstr>Děkuji za Vaši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Kačulka</dc:creator>
  <cp:lastModifiedBy>Kačulka</cp:lastModifiedBy>
  <cp:revision>51</cp:revision>
  <dcterms:created xsi:type="dcterms:W3CDTF">2016-12-16T12:15:53Z</dcterms:created>
  <dcterms:modified xsi:type="dcterms:W3CDTF">2017-02-04T15:21:56Z</dcterms:modified>
</cp:coreProperties>
</file>