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5F5C70-392B-4BDC-BBCE-A018FB81DEA9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1516E3-E284-4F1B-8F1A-910C134270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308232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000" dirty="0" smtClean="0"/>
              <a:t>Vysoká škola technická a ekonomická</a:t>
            </a:r>
            <a:br>
              <a:rPr lang="cs-CZ" sz="2000" dirty="0" smtClean="0"/>
            </a:br>
            <a:r>
              <a:rPr lang="cs-CZ" sz="2000" dirty="0" smtClean="0"/>
              <a:t>v Českých Budějovicích</a:t>
            </a:r>
            <a:br>
              <a:rPr lang="cs-CZ" sz="2000" dirty="0" smtClean="0"/>
            </a:br>
            <a:r>
              <a:rPr lang="cs-CZ" sz="2000" dirty="0" smtClean="0"/>
              <a:t>Ústav technicko-technologický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4400" dirty="0" smtClean="0"/>
              <a:t>Nízkoenergetické stavby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460468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endParaRPr lang="cs-CZ" sz="2800" dirty="0" smtClean="0"/>
          </a:p>
          <a:p>
            <a:pPr algn="just">
              <a:defRPr/>
            </a:pPr>
            <a:r>
              <a:rPr lang="cs-CZ" sz="2200" dirty="0" smtClean="0"/>
              <a:t>Autor bakalářské práce: Jana </a:t>
            </a:r>
            <a:r>
              <a:rPr lang="cs-CZ" sz="2200" dirty="0" err="1" smtClean="0"/>
              <a:t>Mikulenková</a:t>
            </a:r>
            <a:endParaRPr lang="cs-CZ" sz="2200" dirty="0" smtClean="0"/>
          </a:p>
          <a:p>
            <a:pPr algn="just">
              <a:defRPr/>
            </a:pPr>
            <a:r>
              <a:rPr lang="cs-CZ" sz="2200" dirty="0" smtClean="0"/>
              <a:t>Vedoucí bakalářské práce: Ing. Michal Kraus, </a:t>
            </a:r>
            <a:r>
              <a:rPr lang="cs-CZ" sz="2200" dirty="0" err="1" smtClean="0"/>
              <a:t>Ph.D</a:t>
            </a:r>
            <a:r>
              <a:rPr lang="cs-CZ" sz="2200" dirty="0" smtClean="0"/>
              <a:t>.</a:t>
            </a:r>
          </a:p>
          <a:p>
            <a:pPr algn="just">
              <a:defRPr/>
            </a:pPr>
            <a:r>
              <a:rPr lang="cs-CZ" sz="2200" dirty="0" smtClean="0"/>
              <a:t>Oponent bakalářské práce: Ing. Jan </a:t>
            </a:r>
            <a:r>
              <a:rPr lang="cs-CZ" sz="2200" dirty="0" err="1" smtClean="0"/>
              <a:t>Krlín</a:t>
            </a:r>
            <a:endParaRPr lang="cs-CZ" sz="22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Vyplatí se investovat do nízkoenergetického domu?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Záverečné</a:t>
            </a:r>
            <a:r>
              <a:rPr lang="cs-CZ" dirty="0" smtClean="0"/>
              <a:t> shrnutí</a:t>
            </a:r>
            <a:endParaRPr lang="cs-CZ" dirty="0"/>
          </a:p>
        </p:txBody>
      </p:sp>
      <p:pic>
        <p:nvPicPr>
          <p:cNvPr id="5" name="Obrázek 4" descr="business-money-pl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428868"/>
            <a:ext cx="4627576" cy="37456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4400" dirty="0" smtClean="0"/>
          </a:p>
          <a:p>
            <a:endParaRPr lang="cs-CZ" sz="4400" dirty="0" smtClean="0"/>
          </a:p>
          <a:p>
            <a:pPr algn="ctr">
              <a:buNone/>
            </a:pPr>
            <a:r>
              <a:rPr lang="cs-CZ" sz="4400" dirty="0" smtClean="0"/>
              <a:t>Děkuji Vám za pozornost</a:t>
            </a:r>
            <a:endParaRPr lang="cs-CZ" sz="4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Aktuálnost</a:t>
            </a:r>
          </a:p>
          <a:p>
            <a:endParaRPr lang="cs-CZ" dirty="0" smtClean="0"/>
          </a:p>
          <a:p>
            <a:r>
              <a:rPr lang="cs-CZ" dirty="0" smtClean="0"/>
              <a:t>Nejednoznačnost informací o nízkoenergetických domech</a:t>
            </a:r>
          </a:p>
          <a:p>
            <a:endParaRPr lang="cs-CZ" dirty="0" smtClean="0"/>
          </a:p>
          <a:p>
            <a:r>
              <a:rPr lang="cs-CZ" dirty="0" smtClean="0"/>
              <a:t>Vlastní zájem</a:t>
            </a:r>
          </a:p>
          <a:p>
            <a:endParaRPr lang="cs-CZ" dirty="0" smtClean="0"/>
          </a:p>
          <a:p>
            <a:r>
              <a:rPr lang="cs-CZ" dirty="0" smtClean="0"/>
              <a:t>Prohloubení znalostí o daném tématu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sz="4400" dirty="0" smtClean="0"/>
              <a:t>Motivace a důvody k řešení daného problémů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Posouzení nízkoenergetické stavby se stavbou klasickou z hlediska:</a:t>
            </a:r>
          </a:p>
          <a:p>
            <a:endParaRPr lang="cs-CZ" dirty="0" smtClean="0"/>
          </a:p>
          <a:p>
            <a:r>
              <a:rPr lang="cs-CZ" dirty="0" smtClean="0"/>
              <a:t>Stavebně-konstrukčních parametrů</a:t>
            </a:r>
          </a:p>
          <a:p>
            <a:r>
              <a:rPr lang="cs-CZ" dirty="0" smtClean="0"/>
              <a:t>Tepelně technických vlastností</a:t>
            </a:r>
          </a:p>
          <a:p>
            <a:r>
              <a:rPr lang="cs-CZ" dirty="0" smtClean="0"/>
              <a:t>Finanční náročnosti</a:t>
            </a:r>
          </a:p>
          <a:p>
            <a:r>
              <a:rPr lang="cs-CZ" dirty="0" smtClean="0"/>
              <a:t>Návratnosti vložené investice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800" dirty="0" smtClean="0"/>
              <a:t>Cíl</a:t>
            </a:r>
            <a:r>
              <a:rPr lang="cs-CZ" altLang="cs-CZ" dirty="0" smtClean="0"/>
              <a:t>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Návratnost rozdílu vložených investicí</a:t>
            </a:r>
          </a:p>
          <a:p>
            <a:r>
              <a:rPr lang="cs-CZ" dirty="0" smtClean="0"/>
              <a:t>Rozdíl mezi nízkoenergetickým a klasickým domem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dirty="0" smtClean="0"/>
              <a:t>Výzkumný</a:t>
            </a:r>
            <a:r>
              <a:rPr lang="cs-CZ" altLang="cs-CZ" dirty="0" smtClean="0"/>
              <a:t> problém</a:t>
            </a:r>
            <a:endParaRPr lang="cs-CZ" dirty="0"/>
          </a:p>
        </p:txBody>
      </p:sp>
      <p:pic>
        <p:nvPicPr>
          <p:cNvPr id="6" name="Obrázek 5" descr="zeleny-du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928934"/>
            <a:ext cx="4667244" cy="311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Sběr dat a informací</a:t>
            </a:r>
          </a:p>
          <a:p>
            <a:endParaRPr lang="cs-CZ" dirty="0" smtClean="0"/>
          </a:p>
          <a:p>
            <a:r>
              <a:rPr lang="cs-CZ" dirty="0" smtClean="0"/>
              <a:t>Zpracování dat</a:t>
            </a:r>
          </a:p>
          <a:p>
            <a:endParaRPr lang="cs-CZ" dirty="0" smtClean="0"/>
          </a:p>
          <a:p>
            <a:r>
              <a:rPr lang="cs-CZ" dirty="0" smtClean="0"/>
              <a:t>Vyhodnocení výsledků </a:t>
            </a:r>
          </a:p>
          <a:p>
            <a:endParaRPr lang="cs-CZ" dirty="0" smtClean="0"/>
          </a:p>
          <a:p>
            <a:r>
              <a:rPr lang="cs-CZ" dirty="0" smtClean="0"/>
              <a:t>Vypracování návrhu na nízkoenergetický dům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dirty="0" smtClean="0"/>
              <a:t>Použité metody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Porovnání nízkoenergetického a klasického domu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ky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928662" y="2714620"/>
            <a:ext cx="3600450" cy="251460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obrázky4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786314" y="2714620"/>
            <a:ext cx="3643338" cy="2514600"/>
          </a:xfrm>
          <a:prstGeom prst="rect">
            <a:avLst/>
          </a:prstGeom>
          <a:noFill/>
          <a:ln>
            <a:noFill/>
            <a:prstDash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9993"/>
          </a:xfrm>
        </p:spPr>
        <p:txBody>
          <a:bodyPr/>
          <a:lstStyle/>
          <a:p>
            <a:r>
              <a:rPr lang="cs-CZ" sz="2400" dirty="0" smtClean="0"/>
              <a:t>Návratnost rozdílu vložených investicí ve spotřebě energie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Dosažené výsledky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71604" y="2214554"/>
          <a:ext cx="6429420" cy="3637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43206"/>
                <a:gridCol w="2000264"/>
                <a:gridCol w="178595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Nízkoenergetický</a:t>
                      </a:r>
                      <a:r>
                        <a:rPr lang="cs-CZ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dům</a:t>
                      </a:r>
                      <a:endParaRPr lang="cs-CZ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Klasický dům</a:t>
                      </a:r>
                      <a:endParaRPr lang="cs-CZ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Pořizovací cena</a:t>
                      </a:r>
                      <a:endParaRPr lang="cs-CZ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4 500 000,-</a:t>
                      </a:r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3 420 000,-</a:t>
                      </a:r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Potřeba energie na vytápění</a:t>
                      </a:r>
                      <a:endParaRPr lang="cs-CZ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kWh/(m²a)</a:t>
                      </a:r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 kWh/(m²a)</a:t>
                      </a:r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Cena energie na vytápění za rok</a:t>
                      </a:r>
                      <a:endParaRPr lang="cs-CZ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17 100,-</a:t>
                      </a:r>
                      <a:endParaRPr lang="cs-CZ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42 750,-</a:t>
                      </a:r>
                      <a:endParaRPr lang="cs-CZ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Rozdíl v ceně energie</a:t>
                      </a:r>
                      <a:endParaRPr lang="cs-CZ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25 650,- za rok</a:t>
                      </a:r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Rozdíl pořizovacích cen domů</a:t>
                      </a:r>
                      <a:endParaRPr lang="cs-CZ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920 000,-</a:t>
                      </a:r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Návratnost rozdílu investicí</a:t>
                      </a:r>
                      <a:endParaRPr lang="cs-CZ" sz="16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39 let</a:t>
                      </a:r>
                      <a:endParaRPr lang="cs-CZ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Ekologické důvody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Vysoký komfort nízkoenergetických domů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Dosažené výsledky</a:t>
            </a:r>
            <a:endParaRPr lang="cs-CZ" dirty="0"/>
          </a:p>
        </p:txBody>
      </p:sp>
      <p:pic>
        <p:nvPicPr>
          <p:cNvPr id="4" name="Obrázek 3" descr="1201004150101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857364"/>
            <a:ext cx="2524143" cy="18931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  <a:p>
            <a:r>
              <a:rPr lang="cs-CZ" sz="1800" dirty="0" smtClean="0"/>
              <a:t> </a:t>
            </a:r>
            <a:r>
              <a:rPr lang="cs-CZ" sz="2000" dirty="0" smtClean="0"/>
              <a:t>Z jakého důvodu je návratnost počítána jednou s pořizovací cenou 4,5 mil. Kč za nízkoenergetický dům a 3,42 mil. Kč za klasický dům a podruhé s cenou 3,12 mil. Kč za nízkoenergetický dům a 2,6 mil. Kč za klasický dům?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 Jaká by byla přibližná návratnost v případě, že by stavebník využil některou z možností aktuálních dotačních programů?</a:t>
            </a:r>
          </a:p>
          <a:p>
            <a:pPr>
              <a:buNone/>
            </a:pPr>
            <a:endParaRPr lang="cs-CZ" sz="1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Otázky vedoucího práce a oponenta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408</TotalTime>
  <Words>249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Vysoká škola technická a ekonomická v Českých Budějovicích Ústav technicko-technologický    Nízkoenergetické stavby </vt:lpstr>
      <vt:lpstr>Motivace a důvody k řešení daného problémů</vt:lpstr>
      <vt:lpstr>Cíl práce</vt:lpstr>
      <vt:lpstr>Výzkumný problém</vt:lpstr>
      <vt:lpstr>Použité metody</vt:lpstr>
      <vt:lpstr>Porovnání nízkoenergetického a klasického domu </vt:lpstr>
      <vt:lpstr>Dosažené výsledky</vt:lpstr>
      <vt:lpstr>Dosažené výsledky</vt:lpstr>
      <vt:lpstr>Otázky vedoucího práce a oponenta</vt:lpstr>
      <vt:lpstr>Záverečné shrnutí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technicko-technologický     Nízkoenergetické stavby</dc:title>
  <dc:creator>Jane</dc:creator>
  <cp:lastModifiedBy>Jane</cp:lastModifiedBy>
  <cp:revision>44</cp:revision>
  <dcterms:created xsi:type="dcterms:W3CDTF">2017-01-23T17:25:01Z</dcterms:created>
  <dcterms:modified xsi:type="dcterms:W3CDTF">2017-01-24T21:26:32Z</dcterms:modified>
</cp:coreProperties>
</file>