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2" r:id="rId18"/>
    <p:sldId id="263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7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643725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31539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270206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8210006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608102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014021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962604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260060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096828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7541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57590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92372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33311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65003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99078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20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65520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42D8D68-94BD-4A0F-BD50-EE9953F6EE75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5E1487-78A4-4647-8C01-FF07C8FA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47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ransition spd="med">
    <p:pull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76250" y="364273"/>
            <a:ext cx="8143875" cy="4296937"/>
          </a:xfrm>
        </p:spPr>
        <p:txBody>
          <a:bodyPr/>
          <a:lstStyle/>
          <a:p>
            <a:r>
              <a:rPr lang="cs-CZ" sz="1950" b="1" dirty="0"/>
              <a:t>Vysoká škola technická a ekonomická V českých Budějovicích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1950" dirty="0"/>
              <a:t>ústav technicko-technologický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000" b="1" dirty="0"/>
              <a:t>Porovnání konstrukčních a materiálových řešení šikmých střech</a:t>
            </a:r>
            <a:br>
              <a:rPr lang="cs-CZ" sz="3000" b="1" dirty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2100" dirty="0"/>
              <a:t>Obhajoba bakalářské práce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2"/>
          </p:nvPr>
        </p:nvSpPr>
        <p:spPr>
          <a:xfrm>
            <a:off x="1074234" y="4429126"/>
            <a:ext cx="6976946" cy="1447799"/>
          </a:xfrm>
        </p:spPr>
        <p:txBody>
          <a:bodyPr>
            <a:normAutofit lnSpcReduction="10000"/>
          </a:bodyPr>
          <a:lstStyle/>
          <a:p>
            <a:r>
              <a:rPr lang="cs-CZ" sz="1350" dirty="0"/>
              <a:t>Autor: Martina veselá, dis.</a:t>
            </a:r>
          </a:p>
          <a:p>
            <a:r>
              <a:rPr lang="cs-CZ" sz="1350" dirty="0"/>
              <a:t>Vedoucí práce: </a:t>
            </a:r>
            <a:r>
              <a:rPr lang="nl-NL" sz="1350" dirty="0"/>
              <a:t>Ing. Jan Plachý, Ph.D</a:t>
            </a:r>
            <a:r>
              <a:rPr lang="cs-CZ" sz="1350" dirty="0"/>
              <a:t>.</a:t>
            </a:r>
          </a:p>
          <a:p>
            <a:r>
              <a:rPr lang="cs-CZ" sz="1350" dirty="0"/>
              <a:t>Oponent práce: Ing. et Ing. Petra Nováková</a:t>
            </a:r>
          </a:p>
          <a:p>
            <a:r>
              <a:rPr lang="cs-CZ" sz="1350" dirty="0"/>
              <a:t>České Budějovice, únor 2017</a:t>
            </a:r>
          </a:p>
        </p:txBody>
      </p:sp>
    </p:spTree>
    <p:extLst>
      <p:ext uri="{BB962C8B-B14F-4D97-AF65-F5344CB8AC3E}">
        <p14:creationId xmlns:p14="http://schemas.microsoft.com/office/powerpoint/2010/main" val="26565052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380626"/>
            <a:ext cx="7773338" cy="1596177"/>
          </a:xfrm>
        </p:spPr>
        <p:txBody>
          <a:bodyPr>
            <a:norm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cs-CZ" sz="2800" b="1" cap="all" dirty="0">
                <a:latin typeface="+mj-lt"/>
              </a:rPr>
              <a:t>Varianta 2 – Tepelná izolace z minerální vlny umístěná nad </a:t>
            </a:r>
            <a:r>
              <a:rPr lang="cs-CZ" sz="2800" b="1" cap="all" dirty="0" smtClean="0">
                <a:latin typeface="+mj-lt"/>
              </a:rPr>
              <a:t>krokvemi</a:t>
            </a:r>
            <a:endParaRPr lang="cs-CZ" sz="2800" cap="all" dirty="0">
              <a:latin typeface="+mj-lt"/>
            </a:endParaRPr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434" y="1701740"/>
            <a:ext cx="5419493" cy="3487294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990299"/>
              </p:ext>
            </p:extLst>
          </p:nvPr>
        </p:nvGraphicFramePr>
        <p:xfrm>
          <a:off x="892099" y="5362497"/>
          <a:ext cx="7359804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02673"/>
                <a:gridCol w="2698595"/>
                <a:gridCol w="185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Součinitel prostupu tepla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Tloušťka tepelné izolace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cap="none" dirty="0" smtClean="0"/>
                        <a:t>0.158 W/m</a:t>
                      </a:r>
                      <a:r>
                        <a:rPr lang="cs-CZ" sz="1800" cap="none" baseline="30000" dirty="0" smtClean="0"/>
                        <a:t>2</a:t>
                      </a:r>
                      <a:r>
                        <a:rPr lang="cs-CZ" sz="1800" cap="none" dirty="0" smtClean="0"/>
                        <a:t>.K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360 684,5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950926" y="4782635"/>
            <a:ext cx="973873" cy="2899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6950927" y="6104177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38936964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VARIANTA </a:t>
            </a:r>
            <a:r>
              <a:rPr lang="cs-CZ" b="1" dirty="0" smtClean="0"/>
              <a:t>2 </a:t>
            </a:r>
            <a:r>
              <a:rPr lang="cs-CZ" b="1" dirty="0"/>
              <a:t>– VÝHODY A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940313"/>
            <a:ext cx="7772870" cy="38508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300" b="1" cap="none" dirty="0"/>
              <a:t>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</a:t>
            </a:r>
            <a:r>
              <a:rPr lang="cs-CZ" sz="2100" cap="none" dirty="0" smtClean="0"/>
              <a:t>nad krokvemi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Estetika, prostor.</a:t>
            </a:r>
            <a:endParaRPr lang="cs-CZ" sz="1900" cap="non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minerální vlny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/>
              <a:t>Pořizovací náklady, instalace, odolnost.</a:t>
            </a:r>
            <a:endParaRPr lang="cs-CZ" sz="2100" cap="none" dirty="0"/>
          </a:p>
          <a:p>
            <a:pPr lvl="0"/>
            <a:r>
              <a:rPr lang="cs-CZ" sz="2300" b="1" cap="none" dirty="0"/>
              <a:t>Nevýhody: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</a:t>
            </a:r>
            <a:r>
              <a:rPr lang="cs-CZ" sz="2100" cap="none" dirty="0" smtClean="0"/>
              <a:t>nad krokvemi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Energetická náročnost, akustika, konstrukční detaily.</a:t>
            </a:r>
            <a:endParaRPr lang="cs-CZ" sz="1900" cap="non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minerální </a:t>
            </a:r>
            <a:r>
              <a:rPr lang="cs-CZ" sz="2100" cap="none" dirty="0" smtClean="0"/>
              <a:t>vlny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Tloušťka, pevnost v tlaku.</a:t>
            </a:r>
            <a:endParaRPr lang="cs-CZ" sz="1900" cap="none" dirty="0"/>
          </a:p>
        </p:txBody>
      </p:sp>
    </p:spTree>
    <p:extLst>
      <p:ext uri="{BB962C8B-B14F-4D97-AF65-F5344CB8AC3E}">
        <p14:creationId xmlns:p14="http://schemas.microsoft.com/office/powerpoint/2010/main" val="16603487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229" y="246810"/>
            <a:ext cx="7731576" cy="1477911"/>
          </a:xfrm>
        </p:spPr>
        <p:txBody>
          <a:bodyPr/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cs-CZ" sz="2800" b="1" cap="all" dirty="0">
                <a:latin typeface="+mj-lt"/>
              </a:rPr>
              <a:t>Varianta 3 – </a:t>
            </a:r>
            <a:r>
              <a:rPr lang="cs-CZ" sz="2800" b="1" cap="all" dirty="0" err="1">
                <a:latin typeface="+mj-lt"/>
              </a:rPr>
              <a:t>Nadkrokevní</a:t>
            </a:r>
            <a:r>
              <a:rPr lang="cs-CZ" sz="2800" b="1" cap="all" dirty="0">
                <a:latin typeface="+mj-lt"/>
              </a:rPr>
              <a:t> tepelná izolace pomocí desek z PIR </a:t>
            </a:r>
            <a:r>
              <a:rPr lang="cs-CZ" sz="2800" b="1" cap="all" dirty="0" smtClean="0">
                <a:latin typeface="+mj-lt"/>
              </a:rPr>
              <a:t>pěny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698" y="1456412"/>
            <a:ext cx="5718341" cy="3598808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648537"/>
              </p:ext>
            </p:extLst>
          </p:nvPr>
        </p:nvGraphicFramePr>
        <p:xfrm>
          <a:off x="811713" y="5246820"/>
          <a:ext cx="7359804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02673"/>
                <a:gridCol w="2698595"/>
                <a:gridCol w="185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Součinitel prostupu tepla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Tloušťka tepelné izolace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cap="none" dirty="0" smtClean="0"/>
                        <a:t>0.157 W/m</a:t>
                      </a:r>
                      <a:r>
                        <a:rPr lang="cs-CZ" sz="1800" cap="none" baseline="30000" dirty="0" smtClean="0"/>
                        <a:t>2</a:t>
                      </a:r>
                      <a:r>
                        <a:rPr lang="cs-CZ" sz="1800" cap="none" dirty="0" smtClean="0"/>
                        <a:t>.K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535 002,00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285464" y="4683514"/>
            <a:ext cx="973873" cy="2899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285464" y="5971944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41771079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VARIANTA </a:t>
            </a:r>
            <a:r>
              <a:rPr lang="cs-CZ" b="1" dirty="0" smtClean="0"/>
              <a:t>3 </a:t>
            </a:r>
            <a:r>
              <a:rPr lang="cs-CZ" b="1" dirty="0"/>
              <a:t>– VÝHODY A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761893"/>
            <a:ext cx="7772870" cy="40293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300" b="1" cap="none" dirty="0"/>
              <a:t>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nad krokvemi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/>
              <a:t>Estetika, </a:t>
            </a:r>
            <a:r>
              <a:rPr lang="cs-CZ" sz="1900" cap="none" dirty="0" smtClean="0"/>
              <a:t>prostor.</a:t>
            </a:r>
            <a:endParaRPr lang="cs-CZ" sz="1900" cap="non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</a:t>
            </a:r>
            <a:r>
              <a:rPr lang="cs-CZ" sz="2100" cap="none" dirty="0" smtClean="0"/>
              <a:t>PIR </a:t>
            </a:r>
            <a:r>
              <a:rPr lang="cs-CZ" sz="2100" cap="none" dirty="0" smtClean="0"/>
              <a:t>pěny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Součinitel tepelné vodivosti, tloušťka.</a:t>
            </a:r>
            <a:endParaRPr lang="cs-CZ" sz="2100" cap="none" dirty="0"/>
          </a:p>
          <a:p>
            <a:pPr lvl="0"/>
            <a:r>
              <a:rPr lang="cs-CZ" sz="2300" b="1" cap="none" dirty="0"/>
              <a:t>Nevýhody: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nad krokvemi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/>
              <a:t>Energetická náročnost, akustika, konstrukční detaily.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</a:t>
            </a:r>
            <a:r>
              <a:rPr lang="cs-CZ" sz="2100" cap="none" dirty="0" smtClean="0"/>
              <a:t>PIR </a:t>
            </a:r>
            <a:r>
              <a:rPr lang="cs-CZ" sz="2100" cap="none" dirty="0" smtClean="0"/>
              <a:t>pěny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Pořizovací cena.</a:t>
            </a:r>
            <a:endParaRPr lang="cs-CZ" sz="1900" cap="none" dirty="0"/>
          </a:p>
        </p:txBody>
      </p:sp>
    </p:spTree>
    <p:extLst>
      <p:ext uri="{BB962C8B-B14F-4D97-AF65-F5344CB8AC3E}">
        <p14:creationId xmlns:p14="http://schemas.microsoft.com/office/powerpoint/2010/main" val="20036300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390863"/>
            <a:ext cx="7773338" cy="1596177"/>
          </a:xfrm>
        </p:spPr>
        <p:txBody>
          <a:bodyPr>
            <a:norm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cs-CZ" sz="2800" b="1" cap="all" dirty="0">
                <a:latin typeface="+mj-lt"/>
              </a:rPr>
              <a:t>Varianta 4 – Tepelná izolace pomocí dřevovláknité izolace umístěná mezi a nad </a:t>
            </a:r>
            <a:r>
              <a:rPr lang="cs-CZ" sz="2800" b="1" cap="all" dirty="0" smtClean="0">
                <a:latin typeface="+mj-lt"/>
              </a:rPr>
              <a:t>krokvemi</a:t>
            </a:r>
            <a:endParaRPr lang="cs-CZ" sz="2800" cap="all" dirty="0">
              <a:latin typeface="+mj-lt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170" y="1916013"/>
            <a:ext cx="5553309" cy="3190999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70790"/>
              </p:ext>
            </p:extLst>
          </p:nvPr>
        </p:nvGraphicFramePr>
        <p:xfrm>
          <a:off x="892099" y="5214807"/>
          <a:ext cx="7359804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02673"/>
                <a:gridCol w="2698595"/>
                <a:gridCol w="185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Součinitel prostupu tepla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Tloušťka tepelné izolace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cap="none" dirty="0" smtClean="0"/>
                        <a:t>0.158 W/m</a:t>
                      </a:r>
                      <a:r>
                        <a:rPr lang="cs-CZ" sz="1800" cap="none" baseline="30000" dirty="0" smtClean="0"/>
                        <a:t>2</a:t>
                      </a:r>
                      <a:r>
                        <a:rPr lang="cs-CZ" sz="1800" cap="none" dirty="0" smtClean="0"/>
                        <a:t>.K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398 994,00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196254" y="4709286"/>
            <a:ext cx="973873" cy="2899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7196253" y="5956487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3711248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VARIANTA </a:t>
            </a:r>
            <a:r>
              <a:rPr lang="cs-CZ" b="1" dirty="0" smtClean="0"/>
              <a:t>4 </a:t>
            </a:r>
            <a:r>
              <a:rPr lang="cs-CZ" b="1" dirty="0"/>
              <a:t>– VÝHODY A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888273"/>
            <a:ext cx="7772870" cy="39029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300" b="1" cap="none" dirty="0"/>
              <a:t>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nad krokvemi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/>
              <a:t>Estetika, </a:t>
            </a:r>
            <a:r>
              <a:rPr lang="cs-CZ" sz="1900" cap="none" dirty="0" smtClean="0"/>
              <a:t>prostor, energetická náročnost.</a:t>
            </a:r>
            <a:endParaRPr lang="cs-CZ" sz="1900" cap="non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</a:t>
            </a:r>
            <a:r>
              <a:rPr lang="cs-CZ" sz="2100" cap="none" dirty="0" smtClean="0"/>
              <a:t>dřevovláknité </a:t>
            </a:r>
            <a:r>
              <a:rPr lang="cs-CZ" sz="2100" cap="none" dirty="0" smtClean="0"/>
              <a:t>izolace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Tepelná ochrana, ekologie, zpracování.</a:t>
            </a:r>
            <a:endParaRPr lang="cs-CZ" sz="2100" cap="none" dirty="0"/>
          </a:p>
          <a:p>
            <a:pPr lvl="0"/>
            <a:r>
              <a:rPr lang="cs-CZ" sz="2300" b="1" cap="none" dirty="0"/>
              <a:t>Nevýhody: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Izolace nad krokvemi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Podkrovní prostor, konstrukční detaily.</a:t>
            </a:r>
            <a:endParaRPr lang="cs-CZ" sz="1900" cap="none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100" cap="none" dirty="0"/>
              <a:t>Tepelné izolace z </a:t>
            </a:r>
            <a:r>
              <a:rPr lang="cs-CZ" sz="2100" cap="none" dirty="0" smtClean="0"/>
              <a:t>dřevovláknité </a:t>
            </a:r>
            <a:r>
              <a:rPr lang="cs-CZ" sz="2100" cap="none" dirty="0" smtClean="0"/>
              <a:t>izolace</a:t>
            </a:r>
            <a:endParaRPr lang="cs-CZ" sz="2100" cap="none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Tloušťka.</a:t>
            </a:r>
            <a:endParaRPr lang="cs-CZ" sz="1900" cap="non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82194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394" y="235528"/>
            <a:ext cx="7773338" cy="1243868"/>
          </a:xfrm>
        </p:spPr>
        <p:txBody>
          <a:bodyPr/>
          <a:lstStyle/>
          <a:p>
            <a:r>
              <a:rPr lang="cs-CZ" b="1" dirty="0" smtClean="0"/>
              <a:t>Diskuze výsledků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5439683"/>
              </p:ext>
            </p:extLst>
          </p:nvPr>
        </p:nvGraphicFramePr>
        <p:xfrm>
          <a:off x="685332" y="1300975"/>
          <a:ext cx="7772400" cy="44067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758081"/>
                <a:gridCol w="3014319"/>
              </a:tblGrid>
              <a:tr h="68491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Hypotézy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/>
                        <a:t>Zhodnocení </a:t>
                      </a:r>
                      <a:endParaRPr lang="cs-CZ" dirty="0" smtClean="0"/>
                    </a:p>
                  </a:txBody>
                  <a:tcPr anchor="ctr"/>
                </a:tc>
              </a:tr>
              <a:tr h="1198597"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Cenově nejpřijatelnější bude izolační systém z minerální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vlny.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Hypotéza se potvrdila</a:t>
                      </a:r>
                      <a:endParaRPr lang="cs-CZ" dirty="0"/>
                    </a:p>
                  </a:txBody>
                  <a:tcPr anchor="ctr"/>
                </a:tc>
              </a:tr>
              <a:tr h="69442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Největší tloušťku bude mít izolační systém z minerální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vlny. 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Hypotéza se nepotvrdila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694425"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Varianta použití tepelné izolace z PIR desek bude mít podobnou tloušťku jako varianta tepelné izolace z minerální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vlny.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Hypotéza se nepotvrdila</a:t>
                      </a:r>
                      <a:endParaRPr lang="cs-CZ" dirty="0"/>
                    </a:p>
                  </a:txBody>
                  <a:tcPr anchor="ctr"/>
                </a:tc>
              </a:tr>
              <a:tr h="694425"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Varianta s tepelnou izolací z dřevního vlákna umístěné mezi a nad krokvemi bude cenově nejdražší.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Hypotéza se nepotvrdila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6311590" y="6147295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1078666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394" y="235528"/>
            <a:ext cx="7773338" cy="1243868"/>
          </a:xfrm>
        </p:spPr>
        <p:txBody>
          <a:bodyPr/>
          <a:lstStyle/>
          <a:p>
            <a:r>
              <a:rPr lang="cs-CZ" b="1" dirty="0" smtClean="0"/>
              <a:t>Diskuze výsledků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76942404"/>
              </p:ext>
            </p:extLst>
          </p:nvPr>
        </p:nvGraphicFramePr>
        <p:xfrm>
          <a:off x="609600" y="1300975"/>
          <a:ext cx="7848132" cy="4846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34505"/>
                <a:gridCol w="2484678"/>
                <a:gridCol w="1403731"/>
                <a:gridCol w="1355592"/>
                <a:gridCol w="1569626"/>
              </a:tblGrid>
              <a:tr h="23249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Varianta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Vypočtený U [W/m2K] </a:t>
                      </a: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/>
                        <a:t>D [mm]</a:t>
                      </a: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/>
                        <a:t>Rozpočet [Kč]</a:t>
                      </a:r>
                      <a:endParaRPr lang="cs-CZ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Dvouplášťová střecha, tepelná izolace mezi a pod krokvemi z minerální vlny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0,158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379 046,30 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Dvouplášťová střecha, tepelná izolace nad krokvemi z minerální vlny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0,157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360 684,50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Dvouplášťová střecha, tepelná izolace nad krokvemi z PIR pěny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0,158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535 002,00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Dvouplášťová střecha, tepelná izolace mezi a nad krokvemi z dřevního vlákna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0,158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398 994,00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6311590" y="6147295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11441338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0" y="321152"/>
            <a:ext cx="7773338" cy="1217717"/>
          </a:xfrm>
        </p:spPr>
        <p:txBody>
          <a:bodyPr/>
          <a:lstStyle/>
          <a:p>
            <a:r>
              <a:rPr lang="cs-CZ" b="1" dirty="0" smtClean="0"/>
              <a:t>Doplňující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2166" y="1382750"/>
            <a:ext cx="7856034" cy="46166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cap="none" dirty="0" smtClean="0"/>
              <a:t>Ing</a:t>
            </a:r>
            <a:r>
              <a:rPr lang="cs-CZ" b="1" cap="none" dirty="0"/>
              <a:t>. Jan Plachý, Ph.D</a:t>
            </a:r>
            <a:r>
              <a:rPr lang="cs-CZ" b="1" cap="none" dirty="0" smtClean="0"/>
              <a:t>.</a:t>
            </a:r>
          </a:p>
          <a:p>
            <a:r>
              <a:rPr lang="cs-CZ" cap="none" dirty="0"/>
              <a:t>Jaké rozeznáváme součinitele tepelné </a:t>
            </a:r>
            <a:r>
              <a:rPr lang="cs-CZ" cap="none" dirty="0" smtClean="0"/>
              <a:t>vodivosti? </a:t>
            </a:r>
            <a:endParaRPr lang="cs-CZ" cap="none" dirty="0" smtClean="0"/>
          </a:p>
          <a:p>
            <a:pPr marL="0" indent="0">
              <a:buNone/>
            </a:pPr>
            <a:endParaRPr lang="cs-CZ" b="1" cap="none" dirty="0" smtClean="0"/>
          </a:p>
          <a:p>
            <a:pPr marL="0" indent="0">
              <a:buNone/>
            </a:pPr>
            <a:r>
              <a:rPr lang="cs-CZ" b="1" cap="none" dirty="0" smtClean="0"/>
              <a:t>Ing</a:t>
            </a:r>
            <a:r>
              <a:rPr lang="cs-CZ" b="1" cap="none" dirty="0"/>
              <a:t>. et Ing. Petra </a:t>
            </a:r>
            <a:r>
              <a:rPr lang="cs-CZ" b="1" cap="none" dirty="0" smtClean="0"/>
              <a:t>Nováková</a:t>
            </a:r>
          </a:p>
          <a:p>
            <a:pPr algn="just"/>
            <a:r>
              <a:rPr lang="cs-CZ" cap="none" dirty="0" smtClean="0"/>
              <a:t>V </a:t>
            </a:r>
            <a:r>
              <a:rPr lang="cs-CZ" cap="none" dirty="0"/>
              <a:t>Teoreticko-metodologické části píšete, že je velice důležité zohlednit a započítat vliv </a:t>
            </a:r>
            <a:r>
              <a:rPr lang="cs-CZ" cap="none" dirty="0" smtClean="0"/>
              <a:t>tepelných mostů</a:t>
            </a:r>
            <a:r>
              <a:rPr lang="cs-CZ" cap="none" dirty="0"/>
              <a:t>. Jakým způsobem jste tepelné mosty ve výpočtech součinitele prostupu </a:t>
            </a:r>
            <a:r>
              <a:rPr lang="cs-CZ" cap="none" dirty="0" smtClean="0"/>
              <a:t>tepla zohlednila</a:t>
            </a:r>
            <a:r>
              <a:rPr lang="cs-CZ" cap="none" dirty="0"/>
              <a:t>? Korekci součinitele prostupu tepla </a:t>
            </a:r>
            <a:r>
              <a:rPr lang="cs-CZ" cap="none" dirty="0" err="1"/>
              <a:t>dU</a:t>
            </a:r>
            <a:r>
              <a:rPr lang="cs-CZ" cap="none" dirty="0"/>
              <a:t> máte 0 W/m2K, proč?</a:t>
            </a:r>
          </a:p>
          <a:p>
            <a:pPr algn="just"/>
            <a:r>
              <a:rPr lang="cs-CZ" cap="none" dirty="0" smtClean="0"/>
              <a:t>Vysvětlete </a:t>
            </a:r>
            <a:r>
              <a:rPr lang="cs-CZ" cap="none" dirty="0"/>
              <a:t>prosím jakou funkci plní uzavřená vzduchová mezera nad dřevěným roštem, </a:t>
            </a:r>
            <a:r>
              <a:rPr lang="cs-CZ" cap="none" dirty="0" smtClean="0"/>
              <a:t>který uchycuje </a:t>
            </a:r>
            <a:r>
              <a:rPr lang="cs-CZ" cap="none" dirty="0"/>
              <a:t>sádrokartonový podhled u var. č. 4.</a:t>
            </a:r>
          </a:p>
          <a:p>
            <a:pPr algn="just"/>
            <a:r>
              <a:rPr lang="cs-CZ" cap="none" dirty="0" smtClean="0"/>
              <a:t>Výška </a:t>
            </a:r>
            <a:r>
              <a:rPr lang="cs-CZ" cap="none" dirty="0"/>
              <a:t>hřebene v řezu je +14,2 m. Jak se v rozpočtu určuje položka ”Přesun hmot v </a:t>
            </a:r>
            <a:r>
              <a:rPr lang="cs-CZ" cap="none" dirty="0" smtClean="0"/>
              <a:t>objektech </a:t>
            </a:r>
            <a:r>
              <a:rPr lang="pl-PL" cap="none" dirty="0" smtClean="0"/>
              <a:t>v </a:t>
            </a:r>
            <a:r>
              <a:rPr lang="pl-PL" cap="none" dirty="0"/>
              <a:t>do..” u Vás 6 m?</a:t>
            </a:r>
          </a:p>
          <a:p>
            <a:pPr algn="just"/>
            <a:r>
              <a:rPr lang="cs-CZ" cap="none" dirty="0" smtClean="0"/>
              <a:t>Vysvětlete </a:t>
            </a:r>
            <a:r>
              <a:rPr lang="cs-CZ" cap="none" dirty="0"/>
              <a:t>prosím rozdíl mezi parotěsnou zábranou a difuzní fólií? Musí být ve střeše </a:t>
            </a:r>
            <a:r>
              <a:rPr lang="cs-CZ" cap="none" dirty="0" smtClean="0"/>
              <a:t>obě použity?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4902081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0" y="2306069"/>
            <a:ext cx="7773338" cy="1596177"/>
          </a:xfrm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5122127"/>
            <a:ext cx="7772870" cy="66907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Martina veselá, dis.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6183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obsah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685330" y="2096429"/>
            <a:ext cx="7772870" cy="3694771"/>
          </a:xfrm>
        </p:spPr>
        <p:txBody>
          <a:bodyPr>
            <a:normAutofit/>
          </a:bodyPr>
          <a:lstStyle/>
          <a:p>
            <a:r>
              <a:rPr lang="cs-CZ" sz="2600" cap="none" dirty="0"/>
              <a:t>Cíl Bakalářské </a:t>
            </a:r>
            <a:r>
              <a:rPr lang="cs-CZ" sz="2600" cap="none" dirty="0" smtClean="0"/>
              <a:t>práce</a:t>
            </a:r>
          </a:p>
          <a:p>
            <a:r>
              <a:rPr lang="cs-CZ" sz="2600" cap="none" dirty="0" smtClean="0"/>
              <a:t>Metodika práce a hypotézy</a:t>
            </a:r>
          </a:p>
          <a:p>
            <a:r>
              <a:rPr lang="cs-CZ" sz="2600" cap="none" dirty="0" smtClean="0"/>
              <a:t>Teoreticko-metodologická část</a:t>
            </a:r>
          </a:p>
          <a:p>
            <a:r>
              <a:rPr lang="cs-CZ" sz="2600" cap="none" dirty="0" smtClean="0"/>
              <a:t>Aplikační část</a:t>
            </a:r>
          </a:p>
          <a:p>
            <a:r>
              <a:rPr lang="cs-CZ" sz="2600" cap="none" dirty="0" smtClean="0"/>
              <a:t>Diskuze výsledků</a:t>
            </a:r>
          </a:p>
          <a:p>
            <a:r>
              <a:rPr lang="cs-CZ" sz="2600" cap="none" dirty="0" smtClean="0"/>
              <a:t>Doplňující otázky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4307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Cíl bakalářské práce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cap="none" dirty="0" smtClean="0"/>
          </a:p>
          <a:p>
            <a:pPr marL="0" indent="0" algn="just">
              <a:buNone/>
            </a:pPr>
            <a:r>
              <a:rPr lang="cs-CZ" sz="2600" cap="none" dirty="0" smtClean="0"/>
              <a:t>Zpracovat základní </a:t>
            </a:r>
            <a:r>
              <a:rPr lang="cs-CZ" sz="2600" cap="none" dirty="0"/>
              <a:t>přehled konstrukčních řešení provádění tepelných izolací šikmých střech. Popsat výhody a nevýhody jednotlivých konstrukčních řešení a provést základní cenovou kalkulaci. Provést a vyhodnotit ekonomické náklady jednotlivých typů konstrukčních řešení na zvoleném objektu.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8926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0" y="53522"/>
            <a:ext cx="7773338" cy="1596177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Metodika práce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2238" y="1089847"/>
            <a:ext cx="7772870" cy="107146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cs-CZ" sz="5900" cap="none" dirty="0" smtClean="0"/>
              <a:t>Metoda analýzy dokumentů</a:t>
            </a:r>
          </a:p>
          <a:p>
            <a:pPr algn="just"/>
            <a:r>
              <a:rPr lang="cs-CZ" sz="5900" cap="none" dirty="0" smtClean="0"/>
              <a:t>Metoda komparace</a:t>
            </a:r>
          </a:p>
          <a:p>
            <a:pPr marL="457200" indent="-457200" algn="just">
              <a:buAutoNum type="arabicParenR"/>
            </a:pPr>
            <a:endParaRPr lang="cs-CZ" cap="none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4862" y="2006256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/>
              <a:t>Hypotézy</a:t>
            </a:r>
            <a:endParaRPr lang="cs-CZ" sz="40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85330" y="3090823"/>
            <a:ext cx="7772870" cy="3347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7100" cap="none" dirty="0"/>
              <a:t>Cenově nejpřijatelnější bude izolační systém z minerální </a:t>
            </a:r>
            <a:r>
              <a:rPr lang="cs-CZ" sz="7100" cap="none" dirty="0" smtClean="0"/>
              <a:t>vlny.</a:t>
            </a:r>
            <a:endParaRPr lang="cs-CZ" sz="7100" cap="none" dirty="0"/>
          </a:p>
          <a:p>
            <a:pPr lvl="0" algn="just"/>
            <a:r>
              <a:rPr lang="cs-CZ" sz="7100" cap="none" dirty="0"/>
              <a:t>Největší tloušťku bude mít izolační systém z minerální </a:t>
            </a:r>
            <a:r>
              <a:rPr lang="cs-CZ" sz="7100" cap="none" dirty="0" smtClean="0"/>
              <a:t>vlny.</a:t>
            </a:r>
            <a:endParaRPr lang="cs-CZ" sz="7100" cap="none" dirty="0"/>
          </a:p>
          <a:p>
            <a:pPr lvl="0" algn="just"/>
            <a:r>
              <a:rPr lang="cs-CZ" sz="7100" cap="none" dirty="0"/>
              <a:t>Varianta použití tepelné izolace z PIR desek bude mít podobnou tloušťku jako varianta tepelné izolace z minerální </a:t>
            </a:r>
            <a:r>
              <a:rPr lang="cs-CZ" sz="7100" cap="none" dirty="0" smtClean="0"/>
              <a:t>vlny. </a:t>
            </a:r>
            <a:endParaRPr lang="cs-CZ" sz="7100" cap="none" dirty="0"/>
          </a:p>
          <a:p>
            <a:pPr lvl="0" algn="just"/>
            <a:r>
              <a:rPr lang="cs-CZ" sz="7100" cap="none" dirty="0"/>
              <a:t>Varianta s tepelnou izolací z dřevního vlákna umístěné mezi a nad krokvemi bude cenově nejdražší.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6768350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891" y="127864"/>
            <a:ext cx="8043747" cy="1596177"/>
          </a:xfrm>
        </p:spPr>
        <p:txBody>
          <a:bodyPr>
            <a:normAutofit/>
          </a:bodyPr>
          <a:lstStyle/>
          <a:p>
            <a:r>
              <a:rPr lang="cs-CZ" sz="3800" b="1" dirty="0" smtClean="0"/>
              <a:t>Teoreticko-metodologická část</a:t>
            </a:r>
            <a:endParaRPr lang="cs-CZ" sz="3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241502"/>
            <a:ext cx="7772870" cy="520390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cap="none" dirty="0" smtClean="0"/>
              <a:t>Terminologie</a:t>
            </a:r>
          </a:p>
          <a:p>
            <a:pPr algn="just"/>
            <a:r>
              <a:rPr lang="cs-CZ" sz="2400" cap="none" dirty="0" smtClean="0"/>
              <a:t>Tepelně technické požadavky na šikmé střechy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Nejnižší vnitřní povrchová teplota konstrukce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Součinitel prostupu tepla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Kondenzace vodní páry v konstrukci</a:t>
            </a:r>
          </a:p>
          <a:p>
            <a:pPr algn="just"/>
            <a:r>
              <a:rPr lang="cs-CZ" sz="2400" cap="none" dirty="0" smtClean="0"/>
              <a:t>Střešní plášť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Parotěsná vrstva; parozábrana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Tepelněizolační vrstva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Doplňková hydroizolační vrstva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000" cap="none" dirty="0" smtClean="0"/>
              <a:t>Vzduchová mezera</a:t>
            </a:r>
          </a:p>
          <a:p>
            <a:pPr algn="just"/>
            <a:r>
              <a:rPr lang="cs-CZ" sz="2400" cap="none" dirty="0" smtClean="0"/>
              <a:t>Typologie</a:t>
            </a:r>
            <a:r>
              <a:rPr lang="cs-CZ" cap="none" dirty="0" smtClean="0"/>
              <a:t> </a:t>
            </a:r>
            <a:r>
              <a:rPr lang="cs-CZ" sz="2400" cap="none" dirty="0" smtClean="0"/>
              <a:t>skladeb střešního pláště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4330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209640"/>
            <a:ext cx="7773338" cy="1596177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APLIKAČNÍ ČÁST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412489"/>
            <a:ext cx="7772870" cy="4586868"/>
          </a:xfrm>
        </p:spPr>
        <p:txBody>
          <a:bodyPr>
            <a:normAutofit/>
          </a:bodyPr>
          <a:lstStyle/>
          <a:p>
            <a:pPr algn="just"/>
            <a:r>
              <a:rPr lang="cs-CZ" sz="2400" cap="none" dirty="0"/>
              <a:t>4 varianty na posouzení</a:t>
            </a:r>
          </a:p>
          <a:p>
            <a:pPr algn="just"/>
            <a:r>
              <a:rPr lang="cs-CZ" sz="2400" cap="none" dirty="0"/>
              <a:t>Kritéria hodnocení: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cap="none" dirty="0"/>
              <a:t>Nejnižší vnitřní povrchová teplota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cap="none" dirty="0"/>
              <a:t>Součinitel prostupu tepla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2000" cap="none" dirty="0"/>
              <a:t>Hodnota součinitele bude U = 0.16 W/m</a:t>
            </a:r>
            <a:r>
              <a:rPr lang="cs-CZ" sz="2000" cap="none" baseline="30000" dirty="0"/>
              <a:t>2</a:t>
            </a:r>
            <a:r>
              <a:rPr lang="cs-CZ" sz="2000" cap="none" dirty="0"/>
              <a:t>.K s tolerancí ± 5%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2000" cap="none" dirty="0"/>
              <a:t>Pro posuzované skladby  U = 0,152 - 0,168W/m</a:t>
            </a:r>
            <a:r>
              <a:rPr lang="cs-CZ" sz="2000" cap="none" baseline="30000" dirty="0"/>
              <a:t>2</a:t>
            </a:r>
            <a:r>
              <a:rPr lang="cs-CZ" sz="2000" cap="none" dirty="0"/>
              <a:t>.K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cap="none" dirty="0"/>
              <a:t>Kondenzace vodní páry v konstrukci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cap="none" dirty="0"/>
              <a:t>Tloušťka tepelné izolace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cap="none" dirty="0"/>
              <a:t>Cenová kalkulace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5664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127864"/>
            <a:ext cx="7773338" cy="1150809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NAVRŽENÉ VARIATY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278673"/>
            <a:ext cx="7772870" cy="4512527"/>
          </a:xfrm>
        </p:spPr>
        <p:txBody>
          <a:bodyPr/>
          <a:lstStyle/>
          <a:p>
            <a:pPr marL="0" indent="0">
              <a:buNone/>
            </a:pPr>
            <a:r>
              <a:rPr lang="cs-CZ" cap="none" dirty="0" smtClean="0"/>
              <a:t>Varianta 1				Varianta 2</a:t>
            </a:r>
          </a:p>
          <a:p>
            <a:pPr marL="0" indent="0">
              <a:buNone/>
            </a:pPr>
            <a:endParaRPr lang="cs-CZ" cap="none" dirty="0"/>
          </a:p>
          <a:p>
            <a:pPr marL="0" indent="0">
              <a:buNone/>
            </a:pPr>
            <a:endParaRPr lang="cs-CZ" cap="none" dirty="0" smtClean="0"/>
          </a:p>
          <a:p>
            <a:pPr marL="0" indent="0">
              <a:buNone/>
            </a:pPr>
            <a:endParaRPr lang="cs-CZ" cap="none" dirty="0"/>
          </a:p>
          <a:p>
            <a:pPr marL="0" indent="0">
              <a:buNone/>
            </a:pPr>
            <a:endParaRPr lang="cs-CZ" cap="none" dirty="0" smtClean="0"/>
          </a:p>
          <a:p>
            <a:pPr marL="0" indent="0">
              <a:buNone/>
            </a:pPr>
            <a:r>
              <a:rPr lang="cs-CZ" cap="none" dirty="0" smtClean="0"/>
              <a:t>Varianta 3				Varianta 4</a:t>
            </a:r>
          </a:p>
          <a:p>
            <a:pPr marL="0" indent="0">
              <a:buNone/>
            </a:pPr>
            <a:endParaRPr lang="cs-CZ" cap="none" dirty="0" smtClean="0"/>
          </a:p>
          <a:p>
            <a:endParaRPr lang="cs-CZ" cap="none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4862" y="6089309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29" y="1654376"/>
            <a:ext cx="3686649" cy="2122170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669" y="1642218"/>
            <a:ext cx="3566531" cy="2134328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29" y="4116767"/>
            <a:ext cx="3686649" cy="2050136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669" y="4116767"/>
            <a:ext cx="3566531" cy="197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6735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4542" y="283981"/>
            <a:ext cx="7773338" cy="1596177"/>
          </a:xfrm>
        </p:spPr>
        <p:txBody>
          <a:bodyPr>
            <a:normAutofit/>
          </a:bodyPr>
          <a:lstStyle/>
          <a:p>
            <a:pPr lvl="2" algn="ctr" rtl="0">
              <a:lnSpc>
                <a:spcPct val="90000"/>
              </a:lnSpc>
              <a:spcBef>
                <a:spcPct val="0"/>
              </a:spcBef>
            </a:pPr>
            <a:r>
              <a:rPr lang="cs-CZ" sz="2800" b="1" dirty="0" smtClean="0">
                <a:latin typeface="+mj-lt"/>
              </a:rPr>
              <a:t>VARIANTA 1 – </a:t>
            </a:r>
            <a:r>
              <a:rPr lang="cs-CZ" sz="2800" b="1" cap="all" dirty="0" smtClean="0">
                <a:latin typeface="+mj-lt"/>
              </a:rPr>
              <a:t>Tepelná </a:t>
            </a:r>
            <a:r>
              <a:rPr lang="cs-CZ" sz="2800" b="1" cap="all" dirty="0">
                <a:latin typeface="+mj-lt"/>
              </a:rPr>
              <a:t>izolace z minerální vlny umístěná mezi a pod </a:t>
            </a:r>
            <a:r>
              <a:rPr lang="cs-CZ" sz="2800" b="1" cap="all" dirty="0" smtClean="0">
                <a:latin typeface="+mj-lt"/>
              </a:rPr>
              <a:t>krokvemi</a:t>
            </a:r>
            <a:endParaRPr lang="cs-CZ" sz="2800" b="1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367237" y="4673601"/>
            <a:ext cx="973873" cy="2899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620" y="1616833"/>
            <a:ext cx="5969620" cy="3416084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071810"/>
              </p:ext>
            </p:extLst>
          </p:nvPr>
        </p:nvGraphicFramePr>
        <p:xfrm>
          <a:off x="774542" y="5184078"/>
          <a:ext cx="7359804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02673"/>
                <a:gridCol w="2698595"/>
                <a:gridCol w="185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Součinitel prostupu tepla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Tloušťka tepelné izolace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Rozpočet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cap="none" dirty="0" smtClean="0"/>
                        <a:t>0.158 W/m</a:t>
                      </a:r>
                      <a:r>
                        <a:rPr lang="cs-CZ" sz="1800" cap="none" baseline="30000" dirty="0" smtClean="0"/>
                        <a:t>2</a:t>
                      </a:r>
                      <a:r>
                        <a:rPr lang="cs-CZ" sz="1800" cap="none" dirty="0" smtClean="0"/>
                        <a:t>.K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 mm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379 046,30 Kč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7367238" y="5925758"/>
            <a:ext cx="973873" cy="289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200" cap="none" dirty="0" smtClean="0"/>
              <a:t>Zdroj: vlastní</a:t>
            </a:r>
            <a:endParaRPr lang="cs-CZ" sz="1200" cap="none" dirty="0"/>
          </a:p>
        </p:txBody>
      </p:sp>
    </p:spTree>
    <p:extLst>
      <p:ext uri="{BB962C8B-B14F-4D97-AF65-F5344CB8AC3E}">
        <p14:creationId xmlns:p14="http://schemas.microsoft.com/office/powerpoint/2010/main" val="22077110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411004"/>
          </a:xfrm>
        </p:spPr>
        <p:txBody>
          <a:bodyPr/>
          <a:lstStyle/>
          <a:p>
            <a:r>
              <a:rPr lang="cs-CZ" b="1" dirty="0" smtClean="0"/>
              <a:t>VARIANTA 1 – VÝHODY A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5330" y="1895707"/>
            <a:ext cx="7772870" cy="4319239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sz="2300" b="1" cap="none" dirty="0" smtClean="0"/>
              <a:t>Výhody: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100" cap="none" dirty="0" smtClean="0"/>
              <a:t>Izolace mezi a pod krokvemi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Možnosti aplikace, menší energetická náročnost.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100" cap="none" dirty="0" smtClean="0"/>
              <a:t>Tepelné izolace z </a:t>
            </a:r>
            <a:r>
              <a:rPr lang="cs-CZ" sz="2100" cap="none" dirty="0"/>
              <a:t>minerální </a:t>
            </a:r>
            <a:r>
              <a:rPr lang="cs-CZ" sz="2100" cap="none" dirty="0" smtClean="0"/>
              <a:t>vlny</a:t>
            </a:r>
            <a:endParaRPr lang="cs-CZ" sz="2100" cap="none" dirty="0" smtClean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Pořizovací náklady, instalace, odolnost.</a:t>
            </a:r>
            <a:endParaRPr lang="cs-CZ" sz="2100" cap="none" dirty="0" smtClean="0"/>
          </a:p>
          <a:p>
            <a:pPr lvl="0" algn="just"/>
            <a:r>
              <a:rPr lang="cs-CZ" sz="2300" b="1" cap="none" dirty="0" smtClean="0"/>
              <a:t>Nevýhody: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100" cap="none" dirty="0"/>
              <a:t>Izolace mezi a pod </a:t>
            </a:r>
            <a:r>
              <a:rPr lang="cs-CZ" sz="2100" cap="none" dirty="0" smtClean="0"/>
              <a:t>krokvemi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Menší obytný prostor.</a:t>
            </a:r>
            <a:endParaRPr lang="cs-CZ" sz="1900" cap="none" dirty="0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100" cap="none" dirty="0" smtClean="0"/>
              <a:t>Tepelné izolace z minerální </a:t>
            </a:r>
            <a:r>
              <a:rPr lang="cs-CZ" sz="2100" cap="none" dirty="0" smtClean="0"/>
              <a:t>vlny</a:t>
            </a:r>
            <a:endParaRPr lang="cs-CZ" sz="2100" cap="none" dirty="0" smtClean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sz="1900" cap="none" dirty="0" smtClean="0"/>
              <a:t>Tloušťka, </a:t>
            </a:r>
            <a:r>
              <a:rPr lang="cs-CZ" sz="1900" cap="none" dirty="0" smtClean="0"/>
              <a:t>pevnost v tlaku.</a:t>
            </a:r>
          </a:p>
          <a:p>
            <a:pPr lvl="0"/>
            <a:endParaRPr lang="cs-CZ" sz="2300" cap="none" dirty="0"/>
          </a:p>
        </p:txBody>
      </p:sp>
    </p:spTree>
    <p:extLst>
      <p:ext uri="{BB962C8B-B14F-4D97-AF65-F5344CB8AC3E}">
        <p14:creationId xmlns:p14="http://schemas.microsoft.com/office/powerpoint/2010/main" val="35372152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406</TotalTime>
  <Words>802</Words>
  <Application>Microsoft Office PowerPoint</Application>
  <PresentationFormat>Předvádění na obrazovce (4:3)</PresentationFormat>
  <Paragraphs>183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Tw Cen MT</vt:lpstr>
      <vt:lpstr>Wingdings</vt:lpstr>
      <vt:lpstr>Kapka</vt:lpstr>
      <vt:lpstr>Vysoká škola technická a ekonomická V českých Budějovicích ústav technicko-technologický  Porovnání konstrukčních a materiálových řešení šikmých střech  Obhajoba bakalářské práce</vt:lpstr>
      <vt:lpstr>obsah</vt:lpstr>
      <vt:lpstr>Cíl bakalářské práce</vt:lpstr>
      <vt:lpstr>Metodika práce</vt:lpstr>
      <vt:lpstr>Teoreticko-metodologická část</vt:lpstr>
      <vt:lpstr>APLIKAČNÍ ČÁST</vt:lpstr>
      <vt:lpstr>NAVRŽENÉ VARIATY</vt:lpstr>
      <vt:lpstr>VARIANTA 1 – Tepelná izolace z minerální vlny umístěná mezi a pod krokvemi</vt:lpstr>
      <vt:lpstr>VARIANTA 1 – VÝHODY A NEVÝHODY</vt:lpstr>
      <vt:lpstr>Varianta 2 – Tepelná izolace z minerální vlny umístěná nad krokvemi</vt:lpstr>
      <vt:lpstr>VARIANTA 2 – VÝHODY A NEVÝHODY</vt:lpstr>
      <vt:lpstr>Varianta 3 – Nadkrokevní tepelná izolace pomocí desek z PIR pěny</vt:lpstr>
      <vt:lpstr>VARIANTA 3 – VÝHODY A NEVÝHODY</vt:lpstr>
      <vt:lpstr>Varianta 4 – Tepelná izolace pomocí dřevovláknité izolace umístěná mezi a nad krokvemi</vt:lpstr>
      <vt:lpstr>VARIANTA 4 – VÝHODY A NEVÝHODY</vt:lpstr>
      <vt:lpstr>Diskuze výsledků</vt:lpstr>
      <vt:lpstr>Diskuze výsledků</vt:lpstr>
      <vt:lpstr>Doplňující otázky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Zbyněk Křesťan</cp:lastModifiedBy>
  <cp:revision>47</cp:revision>
  <dcterms:created xsi:type="dcterms:W3CDTF">2017-01-24T09:16:45Z</dcterms:created>
  <dcterms:modified xsi:type="dcterms:W3CDTF">2017-02-01T17:01:00Z</dcterms:modified>
</cp:coreProperties>
</file>