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  <p:sldId id="272" r:id="rId19"/>
    <p:sldId id="273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3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CD58-3E61-4472-A602-7A5D7DC7D581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2CA96C5-246F-4114-B524-C5091FDBE10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CD58-3E61-4472-A602-7A5D7DC7D581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A96C5-246F-4114-B524-C5091FDBE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CD58-3E61-4472-A602-7A5D7DC7D581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A96C5-246F-4114-B524-C5091FDBE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CD58-3E61-4472-A602-7A5D7DC7D581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A96C5-246F-4114-B524-C5091FDBE10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CD58-3E61-4472-A602-7A5D7DC7D581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2CA96C5-246F-4114-B524-C5091FDBE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CD58-3E61-4472-A602-7A5D7DC7D581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A96C5-246F-4114-B524-C5091FDBE10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CD58-3E61-4472-A602-7A5D7DC7D581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A96C5-246F-4114-B524-C5091FDBE10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CD58-3E61-4472-A602-7A5D7DC7D581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A96C5-246F-4114-B524-C5091FDBE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CD58-3E61-4472-A602-7A5D7DC7D581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A96C5-246F-4114-B524-C5091FDBE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CD58-3E61-4472-A602-7A5D7DC7D581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A96C5-246F-4114-B524-C5091FDBE10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CD58-3E61-4472-A602-7A5D7DC7D581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2CA96C5-246F-4114-B524-C5091FDBE10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D61CD58-3E61-4472-A602-7A5D7DC7D581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2CA96C5-246F-4114-B524-C5091FDBE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4005064"/>
            <a:ext cx="8352928" cy="1600200"/>
          </a:xfrm>
        </p:spPr>
        <p:txBody>
          <a:bodyPr>
            <a:normAutofit/>
          </a:bodyPr>
          <a:lstStyle/>
          <a:p>
            <a:pPr algn="l"/>
            <a:r>
              <a:rPr lang="cs-CZ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Autor: Jan Vodička</a:t>
            </a:r>
          </a:p>
          <a:p>
            <a:pPr algn="l"/>
            <a:r>
              <a:rPr lang="cs-CZ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Vedoucí práce: doc. Ing. Rudolf </a:t>
            </a:r>
            <a:r>
              <a:rPr lang="cs-CZ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Kampf</a:t>
            </a:r>
            <a:r>
              <a:rPr lang="cs-CZ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Ph.D</a:t>
            </a:r>
            <a:r>
              <a:rPr lang="cs-CZ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r>
              <a:rPr lang="cs-CZ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Oponent práce: doc. Ing. Ján </a:t>
            </a:r>
            <a:r>
              <a:rPr lang="cs-CZ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Ližbetin</a:t>
            </a:r>
            <a:r>
              <a:rPr lang="cs-CZ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PhD.</a:t>
            </a:r>
            <a:endParaRPr lang="cs-CZ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Racionalizace skladové logistiky ve firmě PAPÍRNY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Štětí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a.s.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16632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2392" y="304800"/>
            <a:ext cx="6537920" cy="963960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Možné varianty opatření</a:t>
            </a: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Vybudování nového velkokapacitního skladu jako součást areálu podniku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Pronájem nových skladovacích prostor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Likvidace starých zásob, zbytkového zboží a neprodejného zboží (z důvodu kvality) ze současných skladů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Vyžití volných prostorů budov v areálu podniku</a:t>
            </a:r>
            <a:endParaRPr lang="cs-CZ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60648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5117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Varianta č. 1</a:t>
            </a: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543398"/>
            <a:ext cx="7772400" cy="4572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Zvolena jako nejvhodnější (výhody/nevýhody)</a:t>
            </a:r>
          </a:p>
          <a:p>
            <a:pPr>
              <a:spcBef>
                <a:spcPts val="1200"/>
              </a:spcBef>
            </a:pPr>
            <a:r>
              <a:rPr lang="cs-CZ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Výstavba nového velkokapacitního skladu jakou součást areálu podniku</a:t>
            </a:r>
          </a:p>
          <a:p>
            <a:pPr>
              <a:spcBef>
                <a:spcPts val="1200"/>
              </a:spcBef>
            </a:pPr>
            <a:r>
              <a:rPr lang="cs-CZ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Velikost skladu navržena pro 50 000 tun </a:t>
            </a:r>
          </a:p>
          <a:p>
            <a:pPr>
              <a:spcBef>
                <a:spcPts val="1200"/>
              </a:spcBef>
            </a:pPr>
            <a:r>
              <a:rPr lang="cs-CZ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Plocha skladu 20 000 m</a:t>
            </a:r>
            <a:r>
              <a:rPr lang="cs-CZ" sz="2800" baseline="30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>
              <a:spcBef>
                <a:spcPts val="1200"/>
              </a:spcBef>
            </a:pPr>
            <a:r>
              <a:rPr lang="cs-CZ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Blokové uspořádání papírových rolí</a:t>
            </a:r>
          </a:p>
          <a:p>
            <a:pPr>
              <a:spcBef>
                <a:spcPts val="1200"/>
              </a:spcBef>
            </a:pPr>
            <a:r>
              <a:rPr lang="cs-CZ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Výška stohování do 5 metrů</a:t>
            </a:r>
          </a:p>
          <a:p>
            <a:pPr marL="0" indent="0">
              <a:buNone/>
            </a:pPr>
            <a:endParaRPr lang="cs-CZ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baseline="30000" dirty="0" smtClean="0"/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60648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3584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Poloha skladu</a:t>
            </a: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60648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Zástupný symbol pro obsah 4"/>
          <p:cNvPicPr>
            <a:picLocks noGrp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58623"/>
            <a:ext cx="7402016" cy="34866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89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Technické parametry skladu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789512"/>
          </a:xfrm>
        </p:spPr>
        <p:txBody>
          <a:bodyPr>
            <a:normAutofit fontScale="77500" lnSpcReduction="20000"/>
          </a:bodyPr>
          <a:lstStyle/>
          <a:p>
            <a:endParaRPr lang="cs-CZ" dirty="0" smtClean="0"/>
          </a:p>
          <a:p>
            <a:pPr>
              <a:spcBef>
                <a:spcPts val="0"/>
              </a:spcBef>
            </a:pPr>
            <a:r>
              <a:rPr lang="cs-CZ" sz="3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nákladních terminálů (2 pro příjem zboží, 4 pro expedici zboží)</a:t>
            </a:r>
          </a:p>
          <a:p>
            <a:pPr>
              <a:spcBef>
                <a:spcPts val="0"/>
              </a:spcBef>
            </a:pPr>
            <a:endParaRPr lang="cs-CZ" sz="34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cs-CZ" sz="3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elektrických vysokozdvižných vozíků (chapadlový typ)</a:t>
            </a:r>
          </a:p>
          <a:p>
            <a:pPr>
              <a:spcBef>
                <a:spcPts val="0"/>
              </a:spcBef>
            </a:pPr>
            <a:endParaRPr lang="cs-CZ" sz="34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cs-CZ" sz="3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Nakládka 24 hodin denně </a:t>
            </a:r>
          </a:p>
          <a:p>
            <a:pPr>
              <a:spcBef>
                <a:spcPts val="0"/>
              </a:spcBef>
            </a:pPr>
            <a:endParaRPr lang="cs-CZ" sz="3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cs-CZ" sz="3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Sklad umožňuje denní nakládku až 100 kamionů (2500 tun papíru)</a:t>
            </a:r>
          </a:p>
          <a:p>
            <a:pPr>
              <a:spcBef>
                <a:spcPts val="0"/>
              </a:spcBef>
            </a:pPr>
            <a:endParaRPr lang="cs-CZ" sz="3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cs-CZ" sz="3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Nakládka zboží z rampy ze zadní části nakládkového prostoru vozidla</a:t>
            </a:r>
          </a:p>
          <a:p>
            <a:pPr>
              <a:spcBef>
                <a:spcPts val="0"/>
              </a:spcBef>
            </a:pPr>
            <a:endParaRPr lang="cs-CZ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60648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474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7366" y="813420"/>
            <a:ext cx="6537920" cy="1268760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Vyhodnocení ekonomických dopadů na firmu při návrhu nového skladu</a:t>
            </a: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2204864"/>
            <a:ext cx="7772400" cy="3814936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Ušetřené náklady za skladování výstavbou nového skladu 34,8 milionů Kč</a:t>
            </a:r>
          </a:p>
          <a:p>
            <a:endParaRPr lang="cs-CZ" sz="28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Počáteční investice činí 250 000 000 milionů Kč (náklady na výstavbu, provozní náklady)</a:t>
            </a:r>
          </a:p>
          <a:p>
            <a:endParaRPr lang="cs-CZ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Doba návratnosti investice činí </a:t>
            </a:r>
            <a:r>
              <a:rPr lang="cs-CZ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7,1 let</a:t>
            </a:r>
          </a:p>
          <a:p>
            <a:endParaRPr lang="cs-CZ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60648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8747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Shrnutí</a:t>
            </a: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789512"/>
          </a:xfrm>
        </p:spPr>
        <p:txBody>
          <a:bodyPr>
            <a:normAutofit fontScale="92500"/>
          </a:bodyPr>
          <a:lstStyle/>
          <a:p>
            <a:r>
              <a:rPr lang="cs-CZ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 práce byl splněn</a:t>
            </a:r>
          </a:p>
          <a:p>
            <a:r>
              <a:rPr lang="cs-CZ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Výhody: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ušetření nákladů za skladování 36 mil 		Kč ročně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vlastní sklad (sklad v kompletní režii firmy)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ušetření času (převozy zboží)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sjednocení zboží do jednoho 		skladovacího místa (jedno místo nakládky)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Nevýhody: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dlouhá doba návratnosti</a:t>
            </a:r>
            <a:endParaRPr lang="cs-CZ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60648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1455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Otázky:</a:t>
            </a: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6152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cs-CZ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Vedoucí práce: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cs-CZ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straně 44 je uvedeno: ”K provozování nového skladu bude potřeba velkého počtu nových zaměstnanců, tuto problematiku má na starost personální oddělení společnosti. Bude to nelehký úkol, jelikož najít kvalitní a spolehlivé zaměstnance v dnešní době není jednoduchá záležitost.” V kontextu uvedeného, zvažoval jste využít automatizovaný systém </a:t>
            </a:r>
            <a:r>
              <a:rPr lang="cs-CZ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skladování?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endParaRPr lang="cs-CZ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cs-CZ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Bude </a:t>
            </a:r>
            <a:r>
              <a:rPr lang="cs-CZ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Váš návrh ve firmě realizovaný?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60648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070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Otázky:</a:t>
            </a: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04664" y="1124744"/>
            <a:ext cx="7772400" cy="5077544"/>
          </a:xfrm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Oponent:</a:t>
            </a:r>
          </a:p>
          <a:p>
            <a:r>
              <a:rPr lang="cs-CZ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Logistický </a:t>
            </a:r>
            <a:r>
              <a:rPr lang="cs-CZ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sklad ČD </a:t>
            </a:r>
            <a:r>
              <a:rPr lang="cs-CZ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Carga</a:t>
            </a:r>
            <a:r>
              <a:rPr lang="cs-CZ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Lovosicích je součástí veřejného logistického centra, v blízkosti se nachází i veřejný terminál kombinované dopravy. Proč má vedení podniku obavy z vypovězení nájemní smlouvy ze strany ČD </a:t>
            </a:r>
            <a:r>
              <a:rPr lang="cs-CZ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Carga</a:t>
            </a:r>
            <a:r>
              <a:rPr lang="cs-CZ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Neměl by se podnik orientovat </a:t>
            </a:r>
            <a:r>
              <a:rPr lang="cs-CZ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zejména </a:t>
            </a:r>
            <a:r>
              <a:rPr lang="cs-CZ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výrobu a neuvažoval o </a:t>
            </a:r>
            <a:r>
              <a:rPr lang="cs-CZ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outsourcovaní</a:t>
            </a:r>
            <a:r>
              <a:rPr lang="cs-CZ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skladové logistiky? Je zde také možná návaznost na přepravní systémy kombinované </a:t>
            </a:r>
            <a:r>
              <a:rPr lang="cs-CZ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dopravy?</a:t>
            </a:r>
          </a:p>
          <a:p>
            <a:pPr marL="514350" indent="-514350">
              <a:buAutoNum type="arabicPeriod"/>
            </a:pPr>
            <a:endParaRPr lang="cs-CZ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60648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5751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Otázky: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 uvažujete s </a:t>
            </a:r>
            <a:r>
              <a:rPr lang="cs-CZ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patrovým skladem</a:t>
            </a:r>
            <a:r>
              <a:rPr lang="cs-CZ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Není plocha 20 000 m2 (1. patro) pro šatny a sociální prostory příliš? Proč jste neuvažovali s regálovým systémem, který několikanásobně navýší kapacitu skladu? </a:t>
            </a:r>
          </a:p>
          <a:p>
            <a:r>
              <a:rPr lang="cs-CZ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Čím podložíte potřebu 6 vysokozdvižných vozíků v novém skladu? </a:t>
            </a:r>
          </a:p>
          <a:p>
            <a:r>
              <a:rPr lang="cs-CZ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Vysvětlete </a:t>
            </a:r>
            <a:r>
              <a:rPr lang="cs-CZ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blíže výpočty na straně 45. Uvažovali jste i s ročními provozními náklady?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60648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3055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92696"/>
            <a:ext cx="7772400" cy="11430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 </a:t>
            </a: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 descr="Výsledek obrázku pro mondi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5238750" cy="3838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648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6753944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Motivace a důvody k řešení daného problému:</a:t>
            </a:r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99592" y="1700808"/>
            <a:ext cx="7772400" cy="4572000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accent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Studium předmětu Logistika</a:t>
            </a:r>
          </a:p>
          <a:p>
            <a:endParaRPr lang="cs-CZ" sz="2800" dirty="0" smtClean="0">
              <a:solidFill>
                <a:schemeClr val="accent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r>
              <a:rPr lang="cs-CZ" sz="2800" dirty="0" smtClean="0">
                <a:solidFill>
                  <a:schemeClr val="accent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Mezinárodní firma</a:t>
            </a:r>
          </a:p>
          <a:p>
            <a:endParaRPr lang="cs-CZ" sz="2800" dirty="0" smtClean="0">
              <a:solidFill>
                <a:schemeClr val="accent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r>
              <a:rPr lang="cs-CZ" sz="2800" dirty="0" smtClean="0">
                <a:solidFill>
                  <a:schemeClr val="accent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Význam podniku v regionu</a:t>
            </a:r>
          </a:p>
          <a:p>
            <a:endParaRPr lang="cs-CZ" sz="2800" dirty="0" smtClean="0">
              <a:solidFill>
                <a:schemeClr val="accent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r>
              <a:rPr lang="cs-CZ" sz="2800" dirty="0" smtClean="0">
                <a:solidFill>
                  <a:schemeClr val="accent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Úspěšně absolvovaná praxe ve firmě</a:t>
            </a:r>
          </a:p>
          <a:p>
            <a:endParaRPr lang="cs-CZ" sz="2800" dirty="0" smtClean="0">
              <a:solidFill>
                <a:schemeClr val="accent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r>
              <a:rPr lang="cs-CZ" sz="2800" dirty="0" smtClean="0">
                <a:solidFill>
                  <a:schemeClr val="accent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Dostupnost informací</a:t>
            </a:r>
            <a:endParaRPr lang="cs-CZ" sz="2800" dirty="0">
              <a:solidFill>
                <a:schemeClr val="accent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60648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Cíl práce</a:t>
            </a:r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99592" y="1628800"/>
            <a:ext cx="7772400" cy="4572000"/>
          </a:xfrm>
        </p:spPr>
        <p:txBody>
          <a:bodyPr>
            <a:normAutofit/>
          </a:bodyPr>
          <a:lstStyle/>
          <a:p>
            <a:endParaRPr lang="cs-CZ" sz="28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Cílem práce je na základě analýzy logistických aktivit vybrané firmy přehodnotit její skladovou logistiku a navrhnout racionalizační opatření. V závěru provést vyhodnocení ekonomických dopadů návrhových opatření na firmu. </a:t>
            </a:r>
            <a:endParaRPr lang="cs-CZ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60648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Výzkumná otázka</a:t>
            </a:r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Analýza současné skladovací logistiky firmy (pochopení stávající situace a zisk potřebných údajů)</a:t>
            </a:r>
          </a:p>
          <a:p>
            <a:endParaRPr lang="cs-CZ" sz="28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Návrhy možných variant řešení této problematiky</a:t>
            </a:r>
            <a:endParaRPr lang="cs-CZ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60648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Použité metody</a:t>
            </a:r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Teoretická část:</a:t>
            </a:r>
          </a:p>
          <a:p>
            <a:pPr>
              <a:buNone/>
            </a:pPr>
            <a:r>
              <a:rPr lang="cs-CZ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cs-CZ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odborná literatura</a:t>
            </a:r>
          </a:p>
          <a:p>
            <a:pPr>
              <a:buNone/>
            </a:pPr>
            <a:endParaRPr lang="cs-CZ" sz="28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Aplikační část:</a:t>
            </a:r>
          </a:p>
          <a:p>
            <a:pPr lvl="0">
              <a:buNone/>
            </a:pPr>
            <a:r>
              <a:rPr lang="cs-CZ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cs-CZ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metoda sběru, shromažďování a zpracování dat,</a:t>
            </a:r>
          </a:p>
          <a:p>
            <a:pPr lvl="0">
              <a:buNone/>
            </a:pPr>
            <a:r>
              <a:rPr lang="cs-CZ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	- analýza vztahová a kvalifikační,</a:t>
            </a:r>
          </a:p>
          <a:p>
            <a:pPr>
              <a:buNone/>
            </a:pPr>
            <a:r>
              <a:rPr lang="cs-CZ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	- prostá doba návratnosti.</a:t>
            </a:r>
          </a:p>
          <a:p>
            <a:pPr lvl="1">
              <a:buNone/>
            </a:pPr>
            <a:endParaRPr lang="cs-CZ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60648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Papírny Štětí a.s.</a:t>
            </a: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33528"/>
          </a:xfrm>
        </p:spPr>
        <p:txBody>
          <a:bodyPr>
            <a:normAutofit fontScale="32500" lnSpcReduction="20000"/>
          </a:bodyPr>
          <a:lstStyle/>
          <a:p>
            <a:endParaRPr lang="cs-CZ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cs-CZ" sz="8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Výrobní areál ve Štětí, sídlo společnosti ve Vídni</a:t>
            </a:r>
          </a:p>
          <a:p>
            <a:pPr>
              <a:spcBef>
                <a:spcPts val="0"/>
              </a:spcBef>
            </a:pPr>
            <a:endParaRPr lang="cs-CZ" sz="8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cs-CZ" sz="8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Průměrná měsíční výroba 40 596 tun papíru (5 výrobních strojů) str. 30</a:t>
            </a:r>
          </a:p>
          <a:p>
            <a:pPr>
              <a:spcBef>
                <a:spcPts val="0"/>
              </a:spcBef>
            </a:pPr>
            <a:endParaRPr lang="cs-CZ" sz="80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cs-CZ" sz="8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interní sklady s celkovou kapacitou 6 020 tun</a:t>
            </a:r>
          </a:p>
          <a:p>
            <a:pPr>
              <a:spcBef>
                <a:spcPts val="0"/>
              </a:spcBef>
            </a:pPr>
            <a:endParaRPr lang="cs-CZ" sz="80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cs-CZ" sz="8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8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externí sklady (Lovosice, Vraňany/Mělník, Hoštka)</a:t>
            </a:r>
          </a:p>
          <a:p>
            <a:pPr>
              <a:spcBef>
                <a:spcPts val="0"/>
              </a:spcBef>
            </a:pPr>
            <a:endParaRPr lang="cs-CZ" sz="8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cs-CZ" sz="8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Celková kapacita externích skladů 39 200</a:t>
            </a:r>
          </a:p>
          <a:p>
            <a:pPr>
              <a:spcBef>
                <a:spcPts val="0"/>
              </a:spcBef>
            </a:pPr>
            <a:endParaRPr lang="cs-CZ" sz="8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cs-CZ" sz="8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Roční náklady za skladování v externích skladech 56,5 mil Kč</a:t>
            </a:r>
            <a:endParaRPr lang="cs-CZ" sz="8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60648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9735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Externí sklady firmy</a:t>
            </a: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87624" y="1904841"/>
            <a:ext cx="6490537" cy="412534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518" y="245735"/>
            <a:ext cx="1268078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0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6969968" cy="1426170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Výhody současné skladové logistiky firmy</a:t>
            </a: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00902" y="1700808"/>
            <a:ext cx="7772400" cy="4572000"/>
          </a:xfrm>
        </p:spPr>
        <p:txBody>
          <a:bodyPr>
            <a:normAutofit/>
          </a:bodyPr>
          <a:lstStyle/>
          <a:p>
            <a:endParaRPr lang="cs-CZ" sz="28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Pracovníci s vysokou kvalifikací</a:t>
            </a:r>
          </a:p>
          <a:p>
            <a:endParaRPr lang="cs-CZ" sz="28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Certifikáty kvalit ISO</a:t>
            </a:r>
          </a:p>
          <a:p>
            <a:endParaRPr lang="cs-CZ" sz="28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Součástí areálu je železniční vlečka</a:t>
            </a:r>
          </a:p>
          <a:p>
            <a:endParaRPr lang="cs-CZ" sz="28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Velký počet skladů = možnost nakládky více vozidel v jeden okamžik</a:t>
            </a:r>
            <a:endParaRPr lang="cs-CZ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60648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8142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9338" y="386408"/>
            <a:ext cx="6537920" cy="1143000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Nevýhody současné skladové logistiky firmy</a:t>
            </a: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81577" y="1052736"/>
            <a:ext cx="7772400" cy="4572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cs-CZ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Nedostačující kapacity interních skladů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Převozy a s nimi vzrůstající náklady a komplikace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Riziko vypovězení smlouvy ze strany největšího externího skladu v Lovosicích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Náklady za nájem v externích skladech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Zboží v externích skladech není pod osobní kontrolou firmy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Psychické a fyzické vytížení </a:t>
            </a:r>
            <a:r>
              <a:rPr lang="cs-CZ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pracovníků expedic</a:t>
            </a:r>
            <a:endParaRPr lang="cs-CZ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60648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2243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TM02900769[[fn=Retrospektiva]]</Template>
  <TotalTime>352</TotalTime>
  <Words>641</Words>
  <Application>Microsoft Office PowerPoint</Application>
  <PresentationFormat>Předvádění na obrazovce (4:3)</PresentationFormat>
  <Paragraphs>115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Franklin Gothic Book</vt:lpstr>
      <vt:lpstr>Perpetua</vt:lpstr>
      <vt:lpstr>Verdana</vt:lpstr>
      <vt:lpstr>Wingdings 2</vt:lpstr>
      <vt:lpstr>Jmění</vt:lpstr>
      <vt:lpstr>Racionalizace skladové logistiky ve firmě PAPÍRNY Štětí a.s.</vt:lpstr>
      <vt:lpstr>Motivace a důvody k řešení daného problému:</vt:lpstr>
      <vt:lpstr>Cíl práce</vt:lpstr>
      <vt:lpstr>Výzkumná otázka</vt:lpstr>
      <vt:lpstr>Použité metody</vt:lpstr>
      <vt:lpstr>Papírny Štětí a.s.</vt:lpstr>
      <vt:lpstr>Externí sklady firmy</vt:lpstr>
      <vt:lpstr>Výhody současné skladové logistiky firmy</vt:lpstr>
      <vt:lpstr>Nevýhody současné skladové logistiky firmy</vt:lpstr>
      <vt:lpstr>Možné varianty opatření</vt:lpstr>
      <vt:lpstr>Varianta č. 1</vt:lpstr>
      <vt:lpstr>Poloha skladu</vt:lpstr>
      <vt:lpstr>Technické parametry skladu </vt:lpstr>
      <vt:lpstr>Vyhodnocení ekonomických dopadů na firmu při návrhu nového skladu</vt:lpstr>
      <vt:lpstr>Shrnutí</vt:lpstr>
      <vt:lpstr>Otázky:</vt:lpstr>
      <vt:lpstr>Otázky:</vt:lpstr>
      <vt:lpstr>Otázky: </vt:lpstr>
      <vt:lpstr>Děkuji za pozornost </vt:lpstr>
    </vt:vector>
  </TitlesOfParts>
  <Company>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Racionalizace skladové logistiky ve firmě PAPÍRNY Štětí a.s.</dc:title>
  <dc:creator>vodickaj</dc:creator>
  <cp:lastModifiedBy>vodickaj</cp:lastModifiedBy>
  <cp:revision>29</cp:revision>
  <dcterms:created xsi:type="dcterms:W3CDTF">2017-01-30T09:41:51Z</dcterms:created>
  <dcterms:modified xsi:type="dcterms:W3CDTF">2017-02-01T12:40:50Z</dcterms:modified>
</cp:coreProperties>
</file>